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55" r:id="rId2"/>
    <p:sldId id="637" r:id="rId3"/>
    <p:sldId id="638" r:id="rId4"/>
    <p:sldId id="614" r:id="rId5"/>
    <p:sldId id="649" r:id="rId6"/>
    <p:sldId id="653" r:id="rId7"/>
    <p:sldId id="650" r:id="rId8"/>
    <p:sldId id="639" r:id="rId9"/>
    <p:sldId id="640" r:id="rId10"/>
    <p:sldId id="641" r:id="rId11"/>
    <p:sldId id="642" r:id="rId12"/>
    <p:sldId id="643" r:id="rId13"/>
    <p:sldId id="644" r:id="rId14"/>
    <p:sldId id="651" r:id="rId15"/>
    <p:sldId id="646" r:id="rId16"/>
    <p:sldId id="652" r:id="rId17"/>
    <p:sldId id="645" r:id="rId18"/>
    <p:sldId id="647" r:id="rId19"/>
    <p:sldId id="648" r:id="rId20"/>
    <p:sldId id="526" r:id="rId21"/>
    <p:sldId id="5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" initials="M" lastIdx="9" clrIdx="0">
    <p:extLst/>
  </p:cmAuthor>
  <p:cmAuthor id="2" name="Leilas" initials="L" lastIdx="11" clrIdx="1">
    <p:extLst/>
  </p:cmAuthor>
  <p:cmAuthor id="3" name="Admin" initials="AAA" lastIdx="2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8EBF4"/>
    <a:srgbClr val="F2F2F2"/>
    <a:srgbClr val="E9950D"/>
    <a:srgbClr val="D1E2F3"/>
    <a:srgbClr val="EFF5FB"/>
    <a:srgbClr val="79BFD5"/>
    <a:srgbClr val="9ED442"/>
    <a:srgbClr val="40A7E1"/>
    <a:srgbClr val="F5B144"/>
    <a:srgbClr val="F6DB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44" autoAdjust="0"/>
    <p:restoredTop sz="96408" autoAdjust="0"/>
  </p:normalViewPr>
  <p:slideViewPr>
    <p:cSldViewPr snapToGrid="0">
      <p:cViewPr>
        <p:scale>
          <a:sx n="110" d="100"/>
          <a:sy n="110" d="100"/>
        </p:scale>
        <p:origin x="2100" y="1104"/>
      </p:cViewPr>
      <p:guideLst>
        <p:guide orient="horz" pos="4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8789-1979-4371-9085-ABA0C510A7FF}" type="datetimeFigureOut">
              <a:rPr lang="ru-RU" smtClean="0"/>
              <a:pPr/>
              <a:t>20.08.2021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4957-3E6D-44F6-80D1-E054D6E6E0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3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pPr/>
              <a:t>20.08.2021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080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dirty="0"/>
              <a:t>Формирование социально активной личности, сознательно и деятельно участвующей в деятельности, направленной на преобразование социальных условий, – необходимое условие создания гражданского общества и правового государства.</a:t>
            </a:r>
          </a:p>
          <a:p>
            <a:pPr indent="288000"/>
            <a:r>
              <a:rPr lang="ru-RU" sz="1800" dirty="0"/>
              <a:t>Наши учебные издания помогут вам подготовить людей, способных с пользой участвовать в преобразование сферы социальных отношений.</a:t>
            </a:r>
          </a:p>
          <a:p>
            <a:pPr indent="288000"/>
            <a:r>
              <a:rPr lang="ru-RU" sz="1800" dirty="0"/>
              <a:t>Обращаем ваше особое внимание на такие новые проекты, как</a:t>
            </a:r>
          </a:p>
          <a:p>
            <a:pPr indent="288000"/>
            <a:r>
              <a:rPr lang="ru-RU" sz="1800" dirty="0"/>
              <a:t>- Экология</a:t>
            </a:r>
          </a:p>
          <a:p>
            <a:pPr indent="288000"/>
            <a:r>
              <a:rPr lang="ru-RU" sz="1800" dirty="0"/>
              <a:t>- Лидерство</a:t>
            </a:r>
          </a:p>
          <a:p>
            <a:pPr indent="288000"/>
            <a:r>
              <a:rPr lang="ru-RU" sz="1800" dirty="0"/>
              <a:t>- Волонтёрство, а также проект «Право «Просвещение», который оказывает правовую поддержку школам и педагогам</a:t>
            </a:r>
          </a:p>
          <a:p>
            <a:endParaRPr lang="ru-RU" sz="18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48F52C9-DC5B-46C3-93BE-8BD8D1CF841E}" type="datetime1">
              <a:rPr lang="ru-RU" smtClean="0"/>
              <a:pPr/>
              <a:t>20.08.2021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8630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BA16CB4-D695-4AC0-A0BD-C5D592F89335}" type="datetime1">
              <a:rPr lang="ru-RU" smtClean="0"/>
              <a:pPr/>
              <a:t>20.08.2021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573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1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5007" y="0"/>
            <a:ext cx="2927044" cy="54036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4F1D5-33B3-480A-A4E8-311841A6736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20.08.2021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76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20.08.2021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05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20.08.2021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84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20.08.2021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68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96518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20.08.2021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633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20.08.2021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213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20.08.2021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629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20.08.2021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503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20.08.2021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645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20.08.2021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22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20.08.2021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784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pPr/>
              <a:t>20.08.2021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045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523F2-53FE-42F4-86B8-4598D2998874}" type="datetimeFigureOut">
              <a:rPr lang="ru-RU" smtClean="0"/>
              <a:pPr/>
              <a:t>20.08.2021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7463-1C33-49B9-B1AC-991EFB90EE5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5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11" Type="http://schemas.openxmlformats.org/officeDocument/2006/relationships/image" Target="../media/image21.pn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11" Type="http://schemas.openxmlformats.org/officeDocument/2006/relationships/image" Target="../media/image48.gif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5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prosv.ru/funkcionalnaya-gramotnost-trenazhyor-matematika-na-kazhdyj-den-6-8-klassy" TargetMode="External"/><Relationship Id="rId7" Type="http://schemas.microsoft.com/office/2007/relationships/hdphoto" Target="../media/hdphoto6.wdp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microsoft.com/office/2007/relationships/hdphoto" Target="../media/hdphoto5.wdp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1.png"/><Relationship Id="rId11" Type="http://schemas.openxmlformats.org/officeDocument/2006/relationships/image" Target="../media/image3.emf"/><Relationship Id="rId5" Type="http://schemas.openxmlformats.org/officeDocument/2006/relationships/image" Target="../media/image70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9.jpe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hyperlink" Target="https://media.prosv.ru/fg/" TargetMode="External"/><Relationship Id="rId7" Type="http://schemas.openxmlformats.org/officeDocument/2006/relationships/image" Target="../media/image7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club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2.gif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hyperlink" Target="mailto:vopros@prosv.ru" TargetMode="External"/><Relationship Id="rId11" Type="http://schemas.openxmlformats.org/officeDocument/2006/relationships/hyperlink" Target="https://shop.prosv.ru/search?q=%D0%A0%D0%BE%D1%81%D0%BB%D0%BE%D0%B2%D0%B0" TargetMode="External"/><Relationship Id="rId5" Type="http://schemas.openxmlformats.org/officeDocument/2006/relationships/oleObject" Target="../embeddings/oleObject4.bin"/><Relationship Id="rId10" Type="http://schemas.openxmlformats.org/officeDocument/2006/relationships/hyperlink" Target="mailto:EZubkova@prosv.ru" TargetMode="Externa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openxmlformats.org/officeDocument/2006/relationships/image" Target="../media/image11.png"/><Relationship Id="rId15" Type="http://schemas.microsoft.com/office/2007/relationships/hdphoto" Target="../media/hdphoto2.wdp"/><Relationship Id="rId4" Type="http://schemas.openxmlformats.org/officeDocument/2006/relationships/oleObject" Target="../embeddings/oleObject2.bin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.prosv.ru/fg/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media.prosv.ru/content/?situations=true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-1" y="8533"/>
            <a:ext cx="12192001" cy="6849467"/>
          </a:xfrm>
          <a:prstGeom prst="rect">
            <a:avLst/>
          </a:prstGeom>
          <a:solidFill>
            <a:srgbClr val="F0F8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86182" y="4101075"/>
            <a:ext cx="11819633" cy="2112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573455" y="2669879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618544" y="203633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10528363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573455" y="1436757"/>
            <a:ext cx="1477453" cy="123312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141091" y="203633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6096002" y="203633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1052836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9050908" y="1436757"/>
            <a:ext cx="1477453" cy="1233124"/>
          </a:xfrm>
          <a:prstGeom prst="rect">
            <a:avLst/>
          </a:prstGeom>
          <a:solidFill>
            <a:srgbClr val="4383D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186183" y="203633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7573455" y="203633"/>
            <a:ext cx="2954908" cy="1233124"/>
          </a:xfrm>
          <a:prstGeom prst="rect">
            <a:avLst/>
          </a:prstGeom>
          <a:solidFill>
            <a:srgbClr val="2D2B8D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186183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3141091" y="2669879"/>
            <a:ext cx="1477453" cy="1233124"/>
          </a:xfrm>
          <a:prstGeom prst="rect">
            <a:avLst/>
          </a:prstGeom>
          <a:solidFill>
            <a:srgbClr val="5471A9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096002" y="1436757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10528363" y="1436757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4618544" y="1436757"/>
            <a:ext cx="1477453" cy="1233124"/>
          </a:xfrm>
          <a:prstGeom prst="rect">
            <a:avLst/>
          </a:prstGeom>
          <a:solidFill>
            <a:srgbClr val="40A7E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3141091" y="1436757"/>
            <a:ext cx="1477453" cy="1233124"/>
          </a:xfrm>
          <a:prstGeom prst="rect">
            <a:avLst/>
          </a:prstGeom>
          <a:solidFill>
            <a:srgbClr val="43D1A1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1663636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663636" y="203633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7" name="Rectangle 25"/>
          <p:cNvSpPr>
            <a:spLocks noChangeArrowheads="1"/>
          </p:cNvSpPr>
          <p:nvPr/>
        </p:nvSpPr>
        <p:spPr bwMode="auto">
          <a:xfrm>
            <a:off x="1663636" y="1436757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8" name="Rectangle 26"/>
          <p:cNvSpPr>
            <a:spLocks noChangeArrowheads="1"/>
          </p:cNvSpPr>
          <p:nvPr/>
        </p:nvSpPr>
        <p:spPr bwMode="auto">
          <a:xfrm>
            <a:off x="4618544" y="2669879"/>
            <a:ext cx="1477453" cy="1233124"/>
          </a:xfrm>
          <a:prstGeom prst="rect">
            <a:avLst/>
          </a:prstGeom>
          <a:solidFill>
            <a:srgbClr val="F5B144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49" name="Rectangle 27"/>
          <p:cNvSpPr>
            <a:spLocks noChangeArrowheads="1"/>
          </p:cNvSpPr>
          <p:nvPr/>
        </p:nvSpPr>
        <p:spPr bwMode="auto">
          <a:xfrm>
            <a:off x="6096002" y="2669879"/>
            <a:ext cx="1477453" cy="1233124"/>
          </a:xfrm>
          <a:prstGeom prst="rect">
            <a:avLst/>
          </a:prstGeom>
          <a:solidFill>
            <a:srgbClr val="4383DD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9050908" y="2669879"/>
            <a:ext cx="1477453" cy="1233124"/>
          </a:xfrm>
          <a:prstGeom prst="rect">
            <a:avLst/>
          </a:prstGeom>
          <a:solidFill>
            <a:srgbClr val="40D4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1" name="Rectangle 29"/>
          <p:cNvSpPr>
            <a:spLocks noChangeArrowheads="1"/>
          </p:cNvSpPr>
          <p:nvPr/>
        </p:nvSpPr>
        <p:spPr bwMode="auto">
          <a:xfrm>
            <a:off x="186183" y="1436757"/>
            <a:ext cx="1477453" cy="1233124"/>
          </a:xfrm>
          <a:prstGeom prst="rect">
            <a:avLst/>
          </a:prstGeom>
          <a:solidFill>
            <a:srgbClr val="9ED442">
              <a:alpha val="50000"/>
            </a:srgbClr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2" name="Freeform 30"/>
          <p:cNvSpPr>
            <a:spLocks noEditPoints="1"/>
          </p:cNvSpPr>
          <p:nvPr/>
        </p:nvSpPr>
        <p:spPr bwMode="auto">
          <a:xfrm>
            <a:off x="10963791" y="3056737"/>
            <a:ext cx="606596" cy="489249"/>
          </a:xfrm>
          <a:custGeom>
            <a:avLst/>
            <a:gdLst>
              <a:gd name="T0" fmla="*/ 442 w 884"/>
              <a:gd name="T1" fmla="*/ 286 h 711"/>
              <a:gd name="T2" fmla="*/ 334 w 884"/>
              <a:gd name="T3" fmla="*/ 179 h 711"/>
              <a:gd name="T4" fmla="*/ 442 w 884"/>
              <a:gd name="T5" fmla="*/ 71 h 711"/>
              <a:gd name="T6" fmla="*/ 549 w 884"/>
              <a:gd name="T7" fmla="*/ 179 h 711"/>
              <a:gd name="T8" fmla="*/ 442 w 884"/>
              <a:gd name="T9" fmla="*/ 286 h 711"/>
              <a:gd name="T10" fmla="*/ 442 w 884"/>
              <a:gd name="T11" fmla="*/ 0 h 711"/>
              <a:gd name="T12" fmla="*/ 263 w 884"/>
              <a:gd name="T13" fmla="*/ 179 h 711"/>
              <a:gd name="T14" fmla="*/ 442 w 884"/>
              <a:gd name="T15" fmla="*/ 358 h 711"/>
              <a:gd name="T16" fmla="*/ 514 w 884"/>
              <a:gd name="T17" fmla="*/ 343 h 711"/>
              <a:gd name="T18" fmla="*/ 514 w 884"/>
              <a:gd name="T19" fmla="*/ 577 h 711"/>
              <a:gd name="T20" fmla="*/ 442 w 884"/>
              <a:gd name="T21" fmla="*/ 529 h 711"/>
              <a:gd name="T22" fmla="*/ 370 w 884"/>
              <a:gd name="T23" fmla="*/ 577 h 711"/>
              <a:gd name="T24" fmla="*/ 370 w 884"/>
              <a:gd name="T25" fmla="*/ 391 h 711"/>
              <a:gd name="T26" fmla="*/ 299 w 884"/>
              <a:gd name="T27" fmla="*/ 391 h 711"/>
              <a:gd name="T28" fmla="*/ 299 w 884"/>
              <a:gd name="T29" fmla="*/ 711 h 711"/>
              <a:gd name="T30" fmla="*/ 442 w 884"/>
              <a:gd name="T31" fmla="*/ 616 h 711"/>
              <a:gd name="T32" fmla="*/ 585 w 884"/>
              <a:gd name="T33" fmla="*/ 711 h 711"/>
              <a:gd name="T34" fmla="*/ 585 w 884"/>
              <a:gd name="T35" fmla="*/ 285 h 711"/>
              <a:gd name="T36" fmla="*/ 621 w 884"/>
              <a:gd name="T37" fmla="*/ 179 h 711"/>
              <a:gd name="T38" fmla="*/ 442 w 884"/>
              <a:gd name="T39" fmla="*/ 0 h 711"/>
              <a:gd name="T40" fmla="*/ 836 w 884"/>
              <a:gd name="T41" fmla="*/ 36 h 711"/>
              <a:gd name="T42" fmla="*/ 662 w 884"/>
              <a:gd name="T43" fmla="*/ 60 h 711"/>
              <a:gd name="T44" fmla="*/ 687 w 884"/>
              <a:gd name="T45" fmla="*/ 130 h 711"/>
              <a:gd name="T46" fmla="*/ 789 w 884"/>
              <a:gd name="T47" fmla="*/ 116 h 711"/>
              <a:gd name="T48" fmla="*/ 789 w 884"/>
              <a:gd name="T49" fmla="*/ 277 h 711"/>
              <a:gd name="T50" fmla="*/ 678 w 884"/>
              <a:gd name="T51" fmla="*/ 262 h 711"/>
              <a:gd name="T52" fmla="*/ 641 w 884"/>
              <a:gd name="T53" fmla="*/ 330 h 711"/>
              <a:gd name="T54" fmla="*/ 836 w 884"/>
              <a:gd name="T55" fmla="*/ 358 h 711"/>
              <a:gd name="T56" fmla="*/ 836 w 884"/>
              <a:gd name="T57" fmla="*/ 36 h 711"/>
              <a:gd name="T58" fmla="*/ 95 w 884"/>
              <a:gd name="T59" fmla="*/ 277 h 711"/>
              <a:gd name="T60" fmla="*/ 95 w 884"/>
              <a:gd name="T61" fmla="*/ 116 h 711"/>
              <a:gd name="T62" fmla="*/ 196 w 884"/>
              <a:gd name="T63" fmla="*/ 130 h 711"/>
              <a:gd name="T64" fmla="*/ 221 w 884"/>
              <a:gd name="T65" fmla="*/ 60 h 711"/>
              <a:gd name="T66" fmla="*/ 48 w 884"/>
              <a:gd name="T67" fmla="*/ 35 h 711"/>
              <a:gd name="T68" fmla="*/ 48 w 884"/>
              <a:gd name="T69" fmla="*/ 358 h 711"/>
              <a:gd name="T70" fmla="*/ 243 w 884"/>
              <a:gd name="T71" fmla="*/ 331 h 711"/>
              <a:gd name="T72" fmla="*/ 206 w 884"/>
              <a:gd name="T73" fmla="*/ 263 h 711"/>
              <a:gd name="T74" fmla="*/ 95 w 884"/>
              <a:gd name="T75" fmla="*/ 27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4" h="711">
                <a:moveTo>
                  <a:pt x="442" y="286"/>
                </a:moveTo>
                <a:cubicBezTo>
                  <a:pt x="382" y="286"/>
                  <a:pt x="334" y="238"/>
                  <a:pt x="334" y="179"/>
                </a:cubicBezTo>
                <a:cubicBezTo>
                  <a:pt x="334" y="120"/>
                  <a:pt x="382" y="71"/>
                  <a:pt x="442" y="71"/>
                </a:cubicBezTo>
                <a:cubicBezTo>
                  <a:pt x="501" y="71"/>
                  <a:pt x="549" y="120"/>
                  <a:pt x="549" y="179"/>
                </a:cubicBezTo>
                <a:cubicBezTo>
                  <a:pt x="549" y="238"/>
                  <a:pt x="501" y="286"/>
                  <a:pt x="442" y="286"/>
                </a:cubicBezTo>
                <a:close/>
                <a:moveTo>
                  <a:pt x="442" y="0"/>
                </a:moveTo>
                <a:cubicBezTo>
                  <a:pt x="343" y="0"/>
                  <a:pt x="263" y="80"/>
                  <a:pt x="263" y="179"/>
                </a:cubicBezTo>
                <a:cubicBezTo>
                  <a:pt x="263" y="277"/>
                  <a:pt x="343" y="358"/>
                  <a:pt x="442" y="358"/>
                </a:cubicBezTo>
                <a:cubicBezTo>
                  <a:pt x="467" y="358"/>
                  <a:pt x="478" y="352"/>
                  <a:pt x="514" y="343"/>
                </a:cubicBezTo>
                <a:lnTo>
                  <a:pt x="514" y="577"/>
                </a:lnTo>
                <a:lnTo>
                  <a:pt x="442" y="529"/>
                </a:lnTo>
                <a:lnTo>
                  <a:pt x="370" y="577"/>
                </a:lnTo>
                <a:lnTo>
                  <a:pt x="370" y="391"/>
                </a:lnTo>
                <a:lnTo>
                  <a:pt x="299" y="391"/>
                </a:lnTo>
                <a:lnTo>
                  <a:pt x="299" y="711"/>
                </a:lnTo>
                <a:lnTo>
                  <a:pt x="442" y="616"/>
                </a:lnTo>
                <a:lnTo>
                  <a:pt x="585" y="711"/>
                </a:lnTo>
                <a:lnTo>
                  <a:pt x="585" y="285"/>
                </a:lnTo>
                <a:cubicBezTo>
                  <a:pt x="621" y="255"/>
                  <a:pt x="621" y="219"/>
                  <a:pt x="621" y="179"/>
                </a:cubicBezTo>
                <a:cubicBezTo>
                  <a:pt x="621" y="80"/>
                  <a:pt x="540" y="0"/>
                  <a:pt x="442" y="0"/>
                </a:cubicBezTo>
                <a:close/>
                <a:moveTo>
                  <a:pt x="836" y="36"/>
                </a:moveTo>
                <a:cubicBezTo>
                  <a:pt x="778" y="46"/>
                  <a:pt x="720" y="54"/>
                  <a:pt x="662" y="60"/>
                </a:cubicBezTo>
                <a:cubicBezTo>
                  <a:pt x="674" y="82"/>
                  <a:pt x="683" y="105"/>
                  <a:pt x="687" y="130"/>
                </a:cubicBezTo>
                <a:cubicBezTo>
                  <a:pt x="721" y="126"/>
                  <a:pt x="756" y="121"/>
                  <a:pt x="789" y="116"/>
                </a:cubicBezTo>
                <a:cubicBezTo>
                  <a:pt x="804" y="169"/>
                  <a:pt x="804" y="224"/>
                  <a:pt x="789" y="277"/>
                </a:cubicBezTo>
                <a:cubicBezTo>
                  <a:pt x="752" y="271"/>
                  <a:pt x="715" y="266"/>
                  <a:pt x="678" y="262"/>
                </a:cubicBezTo>
                <a:cubicBezTo>
                  <a:pt x="669" y="287"/>
                  <a:pt x="656" y="310"/>
                  <a:pt x="641" y="330"/>
                </a:cubicBezTo>
                <a:cubicBezTo>
                  <a:pt x="706" y="336"/>
                  <a:pt x="771" y="346"/>
                  <a:pt x="836" y="358"/>
                </a:cubicBezTo>
                <a:cubicBezTo>
                  <a:pt x="883" y="258"/>
                  <a:pt x="884" y="138"/>
                  <a:pt x="836" y="36"/>
                </a:cubicBezTo>
                <a:close/>
                <a:moveTo>
                  <a:pt x="95" y="277"/>
                </a:moveTo>
                <a:cubicBezTo>
                  <a:pt x="81" y="225"/>
                  <a:pt x="81" y="170"/>
                  <a:pt x="95" y="116"/>
                </a:cubicBezTo>
                <a:cubicBezTo>
                  <a:pt x="129" y="122"/>
                  <a:pt x="162" y="126"/>
                  <a:pt x="196" y="130"/>
                </a:cubicBezTo>
                <a:cubicBezTo>
                  <a:pt x="201" y="105"/>
                  <a:pt x="209" y="82"/>
                  <a:pt x="221" y="60"/>
                </a:cubicBezTo>
                <a:cubicBezTo>
                  <a:pt x="163" y="54"/>
                  <a:pt x="105" y="46"/>
                  <a:pt x="48" y="35"/>
                </a:cubicBezTo>
                <a:cubicBezTo>
                  <a:pt x="3" y="140"/>
                  <a:pt x="0" y="255"/>
                  <a:pt x="48" y="358"/>
                </a:cubicBezTo>
                <a:cubicBezTo>
                  <a:pt x="112" y="346"/>
                  <a:pt x="178" y="337"/>
                  <a:pt x="243" y="331"/>
                </a:cubicBezTo>
                <a:cubicBezTo>
                  <a:pt x="227" y="310"/>
                  <a:pt x="215" y="287"/>
                  <a:pt x="206" y="263"/>
                </a:cubicBezTo>
                <a:cubicBezTo>
                  <a:pt x="169" y="267"/>
                  <a:pt x="132" y="271"/>
                  <a:pt x="95" y="2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3" name="Freeform 31"/>
          <p:cNvSpPr>
            <a:spLocks noEditPoints="1"/>
          </p:cNvSpPr>
          <p:nvPr/>
        </p:nvSpPr>
        <p:spPr bwMode="auto">
          <a:xfrm>
            <a:off x="5062984" y="3029721"/>
            <a:ext cx="591581" cy="567288"/>
          </a:xfrm>
          <a:custGeom>
            <a:avLst/>
            <a:gdLst>
              <a:gd name="T0" fmla="*/ 466 w 860"/>
              <a:gd name="T1" fmla="*/ 465 h 823"/>
              <a:gd name="T2" fmla="*/ 394 w 860"/>
              <a:gd name="T3" fmla="*/ 393 h 823"/>
              <a:gd name="T4" fmla="*/ 537 w 860"/>
              <a:gd name="T5" fmla="*/ 716 h 823"/>
              <a:gd name="T6" fmla="*/ 609 w 860"/>
              <a:gd name="T7" fmla="*/ 644 h 823"/>
              <a:gd name="T8" fmla="*/ 537 w 860"/>
              <a:gd name="T9" fmla="*/ 716 h 823"/>
              <a:gd name="T10" fmla="*/ 609 w 860"/>
              <a:gd name="T11" fmla="*/ 608 h 823"/>
              <a:gd name="T12" fmla="*/ 537 w 860"/>
              <a:gd name="T13" fmla="*/ 537 h 823"/>
              <a:gd name="T14" fmla="*/ 716 w 860"/>
              <a:gd name="T15" fmla="*/ 644 h 823"/>
              <a:gd name="T16" fmla="*/ 645 w 860"/>
              <a:gd name="T17" fmla="*/ 716 h 823"/>
              <a:gd name="T18" fmla="*/ 716 w 860"/>
              <a:gd name="T19" fmla="*/ 644 h 823"/>
              <a:gd name="T20" fmla="*/ 645 w 860"/>
              <a:gd name="T21" fmla="*/ 537 h 823"/>
              <a:gd name="T22" fmla="*/ 716 w 860"/>
              <a:gd name="T23" fmla="*/ 608 h 823"/>
              <a:gd name="T24" fmla="*/ 251 w 860"/>
              <a:gd name="T25" fmla="*/ 716 h 823"/>
              <a:gd name="T26" fmla="*/ 322 w 860"/>
              <a:gd name="T27" fmla="*/ 644 h 823"/>
              <a:gd name="T28" fmla="*/ 251 w 860"/>
              <a:gd name="T29" fmla="*/ 716 h 823"/>
              <a:gd name="T30" fmla="*/ 322 w 860"/>
              <a:gd name="T31" fmla="*/ 608 h 823"/>
              <a:gd name="T32" fmla="*/ 251 w 860"/>
              <a:gd name="T33" fmla="*/ 537 h 823"/>
              <a:gd name="T34" fmla="*/ 143 w 860"/>
              <a:gd name="T35" fmla="*/ 716 h 823"/>
              <a:gd name="T36" fmla="*/ 215 w 860"/>
              <a:gd name="T37" fmla="*/ 644 h 823"/>
              <a:gd name="T38" fmla="*/ 143 w 860"/>
              <a:gd name="T39" fmla="*/ 716 h 823"/>
              <a:gd name="T40" fmla="*/ 215 w 860"/>
              <a:gd name="T41" fmla="*/ 608 h 823"/>
              <a:gd name="T42" fmla="*/ 143 w 860"/>
              <a:gd name="T43" fmla="*/ 537 h 823"/>
              <a:gd name="T44" fmla="*/ 788 w 860"/>
              <a:gd name="T45" fmla="*/ 752 h 823"/>
              <a:gd name="T46" fmla="*/ 466 w 860"/>
              <a:gd name="T47" fmla="*/ 537 h 823"/>
              <a:gd name="T48" fmla="*/ 394 w 860"/>
              <a:gd name="T49" fmla="*/ 752 h 823"/>
              <a:gd name="T50" fmla="*/ 72 w 860"/>
              <a:gd name="T51" fmla="*/ 501 h 823"/>
              <a:gd name="T52" fmla="*/ 430 w 860"/>
              <a:gd name="T53" fmla="*/ 269 h 823"/>
              <a:gd name="T54" fmla="*/ 788 w 860"/>
              <a:gd name="T55" fmla="*/ 501 h 823"/>
              <a:gd name="T56" fmla="*/ 100 w 860"/>
              <a:gd name="T57" fmla="*/ 358 h 823"/>
              <a:gd name="T58" fmla="*/ 199 w 860"/>
              <a:gd name="T59" fmla="*/ 429 h 823"/>
              <a:gd name="T60" fmla="*/ 100 w 860"/>
              <a:gd name="T61" fmla="*/ 358 h 823"/>
              <a:gd name="T62" fmla="*/ 778 w 860"/>
              <a:gd name="T63" fmla="*/ 429 h 823"/>
              <a:gd name="T64" fmla="*/ 600 w 860"/>
              <a:gd name="T65" fmla="*/ 358 h 823"/>
              <a:gd name="T66" fmla="*/ 816 w 860"/>
              <a:gd name="T67" fmla="*/ 286 h 823"/>
              <a:gd name="T68" fmla="*/ 466 w 860"/>
              <a:gd name="T69" fmla="*/ 183 h 823"/>
              <a:gd name="T70" fmla="*/ 483 w 860"/>
              <a:gd name="T71" fmla="*/ 73 h 823"/>
              <a:gd name="T72" fmla="*/ 645 w 860"/>
              <a:gd name="T73" fmla="*/ 53 h 823"/>
              <a:gd name="T74" fmla="*/ 430 w 860"/>
              <a:gd name="T75" fmla="*/ 0 h 823"/>
              <a:gd name="T76" fmla="*/ 394 w 860"/>
              <a:gd name="T77" fmla="*/ 183 h 823"/>
              <a:gd name="T78" fmla="*/ 44 w 860"/>
              <a:gd name="T79" fmla="*/ 286 h 823"/>
              <a:gd name="T80" fmla="*/ 0 w 860"/>
              <a:gd name="T81" fmla="*/ 823 h 823"/>
              <a:gd name="T82" fmla="*/ 860 w 860"/>
              <a:gd name="T83" fmla="*/ 448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0" h="823">
                <a:moveTo>
                  <a:pt x="394" y="465"/>
                </a:moveTo>
                <a:lnTo>
                  <a:pt x="466" y="465"/>
                </a:lnTo>
                <a:lnTo>
                  <a:pt x="466" y="393"/>
                </a:lnTo>
                <a:lnTo>
                  <a:pt x="394" y="393"/>
                </a:lnTo>
                <a:lnTo>
                  <a:pt x="394" y="465"/>
                </a:lnTo>
                <a:close/>
                <a:moveTo>
                  <a:pt x="537" y="716"/>
                </a:moveTo>
                <a:lnTo>
                  <a:pt x="609" y="716"/>
                </a:lnTo>
                <a:lnTo>
                  <a:pt x="609" y="644"/>
                </a:lnTo>
                <a:lnTo>
                  <a:pt x="537" y="644"/>
                </a:lnTo>
                <a:lnTo>
                  <a:pt x="537" y="716"/>
                </a:lnTo>
                <a:close/>
                <a:moveTo>
                  <a:pt x="537" y="608"/>
                </a:moveTo>
                <a:lnTo>
                  <a:pt x="609" y="608"/>
                </a:lnTo>
                <a:lnTo>
                  <a:pt x="609" y="537"/>
                </a:lnTo>
                <a:lnTo>
                  <a:pt x="537" y="537"/>
                </a:lnTo>
                <a:lnTo>
                  <a:pt x="537" y="608"/>
                </a:lnTo>
                <a:close/>
                <a:moveTo>
                  <a:pt x="716" y="644"/>
                </a:moveTo>
                <a:lnTo>
                  <a:pt x="645" y="644"/>
                </a:lnTo>
                <a:lnTo>
                  <a:pt x="645" y="716"/>
                </a:lnTo>
                <a:lnTo>
                  <a:pt x="716" y="716"/>
                </a:lnTo>
                <a:lnTo>
                  <a:pt x="716" y="644"/>
                </a:lnTo>
                <a:close/>
                <a:moveTo>
                  <a:pt x="716" y="537"/>
                </a:moveTo>
                <a:lnTo>
                  <a:pt x="645" y="537"/>
                </a:lnTo>
                <a:lnTo>
                  <a:pt x="645" y="608"/>
                </a:lnTo>
                <a:lnTo>
                  <a:pt x="716" y="608"/>
                </a:lnTo>
                <a:lnTo>
                  <a:pt x="716" y="537"/>
                </a:lnTo>
                <a:close/>
                <a:moveTo>
                  <a:pt x="251" y="716"/>
                </a:moveTo>
                <a:lnTo>
                  <a:pt x="322" y="716"/>
                </a:lnTo>
                <a:lnTo>
                  <a:pt x="322" y="644"/>
                </a:lnTo>
                <a:lnTo>
                  <a:pt x="251" y="644"/>
                </a:lnTo>
                <a:lnTo>
                  <a:pt x="251" y="716"/>
                </a:lnTo>
                <a:close/>
                <a:moveTo>
                  <a:pt x="251" y="608"/>
                </a:moveTo>
                <a:lnTo>
                  <a:pt x="322" y="608"/>
                </a:lnTo>
                <a:lnTo>
                  <a:pt x="322" y="537"/>
                </a:lnTo>
                <a:lnTo>
                  <a:pt x="251" y="537"/>
                </a:lnTo>
                <a:lnTo>
                  <a:pt x="251" y="608"/>
                </a:lnTo>
                <a:close/>
                <a:moveTo>
                  <a:pt x="143" y="716"/>
                </a:moveTo>
                <a:lnTo>
                  <a:pt x="215" y="716"/>
                </a:lnTo>
                <a:lnTo>
                  <a:pt x="215" y="644"/>
                </a:lnTo>
                <a:lnTo>
                  <a:pt x="143" y="644"/>
                </a:lnTo>
                <a:lnTo>
                  <a:pt x="143" y="716"/>
                </a:lnTo>
                <a:close/>
                <a:moveTo>
                  <a:pt x="143" y="608"/>
                </a:moveTo>
                <a:lnTo>
                  <a:pt x="215" y="608"/>
                </a:lnTo>
                <a:lnTo>
                  <a:pt x="215" y="537"/>
                </a:lnTo>
                <a:lnTo>
                  <a:pt x="143" y="537"/>
                </a:lnTo>
                <a:lnTo>
                  <a:pt x="143" y="608"/>
                </a:lnTo>
                <a:close/>
                <a:moveTo>
                  <a:pt x="788" y="752"/>
                </a:moveTo>
                <a:lnTo>
                  <a:pt x="466" y="752"/>
                </a:lnTo>
                <a:lnTo>
                  <a:pt x="466" y="537"/>
                </a:lnTo>
                <a:lnTo>
                  <a:pt x="394" y="537"/>
                </a:lnTo>
                <a:lnTo>
                  <a:pt x="394" y="752"/>
                </a:lnTo>
                <a:lnTo>
                  <a:pt x="72" y="752"/>
                </a:lnTo>
                <a:lnTo>
                  <a:pt x="72" y="501"/>
                </a:lnTo>
                <a:lnTo>
                  <a:pt x="232" y="501"/>
                </a:lnTo>
                <a:lnTo>
                  <a:pt x="430" y="269"/>
                </a:lnTo>
                <a:lnTo>
                  <a:pt x="628" y="501"/>
                </a:lnTo>
                <a:lnTo>
                  <a:pt x="788" y="501"/>
                </a:lnTo>
                <a:lnTo>
                  <a:pt x="788" y="752"/>
                </a:lnTo>
                <a:close/>
                <a:moveTo>
                  <a:pt x="100" y="358"/>
                </a:moveTo>
                <a:lnTo>
                  <a:pt x="260" y="358"/>
                </a:lnTo>
                <a:lnTo>
                  <a:pt x="199" y="429"/>
                </a:lnTo>
                <a:lnTo>
                  <a:pt x="82" y="429"/>
                </a:lnTo>
                <a:lnTo>
                  <a:pt x="100" y="358"/>
                </a:lnTo>
                <a:close/>
                <a:moveTo>
                  <a:pt x="760" y="358"/>
                </a:moveTo>
                <a:lnTo>
                  <a:pt x="778" y="429"/>
                </a:lnTo>
                <a:lnTo>
                  <a:pt x="661" y="429"/>
                </a:lnTo>
                <a:lnTo>
                  <a:pt x="600" y="358"/>
                </a:lnTo>
                <a:lnTo>
                  <a:pt x="760" y="358"/>
                </a:lnTo>
                <a:close/>
                <a:moveTo>
                  <a:pt x="816" y="286"/>
                </a:moveTo>
                <a:lnTo>
                  <a:pt x="539" y="286"/>
                </a:lnTo>
                <a:lnTo>
                  <a:pt x="466" y="183"/>
                </a:lnTo>
                <a:lnTo>
                  <a:pt x="466" y="59"/>
                </a:lnTo>
                <a:cubicBezTo>
                  <a:pt x="466" y="62"/>
                  <a:pt x="477" y="67"/>
                  <a:pt x="483" y="73"/>
                </a:cubicBezTo>
                <a:cubicBezTo>
                  <a:pt x="512" y="101"/>
                  <a:pt x="537" y="125"/>
                  <a:pt x="645" y="125"/>
                </a:cubicBezTo>
                <a:lnTo>
                  <a:pt x="645" y="53"/>
                </a:lnTo>
                <a:cubicBezTo>
                  <a:pt x="573" y="53"/>
                  <a:pt x="550" y="47"/>
                  <a:pt x="533" y="31"/>
                </a:cubicBezTo>
                <a:cubicBezTo>
                  <a:pt x="511" y="9"/>
                  <a:pt x="488" y="0"/>
                  <a:pt x="430" y="0"/>
                </a:cubicBezTo>
                <a:lnTo>
                  <a:pt x="394" y="0"/>
                </a:lnTo>
                <a:lnTo>
                  <a:pt x="394" y="183"/>
                </a:lnTo>
                <a:lnTo>
                  <a:pt x="322" y="286"/>
                </a:lnTo>
                <a:lnTo>
                  <a:pt x="44" y="286"/>
                </a:lnTo>
                <a:lnTo>
                  <a:pt x="1" y="458"/>
                </a:lnTo>
                <a:lnTo>
                  <a:pt x="0" y="823"/>
                </a:lnTo>
                <a:lnTo>
                  <a:pt x="860" y="823"/>
                </a:lnTo>
                <a:lnTo>
                  <a:pt x="860" y="448"/>
                </a:lnTo>
                <a:lnTo>
                  <a:pt x="816" y="2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5" name="Freeform 33"/>
          <p:cNvSpPr>
            <a:spLocks noEditPoints="1"/>
          </p:cNvSpPr>
          <p:nvPr/>
        </p:nvSpPr>
        <p:spPr bwMode="auto">
          <a:xfrm>
            <a:off x="8017892" y="3077747"/>
            <a:ext cx="591581" cy="543275"/>
          </a:xfrm>
          <a:custGeom>
            <a:avLst/>
            <a:gdLst>
              <a:gd name="T0" fmla="*/ 143 w 859"/>
              <a:gd name="T1" fmla="*/ 645 h 788"/>
              <a:gd name="T2" fmla="*/ 143 w 859"/>
              <a:gd name="T3" fmla="*/ 430 h 788"/>
              <a:gd name="T4" fmla="*/ 716 w 859"/>
              <a:gd name="T5" fmla="*/ 430 h 788"/>
              <a:gd name="T6" fmla="*/ 716 w 859"/>
              <a:gd name="T7" fmla="*/ 645 h 788"/>
              <a:gd name="T8" fmla="*/ 143 w 859"/>
              <a:gd name="T9" fmla="*/ 645 h 788"/>
              <a:gd name="T10" fmla="*/ 179 w 859"/>
              <a:gd name="T11" fmla="*/ 72 h 788"/>
              <a:gd name="T12" fmla="*/ 680 w 859"/>
              <a:gd name="T13" fmla="*/ 72 h 788"/>
              <a:gd name="T14" fmla="*/ 716 w 859"/>
              <a:gd name="T15" fmla="*/ 108 h 788"/>
              <a:gd name="T16" fmla="*/ 716 w 859"/>
              <a:gd name="T17" fmla="*/ 358 h 788"/>
              <a:gd name="T18" fmla="*/ 465 w 859"/>
              <a:gd name="T19" fmla="*/ 358 h 788"/>
              <a:gd name="T20" fmla="*/ 465 w 859"/>
              <a:gd name="T21" fmla="*/ 108 h 788"/>
              <a:gd name="T22" fmla="*/ 393 w 859"/>
              <a:gd name="T23" fmla="*/ 108 h 788"/>
              <a:gd name="T24" fmla="*/ 393 w 859"/>
              <a:gd name="T25" fmla="*/ 358 h 788"/>
              <a:gd name="T26" fmla="*/ 143 w 859"/>
              <a:gd name="T27" fmla="*/ 358 h 788"/>
              <a:gd name="T28" fmla="*/ 143 w 859"/>
              <a:gd name="T29" fmla="*/ 108 h 788"/>
              <a:gd name="T30" fmla="*/ 179 w 859"/>
              <a:gd name="T31" fmla="*/ 72 h 788"/>
              <a:gd name="T32" fmla="*/ 787 w 859"/>
              <a:gd name="T33" fmla="*/ 179 h 788"/>
              <a:gd name="T34" fmla="*/ 787 w 859"/>
              <a:gd name="T35" fmla="*/ 108 h 788"/>
              <a:gd name="T36" fmla="*/ 680 w 859"/>
              <a:gd name="T37" fmla="*/ 0 h 788"/>
              <a:gd name="T38" fmla="*/ 179 w 859"/>
              <a:gd name="T39" fmla="*/ 0 h 788"/>
              <a:gd name="T40" fmla="*/ 71 w 859"/>
              <a:gd name="T41" fmla="*/ 108 h 788"/>
              <a:gd name="T42" fmla="*/ 71 w 859"/>
              <a:gd name="T43" fmla="*/ 179 h 788"/>
              <a:gd name="T44" fmla="*/ 0 w 859"/>
              <a:gd name="T45" fmla="*/ 179 h 788"/>
              <a:gd name="T46" fmla="*/ 0 w 859"/>
              <a:gd name="T47" fmla="*/ 358 h 788"/>
              <a:gd name="T48" fmla="*/ 71 w 859"/>
              <a:gd name="T49" fmla="*/ 358 h 788"/>
              <a:gd name="T50" fmla="*/ 71 w 859"/>
              <a:gd name="T51" fmla="*/ 716 h 788"/>
              <a:gd name="T52" fmla="*/ 143 w 859"/>
              <a:gd name="T53" fmla="*/ 716 h 788"/>
              <a:gd name="T54" fmla="*/ 143 w 859"/>
              <a:gd name="T55" fmla="*/ 788 h 788"/>
              <a:gd name="T56" fmla="*/ 214 w 859"/>
              <a:gd name="T57" fmla="*/ 788 h 788"/>
              <a:gd name="T58" fmla="*/ 214 w 859"/>
              <a:gd name="T59" fmla="*/ 716 h 788"/>
              <a:gd name="T60" fmla="*/ 644 w 859"/>
              <a:gd name="T61" fmla="*/ 716 h 788"/>
              <a:gd name="T62" fmla="*/ 644 w 859"/>
              <a:gd name="T63" fmla="*/ 788 h 788"/>
              <a:gd name="T64" fmla="*/ 716 w 859"/>
              <a:gd name="T65" fmla="*/ 788 h 788"/>
              <a:gd name="T66" fmla="*/ 716 w 859"/>
              <a:gd name="T67" fmla="*/ 716 h 788"/>
              <a:gd name="T68" fmla="*/ 787 w 859"/>
              <a:gd name="T69" fmla="*/ 716 h 788"/>
              <a:gd name="T70" fmla="*/ 787 w 859"/>
              <a:gd name="T71" fmla="*/ 358 h 788"/>
              <a:gd name="T72" fmla="*/ 859 w 859"/>
              <a:gd name="T73" fmla="*/ 358 h 788"/>
              <a:gd name="T74" fmla="*/ 859 w 859"/>
              <a:gd name="T75" fmla="*/ 179 h 788"/>
              <a:gd name="T76" fmla="*/ 787 w 859"/>
              <a:gd name="T77" fmla="*/ 179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9" h="788">
                <a:moveTo>
                  <a:pt x="143" y="645"/>
                </a:moveTo>
                <a:lnTo>
                  <a:pt x="143" y="430"/>
                </a:lnTo>
                <a:lnTo>
                  <a:pt x="716" y="430"/>
                </a:lnTo>
                <a:lnTo>
                  <a:pt x="716" y="645"/>
                </a:lnTo>
                <a:lnTo>
                  <a:pt x="143" y="645"/>
                </a:lnTo>
                <a:close/>
                <a:moveTo>
                  <a:pt x="179" y="72"/>
                </a:moveTo>
                <a:lnTo>
                  <a:pt x="680" y="72"/>
                </a:lnTo>
                <a:cubicBezTo>
                  <a:pt x="700" y="72"/>
                  <a:pt x="716" y="88"/>
                  <a:pt x="716" y="108"/>
                </a:cubicBezTo>
                <a:lnTo>
                  <a:pt x="716" y="358"/>
                </a:lnTo>
                <a:lnTo>
                  <a:pt x="465" y="358"/>
                </a:lnTo>
                <a:lnTo>
                  <a:pt x="465" y="108"/>
                </a:lnTo>
                <a:lnTo>
                  <a:pt x="393" y="108"/>
                </a:lnTo>
                <a:lnTo>
                  <a:pt x="393" y="358"/>
                </a:lnTo>
                <a:lnTo>
                  <a:pt x="143" y="358"/>
                </a:lnTo>
                <a:lnTo>
                  <a:pt x="143" y="108"/>
                </a:lnTo>
                <a:cubicBezTo>
                  <a:pt x="143" y="88"/>
                  <a:pt x="159" y="72"/>
                  <a:pt x="179" y="72"/>
                </a:cubicBezTo>
                <a:close/>
                <a:moveTo>
                  <a:pt x="787" y="179"/>
                </a:moveTo>
                <a:lnTo>
                  <a:pt x="787" y="108"/>
                </a:lnTo>
                <a:cubicBezTo>
                  <a:pt x="787" y="48"/>
                  <a:pt x="739" y="0"/>
                  <a:pt x="680" y="0"/>
                </a:cubicBezTo>
                <a:lnTo>
                  <a:pt x="179" y="0"/>
                </a:lnTo>
                <a:cubicBezTo>
                  <a:pt x="120" y="0"/>
                  <a:pt x="71" y="48"/>
                  <a:pt x="71" y="108"/>
                </a:cubicBezTo>
                <a:lnTo>
                  <a:pt x="71" y="179"/>
                </a:lnTo>
                <a:lnTo>
                  <a:pt x="0" y="179"/>
                </a:lnTo>
                <a:lnTo>
                  <a:pt x="0" y="358"/>
                </a:lnTo>
                <a:lnTo>
                  <a:pt x="71" y="358"/>
                </a:lnTo>
                <a:lnTo>
                  <a:pt x="71" y="716"/>
                </a:lnTo>
                <a:lnTo>
                  <a:pt x="143" y="716"/>
                </a:lnTo>
                <a:lnTo>
                  <a:pt x="143" y="788"/>
                </a:lnTo>
                <a:lnTo>
                  <a:pt x="214" y="788"/>
                </a:lnTo>
                <a:lnTo>
                  <a:pt x="214" y="716"/>
                </a:lnTo>
                <a:lnTo>
                  <a:pt x="644" y="716"/>
                </a:lnTo>
                <a:lnTo>
                  <a:pt x="644" y="788"/>
                </a:lnTo>
                <a:lnTo>
                  <a:pt x="716" y="788"/>
                </a:lnTo>
                <a:lnTo>
                  <a:pt x="716" y="716"/>
                </a:lnTo>
                <a:lnTo>
                  <a:pt x="787" y="716"/>
                </a:lnTo>
                <a:lnTo>
                  <a:pt x="787" y="358"/>
                </a:lnTo>
                <a:lnTo>
                  <a:pt x="859" y="358"/>
                </a:lnTo>
                <a:lnTo>
                  <a:pt x="859" y="179"/>
                </a:lnTo>
                <a:lnTo>
                  <a:pt x="787" y="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6" name="Rectangle 34"/>
          <p:cNvSpPr>
            <a:spLocks noChangeArrowheads="1"/>
          </p:cNvSpPr>
          <p:nvPr/>
        </p:nvSpPr>
        <p:spPr bwMode="auto">
          <a:xfrm>
            <a:off x="8141012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8363231" y="3429000"/>
            <a:ext cx="123120" cy="510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2279241" y="647860"/>
            <a:ext cx="246243" cy="4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59" name="Freeform 37"/>
          <p:cNvSpPr>
            <a:spLocks noEditPoints="1"/>
          </p:cNvSpPr>
          <p:nvPr/>
        </p:nvSpPr>
        <p:spPr bwMode="auto">
          <a:xfrm>
            <a:off x="2177142" y="560563"/>
            <a:ext cx="447441" cy="519263"/>
          </a:xfrm>
          <a:custGeom>
            <a:avLst/>
            <a:gdLst>
              <a:gd name="T0" fmla="*/ 212 w 651"/>
              <a:gd name="T1" fmla="*/ 446 h 752"/>
              <a:gd name="T2" fmla="*/ 281 w 651"/>
              <a:gd name="T3" fmla="*/ 680 h 752"/>
              <a:gd name="T4" fmla="*/ 290 w 651"/>
              <a:gd name="T5" fmla="*/ 680 h 752"/>
              <a:gd name="T6" fmla="*/ 290 w 651"/>
              <a:gd name="T7" fmla="*/ 348 h 752"/>
              <a:gd name="T8" fmla="*/ 254 w 651"/>
              <a:gd name="T9" fmla="*/ 286 h 752"/>
              <a:gd name="T10" fmla="*/ 326 w 651"/>
              <a:gd name="T11" fmla="*/ 215 h 752"/>
              <a:gd name="T12" fmla="*/ 397 w 651"/>
              <a:gd name="T13" fmla="*/ 286 h 752"/>
              <a:gd name="T14" fmla="*/ 362 w 651"/>
              <a:gd name="T15" fmla="*/ 348 h 752"/>
              <a:gd name="T16" fmla="*/ 362 w 651"/>
              <a:gd name="T17" fmla="*/ 680 h 752"/>
              <a:gd name="T18" fmla="*/ 370 w 651"/>
              <a:gd name="T19" fmla="*/ 680 h 752"/>
              <a:gd name="T20" fmla="*/ 435 w 651"/>
              <a:gd name="T21" fmla="*/ 456 h 752"/>
              <a:gd name="T22" fmla="*/ 573 w 651"/>
              <a:gd name="T23" fmla="*/ 245 h 752"/>
              <a:gd name="T24" fmla="*/ 326 w 651"/>
              <a:gd name="T25" fmla="*/ 72 h 752"/>
              <a:gd name="T26" fmla="*/ 79 w 651"/>
              <a:gd name="T27" fmla="*/ 245 h 752"/>
              <a:gd name="T28" fmla="*/ 212 w 651"/>
              <a:gd name="T29" fmla="*/ 446 h 752"/>
              <a:gd name="T30" fmla="*/ 5 w 651"/>
              <a:gd name="T31" fmla="*/ 241 h 752"/>
              <a:gd name="T32" fmla="*/ 326 w 651"/>
              <a:gd name="T33" fmla="*/ 0 h 752"/>
              <a:gd name="T34" fmla="*/ 647 w 651"/>
              <a:gd name="T35" fmla="*/ 241 h 752"/>
              <a:gd name="T36" fmla="*/ 651 w 651"/>
              <a:gd name="T37" fmla="*/ 257 h 752"/>
              <a:gd name="T38" fmla="*/ 502 w 651"/>
              <a:gd name="T39" fmla="*/ 481 h 752"/>
              <a:gd name="T40" fmla="*/ 424 w 651"/>
              <a:gd name="T41" fmla="*/ 752 h 752"/>
              <a:gd name="T42" fmla="*/ 227 w 651"/>
              <a:gd name="T43" fmla="*/ 752 h 752"/>
              <a:gd name="T44" fmla="*/ 150 w 651"/>
              <a:gd name="T45" fmla="*/ 481 h 752"/>
              <a:gd name="T46" fmla="*/ 0 w 651"/>
              <a:gd name="T47" fmla="*/ 257 h 752"/>
              <a:gd name="T48" fmla="*/ 5 w 651"/>
              <a:gd name="T49" fmla="*/ 24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51" h="752">
                <a:moveTo>
                  <a:pt x="212" y="446"/>
                </a:moveTo>
                <a:lnTo>
                  <a:pt x="281" y="680"/>
                </a:lnTo>
                <a:lnTo>
                  <a:pt x="290" y="680"/>
                </a:lnTo>
                <a:lnTo>
                  <a:pt x="290" y="348"/>
                </a:lnTo>
                <a:cubicBezTo>
                  <a:pt x="254" y="336"/>
                  <a:pt x="254" y="313"/>
                  <a:pt x="254" y="286"/>
                </a:cubicBezTo>
                <a:cubicBezTo>
                  <a:pt x="254" y="247"/>
                  <a:pt x="286" y="215"/>
                  <a:pt x="326" y="215"/>
                </a:cubicBezTo>
                <a:cubicBezTo>
                  <a:pt x="365" y="215"/>
                  <a:pt x="397" y="247"/>
                  <a:pt x="397" y="286"/>
                </a:cubicBezTo>
                <a:cubicBezTo>
                  <a:pt x="397" y="313"/>
                  <a:pt x="398" y="336"/>
                  <a:pt x="362" y="348"/>
                </a:cubicBezTo>
                <a:lnTo>
                  <a:pt x="362" y="680"/>
                </a:lnTo>
                <a:lnTo>
                  <a:pt x="370" y="680"/>
                </a:lnTo>
                <a:lnTo>
                  <a:pt x="435" y="456"/>
                </a:lnTo>
                <a:lnTo>
                  <a:pt x="573" y="245"/>
                </a:lnTo>
                <a:cubicBezTo>
                  <a:pt x="536" y="142"/>
                  <a:pt x="436" y="72"/>
                  <a:pt x="326" y="72"/>
                </a:cubicBezTo>
                <a:cubicBezTo>
                  <a:pt x="215" y="72"/>
                  <a:pt x="116" y="142"/>
                  <a:pt x="79" y="245"/>
                </a:cubicBezTo>
                <a:lnTo>
                  <a:pt x="212" y="446"/>
                </a:lnTo>
                <a:close/>
                <a:moveTo>
                  <a:pt x="5" y="241"/>
                </a:moveTo>
                <a:cubicBezTo>
                  <a:pt x="46" y="99"/>
                  <a:pt x="178" y="0"/>
                  <a:pt x="326" y="0"/>
                </a:cubicBezTo>
                <a:cubicBezTo>
                  <a:pt x="473" y="0"/>
                  <a:pt x="605" y="99"/>
                  <a:pt x="647" y="241"/>
                </a:cubicBezTo>
                <a:lnTo>
                  <a:pt x="651" y="257"/>
                </a:lnTo>
                <a:lnTo>
                  <a:pt x="502" y="481"/>
                </a:lnTo>
                <a:lnTo>
                  <a:pt x="424" y="752"/>
                </a:lnTo>
                <a:lnTo>
                  <a:pt x="227" y="752"/>
                </a:lnTo>
                <a:lnTo>
                  <a:pt x="150" y="481"/>
                </a:lnTo>
                <a:lnTo>
                  <a:pt x="0" y="257"/>
                </a:lnTo>
                <a:lnTo>
                  <a:pt x="5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2" name="Freeform 40"/>
          <p:cNvSpPr>
            <a:spLocks noEditPoints="1"/>
          </p:cNvSpPr>
          <p:nvPr/>
        </p:nvSpPr>
        <p:spPr bwMode="auto">
          <a:xfrm>
            <a:off x="3585527" y="1831707"/>
            <a:ext cx="588580" cy="492248"/>
          </a:xfrm>
          <a:custGeom>
            <a:avLst/>
            <a:gdLst>
              <a:gd name="T0" fmla="*/ 716 w 859"/>
              <a:gd name="T1" fmla="*/ 0 h 716"/>
              <a:gd name="T2" fmla="*/ 143 w 859"/>
              <a:gd name="T3" fmla="*/ 0 h 716"/>
              <a:gd name="T4" fmla="*/ 0 w 859"/>
              <a:gd name="T5" fmla="*/ 143 h 716"/>
              <a:gd name="T6" fmla="*/ 143 w 859"/>
              <a:gd name="T7" fmla="*/ 286 h 716"/>
              <a:gd name="T8" fmla="*/ 286 w 859"/>
              <a:gd name="T9" fmla="*/ 143 h 716"/>
              <a:gd name="T10" fmla="*/ 215 w 859"/>
              <a:gd name="T11" fmla="*/ 143 h 716"/>
              <a:gd name="T12" fmla="*/ 143 w 859"/>
              <a:gd name="T13" fmla="*/ 215 h 716"/>
              <a:gd name="T14" fmla="*/ 72 w 859"/>
              <a:gd name="T15" fmla="*/ 143 h 716"/>
              <a:gd name="T16" fmla="*/ 143 w 859"/>
              <a:gd name="T17" fmla="*/ 72 h 716"/>
              <a:gd name="T18" fmla="*/ 716 w 859"/>
              <a:gd name="T19" fmla="*/ 72 h 716"/>
              <a:gd name="T20" fmla="*/ 788 w 859"/>
              <a:gd name="T21" fmla="*/ 143 h 716"/>
              <a:gd name="T22" fmla="*/ 716 w 859"/>
              <a:gd name="T23" fmla="*/ 215 h 716"/>
              <a:gd name="T24" fmla="*/ 645 w 859"/>
              <a:gd name="T25" fmla="*/ 143 h 716"/>
              <a:gd name="T26" fmla="*/ 573 w 859"/>
              <a:gd name="T27" fmla="*/ 143 h 716"/>
              <a:gd name="T28" fmla="*/ 716 w 859"/>
              <a:gd name="T29" fmla="*/ 286 h 716"/>
              <a:gd name="T30" fmla="*/ 859 w 859"/>
              <a:gd name="T31" fmla="*/ 143 h 716"/>
              <a:gd name="T32" fmla="*/ 716 w 859"/>
              <a:gd name="T33" fmla="*/ 0 h 716"/>
              <a:gd name="T34" fmla="*/ 394 w 859"/>
              <a:gd name="T35" fmla="*/ 143 h 716"/>
              <a:gd name="T36" fmla="*/ 394 w 859"/>
              <a:gd name="T37" fmla="*/ 573 h 716"/>
              <a:gd name="T38" fmla="*/ 465 w 859"/>
              <a:gd name="T39" fmla="*/ 573 h 716"/>
              <a:gd name="T40" fmla="*/ 465 w 859"/>
              <a:gd name="T41" fmla="*/ 143 h 716"/>
              <a:gd name="T42" fmla="*/ 394 w 859"/>
              <a:gd name="T43" fmla="*/ 143 h 716"/>
              <a:gd name="T44" fmla="*/ 537 w 859"/>
              <a:gd name="T45" fmla="*/ 262 h 716"/>
              <a:gd name="T46" fmla="*/ 537 w 859"/>
              <a:gd name="T47" fmla="*/ 573 h 716"/>
              <a:gd name="T48" fmla="*/ 609 w 859"/>
              <a:gd name="T49" fmla="*/ 573 h 716"/>
              <a:gd name="T50" fmla="*/ 609 w 859"/>
              <a:gd name="T51" fmla="*/ 329 h 716"/>
              <a:gd name="T52" fmla="*/ 537 w 859"/>
              <a:gd name="T53" fmla="*/ 262 h 716"/>
              <a:gd name="T54" fmla="*/ 250 w 859"/>
              <a:gd name="T55" fmla="*/ 329 h 716"/>
              <a:gd name="T56" fmla="*/ 250 w 859"/>
              <a:gd name="T57" fmla="*/ 573 h 716"/>
              <a:gd name="T58" fmla="*/ 322 w 859"/>
              <a:gd name="T59" fmla="*/ 573 h 716"/>
              <a:gd name="T60" fmla="*/ 322 w 859"/>
              <a:gd name="T61" fmla="*/ 262 h 716"/>
              <a:gd name="T62" fmla="*/ 250 w 859"/>
              <a:gd name="T63" fmla="*/ 329 h 716"/>
              <a:gd name="T64" fmla="*/ 143 w 859"/>
              <a:gd name="T65" fmla="*/ 716 h 716"/>
              <a:gd name="T66" fmla="*/ 716 w 859"/>
              <a:gd name="T67" fmla="*/ 716 h 716"/>
              <a:gd name="T68" fmla="*/ 716 w 859"/>
              <a:gd name="T69" fmla="*/ 645 h 716"/>
              <a:gd name="T70" fmla="*/ 143 w 859"/>
              <a:gd name="T71" fmla="*/ 645 h 716"/>
              <a:gd name="T72" fmla="*/ 143 w 859"/>
              <a:gd name="T73" fmla="*/ 716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9" h="716">
                <a:moveTo>
                  <a:pt x="716" y="0"/>
                </a:moveTo>
                <a:lnTo>
                  <a:pt x="143" y="0"/>
                </a:ln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15"/>
                  <a:pt x="286" y="143"/>
                </a:cubicBezTo>
                <a:lnTo>
                  <a:pt x="215" y="143"/>
                </a:lnTo>
                <a:cubicBezTo>
                  <a:pt x="215" y="179"/>
                  <a:pt x="183" y="215"/>
                  <a:pt x="143" y="215"/>
                </a:cubicBezTo>
                <a:cubicBezTo>
                  <a:pt x="104" y="215"/>
                  <a:pt x="72" y="183"/>
                  <a:pt x="72" y="143"/>
                </a:cubicBezTo>
                <a:cubicBezTo>
                  <a:pt x="72" y="104"/>
                  <a:pt x="104" y="72"/>
                  <a:pt x="143" y="72"/>
                </a:cubicBezTo>
                <a:lnTo>
                  <a:pt x="716" y="72"/>
                </a:lnTo>
                <a:cubicBezTo>
                  <a:pt x="756" y="72"/>
                  <a:pt x="788" y="104"/>
                  <a:pt x="788" y="143"/>
                </a:cubicBezTo>
                <a:cubicBezTo>
                  <a:pt x="788" y="183"/>
                  <a:pt x="756" y="215"/>
                  <a:pt x="716" y="215"/>
                </a:cubicBezTo>
                <a:cubicBezTo>
                  <a:pt x="677" y="215"/>
                  <a:pt x="645" y="179"/>
                  <a:pt x="645" y="143"/>
                </a:cubicBezTo>
                <a:lnTo>
                  <a:pt x="573" y="143"/>
                </a:lnTo>
                <a:cubicBezTo>
                  <a:pt x="573" y="215"/>
                  <a:pt x="637" y="286"/>
                  <a:pt x="716" y="286"/>
                </a:cubicBezTo>
                <a:cubicBezTo>
                  <a:pt x="795" y="286"/>
                  <a:pt x="859" y="222"/>
                  <a:pt x="859" y="143"/>
                </a:cubicBezTo>
                <a:cubicBezTo>
                  <a:pt x="859" y="64"/>
                  <a:pt x="795" y="0"/>
                  <a:pt x="716" y="0"/>
                </a:cubicBezTo>
                <a:close/>
                <a:moveTo>
                  <a:pt x="394" y="143"/>
                </a:moveTo>
                <a:lnTo>
                  <a:pt x="394" y="573"/>
                </a:lnTo>
                <a:lnTo>
                  <a:pt x="465" y="573"/>
                </a:lnTo>
                <a:lnTo>
                  <a:pt x="465" y="143"/>
                </a:lnTo>
                <a:lnTo>
                  <a:pt x="394" y="143"/>
                </a:lnTo>
                <a:close/>
                <a:moveTo>
                  <a:pt x="537" y="262"/>
                </a:moveTo>
                <a:lnTo>
                  <a:pt x="537" y="573"/>
                </a:lnTo>
                <a:lnTo>
                  <a:pt x="609" y="573"/>
                </a:lnTo>
                <a:lnTo>
                  <a:pt x="609" y="329"/>
                </a:lnTo>
                <a:cubicBezTo>
                  <a:pt x="573" y="312"/>
                  <a:pt x="573" y="289"/>
                  <a:pt x="537" y="262"/>
                </a:cubicBezTo>
                <a:close/>
                <a:moveTo>
                  <a:pt x="250" y="329"/>
                </a:moveTo>
                <a:lnTo>
                  <a:pt x="250" y="573"/>
                </a:lnTo>
                <a:lnTo>
                  <a:pt x="322" y="573"/>
                </a:lnTo>
                <a:lnTo>
                  <a:pt x="322" y="262"/>
                </a:lnTo>
                <a:cubicBezTo>
                  <a:pt x="286" y="289"/>
                  <a:pt x="286" y="312"/>
                  <a:pt x="250" y="329"/>
                </a:cubicBezTo>
                <a:close/>
                <a:moveTo>
                  <a:pt x="143" y="716"/>
                </a:moveTo>
                <a:lnTo>
                  <a:pt x="716" y="716"/>
                </a:lnTo>
                <a:lnTo>
                  <a:pt x="716" y="645"/>
                </a:lnTo>
                <a:lnTo>
                  <a:pt x="143" y="645"/>
                </a:lnTo>
                <a:lnTo>
                  <a:pt x="143" y="7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6" name="Freeform 44"/>
          <p:cNvSpPr>
            <a:spLocks noEditPoints="1"/>
          </p:cNvSpPr>
          <p:nvPr/>
        </p:nvSpPr>
        <p:spPr bwMode="auto">
          <a:xfrm>
            <a:off x="10966795" y="509538"/>
            <a:ext cx="573565" cy="621313"/>
          </a:xfrm>
          <a:custGeom>
            <a:avLst/>
            <a:gdLst>
              <a:gd name="T0" fmla="*/ 583 w 837"/>
              <a:gd name="T1" fmla="*/ 579 h 901"/>
              <a:gd name="T2" fmla="*/ 511 w 837"/>
              <a:gd name="T3" fmla="*/ 650 h 901"/>
              <a:gd name="T4" fmla="*/ 583 w 837"/>
              <a:gd name="T5" fmla="*/ 722 h 901"/>
              <a:gd name="T6" fmla="*/ 654 w 837"/>
              <a:gd name="T7" fmla="*/ 650 h 901"/>
              <a:gd name="T8" fmla="*/ 583 w 837"/>
              <a:gd name="T9" fmla="*/ 579 h 901"/>
              <a:gd name="T10" fmla="*/ 332 w 837"/>
              <a:gd name="T11" fmla="*/ 579 h 901"/>
              <a:gd name="T12" fmla="*/ 260 w 837"/>
              <a:gd name="T13" fmla="*/ 650 h 901"/>
              <a:gd name="T14" fmla="*/ 332 w 837"/>
              <a:gd name="T15" fmla="*/ 722 h 901"/>
              <a:gd name="T16" fmla="*/ 404 w 837"/>
              <a:gd name="T17" fmla="*/ 650 h 901"/>
              <a:gd name="T18" fmla="*/ 332 w 837"/>
              <a:gd name="T19" fmla="*/ 579 h 901"/>
              <a:gd name="T20" fmla="*/ 332 w 837"/>
              <a:gd name="T21" fmla="*/ 435 h 901"/>
              <a:gd name="T22" fmla="*/ 260 w 837"/>
              <a:gd name="T23" fmla="*/ 364 h 901"/>
              <a:gd name="T24" fmla="*/ 189 w 837"/>
              <a:gd name="T25" fmla="*/ 435 h 901"/>
              <a:gd name="T26" fmla="*/ 260 w 837"/>
              <a:gd name="T27" fmla="*/ 507 h 901"/>
              <a:gd name="T28" fmla="*/ 332 w 837"/>
              <a:gd name="T29" fmla="*/ 435 h 901"/>
              <a:gd name="T30" fmla="*/ 404 w 837"/>
              <a:gd name="T31" fmla="*/ 185 h 901"/>
              <a:gd name="T32" fmla="*/ 332 w 837"/>
              <a:gd name="T33" fmla="*/ 256 h 901"/>
              <a:gd name="T34" fmla="*/ 404 w 837"/>
              <a:gd name="T35" fmla="*/ 328 h 901"/>
              <a:gd name="T36" fmla="*/ 475 w 837"/>
              <a:gd name="T37" fmla="*/ 256 h 901"/>
              <a:gd name="T38" fmla="*/ 404 w 837"/>
              <a:gd name="T39" fmla="*/ 185 h 901"/>
              <a:gd name="T40" fmla="*/ 757 w 837"/>
              <a:gd name="T41" fmla="*/ 635 h 901"/>
              <a:gd name="T42" fmla="*/ 698 w 837"/>
              <a:gd name="T43" fmla="*/ 711 h 901"/>
              <a:gd name="T44" fmla="*/ 429 w 837"/>
              <a:gd name="T45" fmla="*/ 829 h 901"/>
              <a:gd name="T46" fmla="*/ 207 w 837"/>
              <a:gd name="T47" fmla="*/ 738 h 901"/>
              <a:gd name="T48" fmla="*/ 233 w 837"/>
              <a:gd name="T49" fmla="*/ 231 h 901"/>
              <a:gd name="T50" fmla="*/ 502 w 837"/>
              <a:gd name="T51" fmla="*/ 113 h 901"/>
              <a:gd name="T52" fmla="*/ 658 w 837"/>
              <a:gd name="T53" fmla="*/ 154 h 901"/>
              <a:gd name="T54" fmla="*/ 675 w 837"/>
              <a:gd name="T55" fmla="*/ 177 h 901"/>
              <a:gd name="T56" fmla="*/ 665 w 837"/>
              <a:gd name="T57" fmla="*/ 208 h 901"/>
              <a:gd name="T58" fmla="*/ 602 w 837"/>
              <a:gd name="T59" fmla="*/ 366 h 901"/>
              <a:gd name="T60" fmla="*/ 744 w 837"/>
              <a:gd name="T61" fmla="*/ 584 h 901"/>
              <a:gd name="T62" fmla="*/ 760 w 837"/>
              <a:gd name="T63" fmla="*/ 605 h 901"/>
              <a:gd name="T64" fmla="*/ 757 w 837"/>
              <a:gd name="T65" fmla="*/ 635 h 901"/>
              <a:gd name="T66" fmla="*/ 829 w 837"/>
              <a:gd name="T67" fmla="*/ 585 h 901"/>
              <a:gd name="T68" fmla="*/ 776 w 837"/>
              <a:gd name="T69" fmla="*/ 520 h 901"/>
              <a:gd name="T70" fmla="*/ 673 w 837"/>
              <a:gd name="T71" fmla="*/ 366 h 901"/>
              <a:gd name="T72" fmla="*/ 718 w 837"/>
              <a:gd name="T73" fmla="*/ 257 h 901"/>
              <a:gd name="T74" fmla="*/ 746 w 837"/>
              <a:gd name="T75" fmla="*/ 166 h 901"/>
              <a:gd name="T76" fmla="*/ 694 w 837"/>
              <a:gd name="T77" fmla="*/ 92 h 901"/>
              <a:gd name="T78" fmla="*/ 181 w 837"/>
              <a:gd name="T79" fmla="*/ 181 h 901"/>
              <a:gd name="T80" fmla="*/ 156 w 837"/>
              <a:gd name="T81" fmla="*/ 788 h 901"/>
              <a:gd name="T82" fmla="*/ 429 w 837"/>
              <a:gd name="T83" fmla="*/ 901 h 901"/>
              <a:gd name="T84" fmla="*/ 749 w 837"/>
              <a:gd name="T85" fmla="*/ 761 h 901"/>
              <a:gd name="T86" fmla="*/ 818 w 837"/>
              <a:gd name="T87" fmla="*/ 672 h 901"/>
              <a:gd name="T88" fmla="*/ 829 w 837"/>
              <a:gd name="T89" fmla="*/ 58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37" h="901">
                <a:moveTo>
                  <a:pt x="583" y="579"/>
                </a:moveTo>
                <a:cubicBezTo>
                  <a:pt x="543" y="579"/>
                  <a:pt x="511" y="611"/>
                  <a:pt x="511" y="650"/>
                </a:cubicBezTo>
                <a:cubicBezTo>
                  <a:pt x="511" y="690"/>
                  <a:pt x="543" y="722"/>
                  <a:pt x="583" y="722"/>
                </a:cubicBezTo>
                <a:cubicBezTo>
                  <a:pt x="622" y="722"/>
                  <a:pt x="654" y="690"/>
                  <a:pt x="654" y="650"/>
                </a:cubicBezTo>
                <a:cubicBezTo>
                  <a:pt x="654" y="611"/>
                  <a:pt x="622" y="579"/>
                  <a:pt x="583" y="579"/>
                </a:cubicBezTo>
                <a:close/>
                <a:moveTo>
                  <a:pt x="332" y="579"/>
                </a:moveTo>
                <a:cubicBezTo>
                  <a:pt x="292" y="579"/>
                  <a:pt x="260" y="611"/>
                  <a:pt x="260" y="650"/>
                </a:cubicBezTo>
                <a:cubicBezTo>
                  <a:pt x="260" y="690"/>
                  <a:pt x="292" y="722"/>
                  <a:pt x="332" y="722"/>
                </a:cubicBezTo>
                <a:cubicBezTo>
                  <a:pt x="372" y="722"/>
                  <a:pt x="404" y="690"/>
                  <a:pt x="404" y="650"/>
                </a:cubicBezTo>
                <a:cubicBezTo>
                  <a:pt x="404" y="611"/>
                  <a:pt x="372" y="579"/>
                  <a:pt x="332" y="579"/>
                </a:cubicBezTo>
                <a:close/>
                <a:moveTo>
                  <a:pt x="332" y="435"/>
                </a:moveTo>
                <a:cubicBezTo>
                  <a:pt x="332" y="396"/>
                  <a:pt x="300" y="364"/>
                  <a:pt x="260" y="364"/>
                </a:cubicBezTo>
                <a:cubicBezTo>
                  <a:pt x="221" y="364"/>
                  <a:pt x="189" y="396"/>
                  <a:pt x="189" y="435"/>
                </a:cubicBezTo>
                <a:cubicBezTo>
                  <a:pt x="189" y="475"/>
                  <a:pt x="221" y="507"/>
                  <a:pt x="260" y="507"/>
                </a:cubicBezTo>
                <a:cubicBezTo>
                  <a:pt x="300" y="507"/>
                  <a:pt x="332" y="475"/>
                  <a:pt x="332" y="435"/>
                </a:cubicBezTo>
                <a:close/>
                <a:moveTo>
                  <a:pt x="404" y="185"/>
                </a:moveTo>
                <a:cubicBezTo>
                  <a:pt x="364" y="185"/>
                  <a:pt x="332" y="217"/>
                  <a:pt x="332" y="256"/>
                </a:cubicBezTo>
                <a:cubicBezTo>
                  <a:pt x="332" y="296"/>
                  <a:pt x="364" y="328"/>
                  <a:pt x="404" y="328"/>
                </a:cubicBezTo>
                <a:cubicBezTo>
                  <a:pt x="443" y="328"/>
                  <a:pt x="475" y="296"/>
                  <a:pt x="475" y="256"/>
                </a:cubicBezTo>
                <a:cubicBezTo>
                  <a:pt x="475" y="217"/>
                  <a:pt x="443" y="185"/>
                  <a:pt x="404" y="185"/>
                </a:cubicBezTo>
                <a:close/>
                <a:moveTo>
                  <a:pt x="757" y="635"/>
                </a:moveTo>
                <a:cubicBezTo>
                  <a:pt x="740" y="663"/>
                  <a:pt x="721" y="688"/>
                  <a:pt x="698" y="711"/>
                </a:cubicBezTo>
                <a:cubicBezTo>
                  <a:pt x="625" y="786"/>
                  <a:pt x="527" y="829"/>
                  <a:pt x="429" y="829"/>
                </a:cubicBezTo>
                <a:cubicBezTo>
                  <a:pt x="343" y="829"/>
                  <a:pt x="265" y="797"/>
                  <a:pt x="207" y="738"/>
                </a:cubicBezTo>
                <a:cubicBezTo>
                  <a:pt x="78" y="605"/>
                  <a:pt x="89" y="378"/>
                  <a:pt x="233" y="231"/>
                </a:cubicBezTo>
                <a:cubicBezTo>
                  <a:pt x="308" y="154"/>
                  <a:pt x="406" y="113"/>
                  <a:pt x="502" y="113"/>
                </a:cubicBezTo>
                <a:cubicBezTo>
                  <a:pt x="557" y="113"/>
                  <a:pt x="610" y="126"/>
                  <a:pt x="658" y="154"/>
                </a:cubicBezTo>
                <a:cubicBezTo>
                  <a:pt x="668" y="159"/>
                  <a:pt x="674" y="167"/>
                  <a:pt x="675" y="177"/>
                </a:cubicBezTo>
                <a:cubicBezTo>
                  <a:pt x="677" y="188"/>
                  <a:pt x="673" y="199"/>
                  <a:pt x="665" y="208"/>
                </a:cubicBezTo>
                <a:cubicBezTo>
                  <a:pt x="624" y="253"/>
                  <a:pt x="602" y="309"/>
                  <a:pt x="602" y="366"/>
                </a:cubicBezTo>
                <a:cubicBezTo>
                  <a:pt x="602" y="456"/>
                  <a:pt x="656" y="540"/>
                  <a:pt x="744" y="584"/>
                </a:cubicBezTo>
                <a:cubicBezTo>
                  <a:pt x="754" y="590"/>
                  <a:pt x="759" y="600"/>
                  <a:pt x="760" y="605"/>
                </a:cubicBezTo>
                <a:cubicBezTo>
                  <a:pt x="763" y="615"/>
                  <a:pt x="762" y="626"/>
                  <a:pt x="757" y="635"/>
                </a:cubicBezTo>
                <a:close/>
                <a:moveTo>
                  <a:pt x="829" y="585"/>
                </a:moveTo>
                <a:cubicBezTo>
                  <a:pt x="821" y="557"/>
                  <a:pt x="801" y="533"/>
                  <a:pt x="776" y="520"/>
                </a:cubicBezTo>
                <a:cubicBezTo>
                  <a:pt x="713" y="488"/>
                  <a:pt x="673" y="429"/>
                  <a:pt x="673" y="366"/>
                </a:cubicBezTo>
                <a:cubicBezTo>
                  <a:pt x="673" y="326"/>
                  <a:pt x="689" y="288"/>
                  <a:pt x="718" y="257"/>
                </a:cubicBezTo>
                <a:cubicBezTo>
                  <a:pt x="741" y="231"/>
                  <a:pt x="751" y="198"/>
                  <a:pt x="746" y="166"/>
                </a:cubicBezTo>
                <a:cubicBezTo>
                  <a:pt x="741" y="135"/>
                  <a:pt x="722" y="108"/>
                  <a:pt x="694" y="92"/>
                </a:cubicBezTo>
                <a:cubicBezTo>
                  <a:pt x="533" y="0"/>
                  <a:pt x="323" y="37"/>
                  <a:pt x="181" y="181"/>
                </a:cubicBezTo>
                <a:cubicBezTo>
                  <a:pt x="11" y="356"/>
                  <a:pt x="0" y="628"/>
                  <a:pt x="156" y="788"/>
                </a:cubicBezTo>
                <a:cubicBezTo>
                  <a:pt x="227" y="861"/>
                  <a:pt x="324" y="901"/>
                  <a:pt x="429" y="901"/>
                </a:cubicBezTo>
                <a:cubicBezTo>
                  <a:pt x="546" y="901"/>
                  <a:pt x="663" y="850"/>
                  <a:pt x="749" y="761"/>
                </a:cubicBezTo>
                <a:cubicBezTo>
                  <a:pt x="776" y="734"/>
                  <a:pt x="799" y="704"/>
                  <a:pt x="818" y="672"/>
                </a:cubicBezTo>
                <a:cubicBezTo>
                  <a:pt x="833" y="646"/>
                  <a:pt x="837" y="615"/>
                  <a:pt x="829" y="5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7" name="Freeform 45"/>
          <p:cNvSpPr>
            <a:spLocks noEditPoints="1"/>
          </p:cNvSpPr>
          <p:nvPr/>
        </p:nvSpPr>
        <p:spPr bwMode="auto">
          <a:xfrm>
            <a:off x="630619" y="1794187"/>
            <a:ext cx="588580" cy="567288"/>
          </a:xfrm>
          <a:custGeom>
            <a:avLst/>
            <a:gdLst>
              <a:gd name="T0" fmla="*/ 573 w 859"/>
              <a:gd name="T1" fmla="*/ 573 h 824"/>
              <a:gd name="T2" fmla="*/ 573 w 859"/>
              <a:gd name="T3" fmla="*/ 645 h 824"/>
              <a:gd name="T4" fmla="*/ 859 w 859"/>
              <a:gd name="T5" fmla="*/ 645 h 824"/>
              <a:gd name="T6" fmla="*/ 859 w 859"/>
              <a:gd name="T7" fmla="*/ 573 h 824"/>
              <a:gd name="T8" fmla="*/ 573 w 859"/>
              <a:gd name="T9" fmla="*/ 573 h 824"/>
              <a:gd name="T10" fmla="*/ 787 w 859"/>
              <a:gd name="T11" fmla="*/ 537 h 824"/>
              <a:gd name="T12" fmla="*/ 787 w 859"/>
              <a:gd name="T13" fmla="*/ 466 h 824"/>
              <a:gd name="T14" fmla="*/ 573 w 859"/>
              <a:gd name="T15" fmla="*/ 466 h 824"/>
              <a:gd name="T16" fmla="*/ 573 w 859"/>
              <a:gd name="T17" fmla="*/ 537 h 824"/>
              <a:gd name="T18" fmla="*/ 787 w 859"/>
              <a:gd name="T19" fmla="*/ 537 h 824"/>
              <a:gd name="T20" fmla="*/ 250 w 859"/>
              <a:gd name="T21" fmla="*/ 430 h 824"/>
              <a:gd name="T22" fmla="*/ 250 w 859"/>
              <a:gd name="T23" fmla="*/ 698 h 824"/>
              <a:gd name="T24" fmla="*/ 394 w 859"/>
              <a:gd name="T25" fmla="*/ 627 h 824"/>
              <a:gd name="T26" fmla="*/ 537 w 859"/>
              <a:gd name="T27" fmla="*/ 698 h 824"/>
              <a:gd name="T28" fmla="*/ 537 w 859"/>
              <a:gd name="T29" fmla="*/ 430 h 824"/>
              <a:gd name="T30" fmla="*/ 465 w 859"/>
              <a:gd name="T31" fmla="*/ 430 h 824"/>
              <a:gd name="T32" fmla="*/ 465 w 859"/>
              <a:gd name="T33" fmla="*/ 582 h 824"/>
              <a:gd name="T34" fmla="*/ 394 w 859"/>
              <a:gd name="T35" fmla="*/ 547 h 824"/>
              <a:gd name="T36" fmla="*/ 322 w 859"/>
              <a:gd name="T37" fmla="*/ 582 h 824"/>
              <a:gd name="T38" fmla="*/ 322 w 859"/>
              <a:gd name="T39" fmla="*/ 430 h 824"/>
              <a:gd name="T40" fmla="*/ 250 w 859"/>
              <a:gd name="T41" fmla="*/ 430 h 824"/>
              <a:gd name="T42" fmla="*/ 788 w 859"/>
              <a:gd name="T43" fmla="*/ 125 h 824"/>
              <a:gd name="T44" fmla="*/ 662 w 859"/>
              <a:gd name="T45" fmla="*/ 0 h 824"/>
              <a:gd name="T46" fmla="*/ 143 w 859"/>
              <a:gd name="T47" fmla="*/ 0 h 824"/>
              <a:gd name="T48" fmla="*/ 143 w 859"/>
              <a:gd name="T49" fmla="*/ 72 h 824"/>
              <a:gd name="T50" fmla="*/ 662 w 859"/>
              <a:gd name="T51" fmla="*/ 72 h 824"/>
              <a:gd name="T52" fmla="*/ 716 w 859"/>
              <a:gd name="T53" fmla="*/ 125 h 824"/>
              <a:gd name="T54" fmla="*/ 662 w 859"/>
              <a:gd name="T55" fmla="*/ 179 h 824"/>
              <a:gd name="T56" fmla="*/ 143 w 859"/>
              <a:gd name="T57" fmla="*/ 179 h 824"/>
              <a:gd name="T58" fmla="*/ 143 w 859"/>
              <a:gd name="T59" fmla="*/ 251 h 824"/>
              <a:gd name="T60" fmla="*/ 662 w 859"/>
              <a:gd name="T61" fmla="*/ 251 h 824"/>
              <a:gd name="T62" fmla="*/ 788 w 859"/>
              <a:gd name="T63" fmla="*/ 125 h 824"/>
              <a:gd name="T64" fmla="*/ 197 w 859"/>
              <a:gd name="T65" fmla="*/ 537 h 824"/>
              <a:gd name="T66" fmla="*/ 214 w 859"/>
              <a:gd name="T67" fmla="*/ 537 h 824"/>
              <a:gd name="T68" fmla="*/ 214 w 859"/>
              <a:gd name="T69" fmla="*/ 466 h 824"/>
              <a:gd name="T70" fmla="*/ 197 w 859"/>
              <a:gd name="T71" fmla="*/ 466 h 824"/>
              <a:gd name="T72" fmla="*/ 143 w 859"/>
              <a:gd name="T73" fmla="*/ 412 h 824"/>
              <a:gd name="T74" fmla="*/ 197 w 859"/>
              <a:gd name="T75" fmla="*/ 358 h 824"/>
              <a:gd name="T76" fmla="*/ 787 w 859"/>
              <a:gd name="T77" fmla="*/ 358 h 824"/>
              <a:gd name="T78" fmla="*/ 787 w 859"/>
              <a:gd name="T79" fmla="*/ 286 h 824"/>
              <a:gd name="T80" fmla="*/ 197 w 859"/>
              <a:gd name="T81" fmla="*/ 286 h 824"/>
              <a:gd name="T82" fmla="*/ 71 w 859"/>
              <a:gd name="T83" fmla="*/ 412 h 824"/>
              <a:gd name="T84" fmla="*/ 197 w 859"/>
              <a:gd name="T85" fmla="*/ 537 h 824"/>
              <a:gd name="T86" fmla="*/ 71 w 859"/>
              <a:gd name="T87" fmla="*/ 698 h 824"/>
              <a:gd name="T88" fmla="*/ 125 w 859"/>
              <a:gd name="T89" fmla="*/ 645 h 824"/>
              <a:gd name="T90" fmla="*/ 214 w 859"/>
              <a:gd name="T91" fmla="*/ 645 h 824"/>
              <a:gd name="T92" fmla="*/ 214 w 859"/>
              <a:gd name="T93" fmla="*/ 573 h 824"/>
              <a:gd name="T94" fmla="*/ 125 w 859"/>
              <a:gd name="T95" fmla="*/ 573 h 824"/>
              <a:gd name="T96" fmla="*/ 0 w 859"/>
              <a:gd name="T97" fmla="*/ 698 h 824"/>
              <a:gd name="T98" fmla="*/ 125 w 859"/>
              <a:gd name="T99" fmla="*/ 824 h 824"/>
              <a:gd name="T100" fmla="*/ 859 w 859"/>
              <a:gd name="T101" fmla="*/ 824 h 824"/>
              <a:gd name="T102" fmla="*/ 859 w 859"/>
              <a:gd name="T103" fmla="*/ 752 h 824"/>
              <a:gd name="T104" fmla="*/ 125 w 859"/>
              <a:gd name="T105" fmla="*/ 752 h 824"/>
              <a:gd name="T106" fmla="*/ 71 w 859"/>
              <a:gd name="T107" fmla="*/ 698 h 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59" h="824">
                <a:moveTo>
                  <a:pt x="573" y="573"/>
                </a:moveTo>
                <a:lnTo>
                  <a:pt x="573" y="645"/>
                </a:lnTo>
                <a:lnTo>
                  <a:pt x="859" y="645"/>
                </a:lnTo>
                <a:lnTo>
                  <a:pt x="859" y="573"/>
                </a:lnTo>
                <a:lnTo>
                  <a:pt x="573" y="573"/>
                </a:lnTo>
                <a:close/>
                <a:moveTo>
                  <a:pt x="787" y="537"/>
                </a:moveTo>
                <a:lnTo>
                  <a:pt x="787" y="466"/>
                </a:lnTo>
                <a:lnTo>
                  <a:pt x="573" y="466"/>
                </a:lnTo>
                <a:lnTo>
                  <a:pt x="573" y="537"/>
                </a:lnTo>
                <a:lnTo>
                  <a:pt x="787" y="537"/>
                </a:lnTo>
                <a:close/>
                <a:moveTo>
                  <a:pt x="250" y="430"/>
                </a:moveTo>
                <a:lnTo>
                  <a:pt x="250" y="698"/>
                </a:lnTo>
                <a:lnTo>
                  <a:pt x="394" y="627"/>
                </a:lnTo>
                <a:lnTo>
                  <a:pt x="537" y="698"/>
                </a:lnTo>
                <a:lnTo>
                  <a:pt x="537" y="430"/>
                </a:lnTo>
                <a:lnTo>
                  <a:pt x="465" y="430"/>
                </a:lnTo>
                <a:lnTo>
                  <a:pt x="465" y="582"/>
                </a:lnTo>
                <a:lnTo>
                  <a:pt x="394" y="547"/>
                </a:lnTo>
                <a:lnTo>
                  <a:pt x="322" y="582"/>
                </a:lnTo>
                <a:lnTo>
                  <a:pt x="322" y="430"/>
                </a:lnTo>
                <a:lnTo>
                  <a:pt x="250" y="430"/>
                </a:lnTo>
                <a:close/>
                <a:moveTo>
                  <a:pt x="788" y="125"/>
                </a:moveTo>
                <a:cubicBezTo>
                  <a:pt x="788" y="56"/>
                  <a:pt x="731" y="0"/>
                  <a:pt x="662" y="0"/>
                </a:cubicBezTo>
                <a:lnTo>
                  <a:pt x="143" y="0"/>
                </a:lnTo>
                <a:lnTo>
                  <a:pt x="143" y="72"/>
                </a:lnTo>
                <a:lnTo>
                  <a:pt x="662" y="72"/>
                </a:lnTo>
                <a:cubicBezTo>
                  <a:pt x="692" y="72"/>
                  <a:pt x="716" y="96"/>
                  <a:pt x="716" y="125"/>
                </a:cubicBezTo>
                <a:cubicBezTo>
                  <a:pt x="716" y="155"/>
                  <a:pt x="692" y="179"/>
                  <a:pt x="662" y="179"/>
                </a:cubicBezTo>
                <a:lnTo>
                  <a:pt x="143" y="179"/>
                </a:lnTo>
                <a:lnTo>
                  <a:pt x="143" y="251"/>
                </a:lnTo>
                <a:lnTo>
                  <a:pt x="662" y="251"/>
                </a:lnTo>
                <a:cubicBezTo>
                  <a:pt x="731" y="251"/>
                  <a:pt x="788" y="194"/>
                  <a:pt x="788" y="125"/>
                </a:cubicBezTo>
                <a:close/>
                <a:moveTo>
                  <a:pt x="197" y="537"/>
                </a:moveTo>
                <a:lnTo>
                  <a:pt x="214" y="537"/>
                </a:lnTo>
                <a:lnTo>
                  <a:pt x="214" y="466"/>
                </a:lnTo>
                <a:lnTo>
                  <a:pt x="197" y="466"/>
                </a:lnTo>
                <a:cubicBezTo>
                  <a:pt x="167" y="466"/>
                  <a:pt x="143" y="441"/>
                  <a:pt x="143" y="412"/>
                </a:cubicBezTo>
                <a:cubicBezTo>
                  <a:pt x="143" y="382"/>
                  <a:pt x="167" y="358"/>
                  <a:pt x="197" y="358"/>
                </a:cubicBezTo>
                <a:lnTo>
                  <a:pt x="787" y="358"/>
                </a:lnTo>
                <a:lnTo>
                  <a:pt x="787" y="286"/>
                </a:lnTo>
                <a:lnTo>
                  <a:pt x="197" y="286"/>
                </a:lnTo>
                <a:cubicBezTo>
                  <a:pt x="128" y="286"/>
                  <a:pt x="71" y="343"/>
                  <a:pt x="71" y="412"/>
                </a:cubicBezTo>
                <a:cubicBezTo>
                  <a:pt x="71" y="481"/>
                  <a:pt x="128" y="537"/>
                  <a:pt x="197" y="537"/>
                </a:cubicBezTo>
                <a:close/>
                <a:moveTo>
                  <a:pt x="71" y="698"/>
                </a:moveTo>
                <a:cubicBezTo>
                  <a:pt x="71" y="669"/>
                  <a:pt x="95" y="645"/>
                  <a:pt x="125" y="645"/>
                </a:cubicBezTo>
                <a:lnTo>
                  <a:pt x="214" y="645"/>
                </a:lnTo>
                <a:lnTo>
                  <a:pt x="214" y="573"/>
                </a:lnTo>
                <a:lnTo>
                  <a:pt x="125" y="573"/>
                </a:lnTo>
                <a:cubicBezTo>
                  <a:pt x="56" y="573"/>
                  <a:pt x="0" y="629"/>
                  <a:pt x="0" y="698"/>
                </a:cubicBezTo>
                <a:cubicBezTo>
                  <a:pt x="0" y="767"/>
                  <a:pt x="56" y="824"/>
                  <a:pt x="125" y="824"/>
                </a:cubicBezTo>
                <a:lnTo>
                  <a:pt x="859" y="824"/>
                </a:lnTo>
                <a:lnTo>
                  <a:pt x="859" y="752"/>
                </a:lnTo>
                <a:lnTo>
                  <a:pt x="125" y="752"/>
                </a:lnTo>
                <a:cubicBezTo>
                  <a:pt x="95" y="752"/>
                  <a:pt x="71" y="728"/>
                  <a:pt x="71" y="6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0" name="Freeform 48"/>
          <p:cNvSpPr>
            <a:spLocks noEditPoints="1"/>
          </p:cNvSpPr>
          <p:nvPr/>
        </p:nvSpPr>
        <p:spPr bwMode="auto">
          <a:xfrm>
            <a:off x="5065986" y="538051"/>
            <a:ext cx="582575" cy="564285"/>
          </a:xfrm>
          <a:custGeom>
            <a:avLst/>
            <a:gdLst>
              <a:gd name="T0" fmla="*/ 388 w 848"/>
              <a:gd name="T1" fmla="*/ 486 h 821"/>
              <a:gd name="T2" fmla="*/ 291 w 848"/>
              <a:gd name="T3" fmla="*/ 583 h 821"/>
              <a:gd name="T4" fmla="*/ 342 w 848"/>
              <a:gd name="T5" fmla="*/ 634 h 821"/>
              <a:gd name="T6" fmla="*/ 460 w 848"/>
              <a:gd name="T7" fmla="*/ 516 h 821"/>
              <a:gd name="T8" fmla="*/ 460 w 848"/>
              <a:gd name="T9" fmla="*/ 267 h 821"/>
              <a:gd name="T10" fmla="*/ 388 w 848"/>
              <a:gd name="T11" fmla="*/ 267 h 821"/>
              <a:gd name="T12" fmla="*/ 388 w 848"/>
              <a:gd name="T13" fmla="*/ 486 h 821"/>
              <a:gd name="T14" fmla="*/ 172 w 848"/>
              <a:gd name="T15" fmla="*/ 118 h 821"/>
              <a:gd name="T16" fmla="*/ 259 w 848"/>
              <a:gd name="T17" fmla="*/ 69 h 821"/>
              <a:gd name="T18" fmla="*/ 231 w 848"/>
              <a:gd name="T19" fmla="*/ 3 h 821"/>
              <a:gd name="T20" fmla="*/ 130 w 848"/>
              <a:gd name="T21" fmla="*/ 60 h 821"/>
              <a:gd name="T22" fmla="*/ 0 w 848"/>
              <a:gd name="T23" fmla="*/ 195 h 821"/>
              <a:gd name="T24" fmla="*/ 60 w 848"/>
              <a:gd name="T25" fmla="*/ 234 h 821"/>
              <a:gd name="T26" fmla="*/ 172 w 848"/>
              <a:gd name="T27" fmla="*/ 118 h 821"/>
              <a:gd name="T28" fmla="*/ 719 w 848"/>
              <a:gd name="T29" fmla="*/ 57 h 821"/>
              <a:gd name="T30" fmla="*/ 617 w 848"/>
              <a:gd name="T31" fmla="*/ 0 h 821"/>
              <a:gd name="T32" fmla="*/ 590 w 848"/>
              <a:gd name="T33" fmla="*/ 66 h 821"/>
              <a:gd name="T34" fmla="*/ 677 w 848"/>
              <a:gd name="T35" fmla="*/ 115 h 821"/>
              <a:gd name="T36" fmla="*/ 788 w 848"/>
              <a:gd name="T37" fmla="*/ 234 h 821"/>
              <a:gd name="T38" fmla="*/ 848 w 848"/>
              <a:gd name="T39" fmla="*/ 196 h 821"/>
              <a:gd name="T40" fmla="*/ 719 w 848"/>
              <a:gd name="T41" fmla="*/ 57 h 821"/>
              <a:gd name="T42" fmla="*/ 424 w 848"/>
              <a:gd name="T43" fmla="*/ 749 h 821"/>
              <a:gd name="T44" fmla="*/ 138 w 848"/>
              <a:gd name="T45" fmla="*/ 463 h 821"/>
              <a:gd name="T46" fmla="*/ 424 w 848"/>
              <a:gd name="T47" fmla="*/ 176 h 821"/>
              <a:gd name="T48" fmla="*/ 711 w 848"/>
              <a:gd name="T49" fmla="*/ 463 h 821"/>
              <a:gd name="T50" fmla="*/ 424 w 848"/>
              <a:gd name="T51" fmla="*/ 749 h 821"/>
              <a:gd name="T52" fmla="*/ 424 w 848"/>
              <a:gd name="T53" fmla="*/ 105 h 821"/>
              <a:gd name="T54" fmla="*/ 66 w 848"/>
              <a:gd name="T55" fmla="*/ 463 h 821"/>
              <a:gd name="T56" fmla="*/ 424 w 848"/>
              <a:gd name="T57" fmla="*/ 821 h 821"/>
              <a:gd name="T58" fmla="*/ 782 w 848"/>
              <a:gd name="T59" fmla="*/ 463 h 821"/>
              <a:gd name="T60" fmla="*/ 424 w 848"/>
              <a:gd name="T61" fmla="*/ 105 h 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48" h="821">
                <a:moveTo>
                  <a:pt x="388" y="486"/>
                </a:moveTo>
                <a:lnTo>
                  <a:pt x="291" y="583"/>
                </a:lnTo>
                <a:lnTo>
                  <a:pt x="342" y="634"/>
                </a:lnTo>
                <a:lnTo>
                  <a:pt x="460" y="516"/>
                </a:lnTo>
                <a:lnTo>
                  <a:pt x="460" y="267"/>
                </a:lnTo>
                <a:lnTo>
                  <a:pt x="388" y="267"/>
                </a:lnTo>
                <a:lnTo>
                  <a:pt x="388" y="486"/>
                </a:lnTo>
                <a:close/>
                <a:moveTo>
                  <a:pt x="172" y="118"/>
                </a:moveTo>
                <a:cubicBezTo>
                  <a:pt x="199" y="98"/>
                  <a:pt x="228" y="82"/>
                  <a:pt x="259" y="69"/>
                </a:cubicBezTo>
                <a:lnTo>
                  <a:pt x="231" y="3"/>
                </a:lnTo>
                <a:cubicBezTo>
                  <a:pt x="195" y="18"/>
                  <a:pt x="161" y="37"/>
                  <a:pt x="130" y="60"/>
                </a:cubicBezTo>
                <a:cubicBezTo>
                  <a:pt x="76" y="98"/>
                  <a:pt x="33" y="144"/>
                  <a:pt x="0" y="195"/>
                </a:cubicBezTo>
                <a:lnTo>
                  <a:pt x="60" y="234"/>
                </a:lnTo>
                <a:cubicBezTo>
                  <a:pt x="89" y="190"/>
                  <a:pt x="126" y="151"/>
                  <a:pt x="172" y="118"/>
                </a:cubicBezTo>
                <a:close/>
                <a:moveTo>
                  <a:pt x="719" y="57"/>
                </a:moveTo>
                <a:cubicBezTo>
                  <a:pt x="687" y="34"/>
                  <a:pt x="653" y="15"/>
                  <a:pt x="617" y="0"/>
                </a:cubicBezTo>
                <a:lnTo>
                  <a:pt x="590" y="66"/>
                </a:lnTo>
                <a:cubicBezTo>
                  <a:pt x="620" y="79"/>
                  <a:pt x="650" y="95"/>
                  <a:pt x="677" y="115"/>
                </a:cubicBezTo>
                <a:cubicBezTo>
                  <a:pt x="721" y="147"/>
                  <a:pt x="758" y="187"/>
                  <a:pt x="788" y="234"/>
                </a:cubicBezTo>
                <a:lnTo>
                  <a:pt x="848" y="196"/>
                </a:lnTo>
                <a:cubicBezTo>
                  <a:pt x="814" y="141"/>
                  <a:pt x="770" y="95"/>
                  <a:pt x="719" y="57"/>
                </a:cubicBezTo>
                <a:close/>
                <a:moveTo>
                  <a:pt x="424" y="749"/>
                </a:moveTo>
                <a:cubicBezTo>
                  <a:pt x="266" y="749"/>
                  <a:pt x="138" y="621"/>
                  <a:pt x="138" y="463"/>
                </a:cubicBezTo>
                <a:cubicBezTo>
                  <a:pt x="138" y="305"/>
                  <a:pt x="266" y="176"/>
                  <a:pt x="424" y="176"/>
                </a:cubicBezTo>
                <a:cubicBezTo>
                  <a:pt x="582" y="176"/>
                  <a:pt x="711" y="305"/>
                  <a:pt x="711" y="463"/>
                </a:cubicBezTo>
                <a:cubicBezTo>
                  <a:pt x="711" y="621"/>
                  <a:pt x="582" y="749"/>
                  <a:pt x="424" y="749"/>
                </a:cubicBezTo>
                <a:close/>
                <a:moveTo>
                  <a:pt x="424" y="105"/>
                </a:moveTo>
                <a:cubicBezTo>
                  <a:pt x="227" y="105"/>
                  <a:pt x="66" y="265"/>
                  <a:pt x="66" y="463"/>
                </a:cubicBezTo>
                <a:cubicBezTo>
                  <a:pt x="66" y="660"/>
                  <a:pt x="227" y="821"/>
                  <a:pt x="424" y="821"/>
                </a:cubicBezTo>
                <a:cubicBezTo>
                  <a:pt x="622" y="821"/>
                  <a:pt x="782" y="660"/>
                  <a:pt x="782" y="463"/>
                </a:cubicBezTo>
                <a:cubicBezTo>
                  <a:pt x="782" y="265"/>
                  <a:pt x="622" y="105"/>
                  <a:pt x="424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4" name="Freeform 52"/>
          <p:cNvSpPr>
            <a:spLocks noEditPoints="1"/>
          </p:cNvSpPr>
          <p:nvPr/>
        </p:nvSpPr>
        <p:spPr bwMode="auto">
          <a:xfrm>
            <a:off x="6540438" y="1780680"/>
            <a:ext cx="576567" cy="594301"/>
          </a:xfrm>
          <a:custGeom>
            <a:avLst/>
            <a:gdLst>
              <a:gd name="T0" fmla="*/ 179 w 839"/>
              <a:gd name="T1" fmla="*/ 143 h 860"/>
              <a:gd name="T2" fmla="*/ 609 w 839"/>
              <a:gd name="T3" fmla="*/ 143 h 860"/>
              <a:gd name="T4" fmla="*/ 609 w 839"/>
              <a:gd name="T5" fmla="*/ 269 h 860"/>
              <a:gd name="T6" fmla="*/ 474 w 839"/>
              <a:gd name="T7" fmla="*/ 383 h 860"/>
              <a:gd name="T8" fmla="*/ 526 w 839"/>
              <a:gd name="T9" fmla="*/ 440 h 860"/>
              <a:gd name="T10" fmla="*/ 839 w 839"/>
              <a:gd name="T11" fmla="*/ 208 h 860"/>
              <a:gd name="T12" fmla="*/ 781 w 839"/>
              <a:gd name="T13" fmla="*/ 151 h 860"/>
              <a:gd name="T14" fmla="*/ 680 w 839"/>
              <a:gd name="T15" fmla="*/ 215 h 860"/>
              <a:gd name="T16" fmla="*/ 680 w 839"/>
              <a:gd name="T17" fmla="*/ 72 h 860"/>
              <a:gd name="T18" fmla="*/ 430 w 839"/>
              <a:gd name="T19" fmla="*/ 72 h 860"/>
              <a:gd name="T20" fmla="*/ 430 w 839"/>
              <a:gd name="T21" fmla="*/ 0 h 860"/>
              <a:gd name="T22" fmla="*/ 358 w 839"/>
              <a:gd name="T23" fmla="*/ 0 h 860"/>
              <a:gd name="T24" fmla="*/ 358 w 839"/>
              <a:gd name="T25" fmla="*/ 72 h 860"/>
              <a:gd name="T26" fmla="*/ 107 w 839"/>
              <a:gd name="T27" fmla="*/ 72 h 860"/>
              <a:gd name="T28" fmla="*/ 107 w 839"/>
              <a:gd name="T29" fmla="*/ 537 h 860"/>
              <a:gd name="T30" fmla="*/ 179 w 839"/>
              <a:gd name="T31" fmla="*/ 537 h 860"/>
              <a:gd name="T32" fmla="*/ 179 w 839"/>
              <a:gd name="T33" fmla="*/ 143 h 860"/>
              <a:gd name="T34" fmla="*/ 680 w 839"/>
              <a:gd name="T35" fmla="*/ 537 h 860"/>
              <a:gd name="T36" fmla="*/ 680 w 839"/>
              <a:gd name="T37" fmla="*/ 393 h 860"/>
              <a:gd name="T38" fmla="*/ 609 w 839"/>
              <a:gd name="T39" fmla="*/ 447 h 860"/>
              <a:gd name="T40" fmla="*/ 609 w 839"/>
              <a:gd name="T41" fmla="*/ 537 h 860"/>
              <a:gd name="T42" fmla="*/ 680 w 839"/>
              <a:gd name="T43" fmla="*/ 537 h 860"/>
              <a:gd name="T44" fmla="*/ 371 w 839"/>
              <a:gd name="T45" fmla="*/ 473 h 860"/>
              <a:gd name="T46" fmla="*/ 414 w 839"/>
              <a:gd name="T47" fmla="*/ 530 h 860"/>
              <a:gd name="T48" fmla="*/ 506 w 839"/>
              <a:gd name="T49" fmla="*/ 461 h 860"/>
              <a:gd name="T50" fmla="*/ 463 w 839"/>
              <a:gd name="T51" fmla="*/ 404 h 860"/>
              <a:gd name="T52" fmla="*/ 371 w 839"/>
              <a:gd name="T53" fmla="*/ 473 h 860"/>
              <a:gd name="T54" fmla="*/ 0 w 839"/>
              <a:gd name="T55" fmla="*/ 681 h 860"/>
              <a:gd name="T56" fmla="*/ 233 w 839"/>
              <a:gd name="T57" fmla="*/ 681 h 860"/>
              <a:gd name="T58" fmla="*/ 166 w 839"/>
              <a:gd name="T59" fmla="*/ 860 h 860"/>
              <a:gd name="T60" fmla="*/ 243 w 839"/>
              <a:gd name="T61" fmla="*/ 860 h 860"/>
              <a:gd name="T62" fmla="*/ 310 w 839"/>
              <a:gd name="T63" fmla="*/ 681 h 860"/>
              <a:gd name="T64" fmla="*/ 358 w 839"/>
              <a:gd name="T65" fmla="*/ 681 h 860"/>
              <a:gd name="T66" fmla="*/ 358 w 839"/>
              <a:gd name="T67" fmla="*/ 860 h 860"/>
              <a:gd name="T68" fmla="*/ 430 w 839"/>
              <a:gd name="T69" fmla="*/ 860 h 860"/>
              <a:gd name="T70" fmla="*/ 430 w 839"/>
              <a:gd name="T71" fmla="*/ 681 h 860"/>
              <a:gd name="T72" fmla="*/ 547 w 839"/>
              <a:gd name="T73" fmla="*/ 681 h 860"/>
              <a:gd name="T74" fmla="*/ 614 w 839"/>
              <a:gd name="T75" fmla="*/ 860 h 860"/>
              <a:gd name="T76" fmla="*/ 690 w 839"/>
              <a:gd name="T77" fmla="*/ 860 h 860"/>
              <a:gd name="T78" fmla="*/ 623 w 839"/>
              <a:gd name="T79" fmla="*/ 681 h 860"/>
              <a:gd name="T80" fmla="*/ 788 w 839"/>
              <a:gd name="T81" fmla="*/ 681 h 860"/>
              <a:gd name="T82" fmla="*/ 788 w 839"/>
              <a:gd name="T83" fmla="*/ 609 h 860"/>
              <a:gd name="T84" fmla="*/ 0 w 839"/>
              <a:gd name="T85" fmla="*/ 609 h 860"/>
              <a:gd name="T86" fmla="*/ 0 w 839"/>
              <a:gd name="T87" fmla="*/ 681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39" h="860">
                <a:moveTo>
                  <a:pt x="179" y="143"/>
                </a:moveTo>
                <a:lnTo>
                  <a:pt x="609" y="143"/>
                </a:lnTo>
                <a:lnTo>
                  <a:pt x="609" y="269"/>
                </a:lnTo>
                <a:lnTo>
                  <a:pt x="474" y="383"/>
                </a:lnTo>
                <a:lnTo>
                  <a:pt x="526" y="440"/>
                </a:lnTo>
                <a:lnTo>
                  <a:pt x="839" y="208"/>
                </a:lnTo>
                <a:lnTo>
                  <a:pt x="781" y="151"/>
                </a:lnTo>
                <a:lnTo>
                  <a:pt x="680" y="215"/>
                </a:lnTo>
                <a:lnTo>
                  <a:pt x="680" y="72"/>
                </a:lnTo>
                <a:lnTo>
                  <a:pt x="430" y="72"/>
                </a:lnTo>
                <a:lnTo>
                  <a:pt x="430" y="0"/>
                </a:lnTo>
                <a:lnTo>
                  <a:pt x="358" y="0"/>
                </a:lnTo>
                <a:lnTo>
                  <a:pt x="358" y="72"/>
                </a:lnTo>
                <a:lnTo>
                  <a:pt x="107" y="72"/>
                </a:lnTo>
                <a:lnTo>
                  <a:pt x="107" y="537"/>
                </a:lnTo>
                <a:lnTo>
                  <a:pt x="179" y="537"/>
                </a:lnTo>
                <a:lnTo>
                  <a:pt x="179" y="143"/>
                </a:lnTo>
                <a:close/>
                <a:moveTo>
                  <a:pt x="680" y="537"/>
                </a:moveTo>
                <a:lnTo>
                  <a:pt x="680" y="393"/>
                </a:lnTo>
                <a:lnTo>
                  <a:pt x="609" y="447"/>
                </a:lnTo>
                <a:lnTo>
                  <a:pt x="609" y="537"/>
                </a:lnTo>
                <a:lnTo>
                  <a:pt x="680" y="537"/>
                </a:lnTo>
                <a:close/>
                <a:moveTo>
                  <a:pt x="371" y="473"/>
                </a:moveTo>
                <a:lnTo>
                  <a:pt x="414" y="530"/>
                </a:lnTo>
                <a:lnTo>
                  <a:pt x="506" y="461"/>
                </a:lnTo>
                <a:lnTo>
                  <a:pt x="463" y="404"/>
                </a:lnTo>
                <a:lnTo>
                  <a:pt x="371" y="473"/>
                </a:lnTo>
                <a:close/>
                <a:moveTo>
                  <a:pt x="0" y="681"/>
                </a:moveTo>
                <a:lnTo>
                  <a:pt x="233" y="681"/>
                </a:lnTo>
                <a:lnTo>
                  <a:pt x="166" y="860"/>
                </a:lnTo>
                <a:lnTo>
                  <a:pt x="243" y="860"/>
                </a:lnTo>
                <a:lnTo>
                  <a:pt x="310" y="681"/>
                </a:lnTo>
                <a:lnTo>
                  <a:pt x="358" y="681"/>
                </a:lnTo>
                <a:lnTo>
                  <a:pt x="358" y="860"/>
                </a:lnTo>
                <a:lnTo>
                  <a:pt x="430" y="860"/>
                </a:lnTo>
                <a:lnTo>
                  <a:pt x="430" y="681"/>
                </a:lnTo>
                <a:lnTo>
                  <a:pt x="547" y="681"/>
                </a:lnTo>
                <a:lnTo>
                  <a:pt x="614" y="860"/>
                </a:lnTo>
                <a:lnTo>
                  <a:pt x="690" y="860"/>
                </a:lnTo>
                <a:lnTo>
                  <a:pt x="623" y="681"/>
                </a:lnTo>
                <a:lnTo>
                  <a:pt x="788" y="681"/>
                </a:lnTo>
                <a:lnTo>
                  <a:pt x="788" y="609"/>
                </a:lnTo>
                <a:lnTo>
                  <a:pt x="0" y="609"/>
                </a:lnTo>
                <a:lnTo>
                  <a:pt x="0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76" name="Freeform 54"/>
          <p:cNvSpPr>
            <a:spLocks noEditPoints="1"/>
          </p:cNvSpPr>
          <p:nvPr/>
        </p:nvSpPr>
        <p:spPr bwMode="auto">
          <a:xfrm>
            <a:off x="2108074" y="3005710"/>
            <a:ext cx="588580" cy="591300"/>
          </a:xfrm>
          <a:custGeom>
            <a:avLst/>
            <a:gdLst>
              <a:gd name="T0" fmla="*/ 358 w 860"/>
              <a:gd name="T1" fmla="*/ 322 h 859"/>
              <a:gd name="T2" fmla="*/ 358 w 860"/>
              <a:gd name="T3" fmla="*/ 250 h 859"/>
              <a:gd name="T4" fmla="*/ 287 w 860"/>
              <a:gd name="T5" fmla="*/ 250 h 859"/>
              <a:gd name="T6" fmla="*/ 287 w 860"/>
              <a:gd name="T7" fmla="*/ 322 h 859"/>
              <a:gd name="T8" fmla="*/ 358 w 860"/>
              <a:gd name="T9" fmla="*/ 322 h 859"/>
              <a:gd name="T10" fmla="*/ 215 w 860"/>
              <a:gd name="T11" fmla="*/ 394 h 859"/>
              <a:gd name="T12" fmla="*/ 144 w 860"/>
              <a:gd name="T13" fmla="*/ 394 h 859"/>
              <a:gd name="T14" fmla="*/ 144 w 860"/>
              <a:gd name="T15" fmla="*/ 465 h 859"/>
              <a:gd name="T16" fmla="*/ 215 w 860"/>
              <a:gd name="T17" fmla="*/ 465 h 859"/>
              <a:gd name="T18" fmla="*/ 215 w 860"/>
              <a:gd name="T19" fmla="*/ 394 h 859"/>
              <a:gd name="T20" fmla="*/ 251 w 860"/>
              <a:gd name="T21" fmla="*/ 143 h 859"/>
              <a:gd name="T22" fmla="*/ 394 w 860"/>
              <a:gd name="T23" fmla="*/ 143 h 859"/>
              <a:gd name="T24" fmla="*/ 394 w 860"/>
              <a:gd name="T25" fmla="*/ 71 h 859"/>
              <a:gd name="T26" fmla="*/ 251 w 860"/>
              <a:gd name="T27" fmla="*/ 71 h 859"/>
              <a:gd name="T28" fmla="*/ 251 w 860"/>
              <a:gd name="T29" fmla="*/ 0 h 859"/>
              <a:gd name="T30" fmla="*/ 179 w 860"/>
              <a:gd name="T31" fmla="*/ 0 h 859"/>
              <a:gd name="T32" fmla="*/ 179 w 860"/>
              <a:gd name="T33" fmla="*/ 179 h 859"/>
              <a:gd name="T34" fmla="*/ 251 w 860"/>
              <a:gd name="T35" fmla="*/ 179 h 859"/>
              <a:gd name="T36" fmla="*/ 251 w 860"/>
              <a:gd name="T37" fmla="*/ 143 h 859"/>
              <a:gd name="T38" fmla="*/ 215 w 860"/>
              <a:gd name="T39" fmla="*/ 250 h 859"/>
              <a:gd name="T40" fmla="*/ 144 w 860"/>
              <a:gd name="T41" fmla="*/ 250 h 859"/>
              <a:gd name="T42" fmla="*/ 144 w 860"/>
              <a:gd name="T43" fmla="*/ 322 h 859"/>
              <a:gd name="T44" fmla="*/ 215 w 860"/>
              <a:gd name="T45" fmla="*/ 322 h 859"/>
              <a:gd name="T46" fmla="*/ 215 w 860"/>
              <a:gd name="T47" fmla="*/ 250 h 859"/>
              <a:gd name="T48" fmla="*/ 609 w 860"/>
              <a:gd name="T49" fmla="*/ 429 h 859"/>
              <a:gd name="T50" fmla="*/ 537 w 860"/>
              <a:gd name="T51" fmla="*/ 429 h 859"/>
              <a:gd name="T52" fmla="*/ 537 w 860"/>
              <a:gd name="T53" fmla="*/ 588 h 859"/>
              <a:gd name="T54" fmla="*/ 620 w 860"/>
              <a:gd name="T55" fmla="*/ 670 h 859"/>
              <a:gd name="T56" fmla="*/ 670 w 860"/>
              <a:gd name="T57" fmla="*/ 619 h 859"/>
              <a:gd name="T58" fmla="*/ 609 w 860"/>
              <a:gd name="T59" fmla="*/ 558 h 859"/>
              <a:gd name="T60" fmla="*/ 609 w 860"/>
              <a:gd name="T61" fmla="*/ 429 h 859"/>
              <a:gd name="T62" fmla="*/ 573 w 860"/>
              <a:gd name="T63" fmla="*/ 788 h 859"/>
              <a:gd name="T64" fmla="*/ 358 w 860"/>
              <a:gd name="T65" fmla="*/ 573 h 859"/>
              <a:gd name="T66" fmla="*/ 573 w 860"/>
              <a:gd name="T67" fmla="*/ 358 h 859"/>
              <a:gd name="T68" fmla="*/ 788 w 860"/>
              <a:gd name="T69" fmla="*/ 573 h 859"/>
              <a:gd name="T70" fmla="*/ 573 w 860"/>
              <a:gd name="T71" fmla="*/ 788 h 859"/>
              <a:gd name="T72" fmla="*/ 712 w 860"/>
              <a:gd name="T73" fmla="*/ 322 h 859"/>
              <a:gd name="T74" fmla="*/ 716 w 860"/>
              <a:gd name="T75" fmla="*/ 322 h 859"/>
              <a:gd name="T76" fmla="*/ 716 w 860"/>
              <a:gd name="T77" fmla="*/ 71 h 859"/>
              <a:gd name="T78" fmla="*/ 537 w 860"/>
              <a:gd name="T79" fmla="*/ 71 h 859"/>
              <a:gd name="T80" fmla="*/ 537 w 860"/>
              <a:gd name="T81" fmla="*/ 0 h 859"/>
              <a:gd name="T82" fmla="*/ 466 w 860"/>
              <a:gd name="T83" fmla="*/ 0 h 859"/>
              <a:gd name="T84" fmla="*/ 466 w 860"/>
              <a:gd name="T85" fmla="*/ 179 h 859"/>
              <a:gd name="T86" fmla="*/ 537 w 860"/>
              <a:gd name="T87" fmla="*/ 179 h 859"/>
              <a:gd name="T88" fmla="*/ 537 w 860"/>
              <a:gd name="T89" fmla="*/ 143 h 859"/>
              <a:gd name="T90" fmla="*/ 645 w 860"/>
              <a:gd name="T91" fmla="*/ 143 h 859"/>
              <a:gd name="T92" fmla="*/ 645 w 860"/>
              <a:gd name="T93" fmla="*/ 296 h 859"/>
              <a:gd name="T94" fmla="*/ 573 w 860"/>
              <a:gd name="T95" fmla="*/ 286 h 859"/>
              <a:gd name="T96" fmla="*/ 289 w 860"/>
              <a:gd name="T97" fmla="*/ 537 h 859"/>
              <a:gd name="T98" fmla="*/ 72 w 860"/>
              <a:gd name="T99" fmla="*/ 537 h 859"/>
              <a:gd name="T100" fmla="*/ 72 w 860"/>
              <a:gd name="T101" fmla="*/ 143 h 859"/>
              <a:gd name="T102" fmla="*/ 108 w 860"/>
              <a:gd name="T103" fmla="*/ 143 h 859"/>
              <a:gd name="T104" fmla="*/ 108 w 860"/>
              <a:gd name="T105" fmla="*/ 71 h 859"/>
              <a:gd name="T106" fmla="*/ 0 w 860"/>
              <a:gd name="T107" fmla="*/ 71 h 859"/>
              <a:gd name="T108" fmla="*/ 0 w 860"/>
              <a:gd name="T109" fmla="*/ 609 h 859"/>
              <a:gd name="T110" fmla="*/ 289 w 860"/>
              <a:gd name="T111" fmla="*/ 609 h 859"/>
              <a:gd name="T112" fmla="*/ 573 w 860"/>
              <a:gd name="T113" fmla="*/ 859 h 859"/>
              <a:gd name="T114" fmla="*/ 860 w 860"/>
              <a:gd name="T115" fmla="*/ 573 h 859"/>
              <a:gd name="T116" fmla="*/ 712 w 860"/>
              <a:gd name="T117" fmla="*/ 322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60" h="859">
                <a:moveTo>
                  <a:pt x="358" y="322"/>
                </a:moveTo>
                <a:lnTo>
                  <a:pt x="358" y="250"/>
                </a:lnTo>
                <a:lnTo>
                  <a:pt x="287" y="250"/>
                </a:lnTo>
                <a:lnTo>
                  <a:pt x="287" y="322"/>
                </a:lnTo>
                <a:lnTo>
                  <a:pt x="358" y="322"/>
                </a:lnTo>
                <a:close/>
                <a:moveTo>
                  <a:pt x="215" y="394"/>
                </a:moveTo>
                <a:lnTo>
                  <a:pt x="144" y="394"/>
                </a:lnTo>
                <a:lnTo>
                  <a:pt x="144" y="465"/>
                </a:lnTo>
                <a:lnTo>
                  <a:pt x="215" y="465"/>
                </a:lnTo>
                <a:lnTo>
                  <a:pt x="215" y="394"/>
                </a:lnTo>
                <a:close/>
                <a:moveTo>
                  <a:pt x="251" y="143"/>
                </a:moveTo>
                <a:lnTo>
                  <a:pt x="394" y="143"/>
                </a:lnTo>
                <a:lnTo>
                  <a:pt x="394" y="71"/>
                </a:lnTo>
                <a:lnTo>
                  <a:pt x="251" y="71"/>
                </a:lnTo>
                <a:lnTo>
                  <a:pt x="251" y="0"/>
                </a:lnTo>
                <a:lnTo>
                  <a:pt x="179" y="0"/>
                </a:lnTo>
                <a:lnTo>
                  <a:pt x="179" y="179"/>
                </a:lnTo>
                <a:lnTo>
                  <a:pt x="251" y="179"/>
                </a:lnTo>
                <a:lnTo>
                  <a:pt x="251" y="143"/>
                </a:lnTo>
                <a:close/>
                <a:moveTo>
                  <a:pt x="215" y="250"/>
                </a:moveTo>
                <a:lnTo>
                  <a:pt x="144" y="250"/>
                </a:lnTo>
                <a:lnTo>
                  <a:pt x="144" y="322"/>
                </a:lnTo>
                <a:lnTo>
                  <a:pt x="215" y="322"/>
                </a:lnTo>
                <a:lnTo>
                  <a:pt x="215" y="250"/>
                </a:lnTo>
                <a:close/>
                <a:moveTo>
                  <a:pt x="609" y="429"/>
                </a:moveTo>
                <a:lnTo>
                  <a:pt x="537" y="429"/>
                </a:lnTo>
                <a:lnTo>
                  <a:pt x="537" y="588"/>
                </a:lnTo>
                <a:lnTo>
                  <a:pt x="620" y="670"/>
                </a:lnTo>
                <a:lnTo>
                  <a:pt x="670" y="619"/>
                </a:lnTo>
                <a:lnTo>
                  <a:pt x="609" y="558"/>
                </a:lnTo>
                <a:lnTo>
                  <a:pt x="609" y="429"/>
                </a:lnTo>
                <a:close/>
                <a:moveTo>
                  <a:pt x="573" y="788"/>
                </a:moveTo>
                <a:cubicBezTo>
                  <a:pt x="455" y="788"/>
                  <a:pt x="358" y="691"/>
                  <a:pt x="358" y="573"/>
                </a:cubicBezTo>
                <a:cubicBezTo>
                  <a:pt x="358" y="454"/>
                  <a:pt x="455" y="358"/>
                  <a:pt x="573" y="358"/>
                </a:cubicBezTo>
                <a:cubicBezTo>
                  <a:pt x="692" y="358"/>
                  <a:pt x="788" y="454"/>
                  <a:pt x="788" y="573"/>
                </a:cubicBezTo>
                <a:cubicBezTo>
                  <a:pt x="788" y="691"/>
                  <a:pt x="692" y="788"/>
                  <a:pt x="573" y="788"/>
                </a:cubicBezTo>
                <a:close/>
                <a:moveTo>
                  <a:pt x="712" y="322"/>
                </a:moveTo>
                <a:lnTo>
                  <a:pt x="716" y="322"/>
                </a:lnTo>
                <a:lnTo>
                  <a:pt x="716" y="71"/>
                </a:lnTo>
                <a:lnTo>
                  <a:pt x="537" y="71"/>
                </a:lnTo>
                <a:lnTo>
                  <a:pt x="537" y="0"/>
                </a:lnTo>
                <a:lnTo>
                  <a:pt x="466" y="0"/>
                </a:lnTo>
                <a:lnTo>
                  <a:pt x="466" y="179"/>
                </a:lnTo>
                <a:lnTo>
                  <a:pt x="537" y="179"/>
                </a:lnTo>
                <a:lnTo>
                  <a:pt x="537" y="143"/>
                </a:lnTo>
                <a:lnTo>
                  <a:pt x="645" y="143"/>
                </a:lnTo>
                <a:lnTo>
                  <a:pt x="645" y="296"/>
                </a:lnTo>
                <a:cubicBezTo>
                  <a:pt x="609" y="290"/>
                  <a:pt x="598" y="286"/>
                  <a:pt x="573" y="286"/>
                </a:cubicBezTo>
                <a:cubicBezTo>
                  <a:pt x="427" y="286"/>
                  <a:pt x="307" y="394"/>
                  <a:pt x="289" y="537"/>
                </a:cubicBezTo>
                <a:lnTo>
                  <a:pt x="72" y="537"/>
                </a:lnTo>
                <a:lnTo>
                  <a:pt x="72" y="143"/>
                </a:lnTo>
                <a:lnTo>
                  <a:pt x="108" y="143"/>
                </a:lnTo>
                <a:lnTo>
                  <a:pt x="108" y="71"/>
                </a:lnTo>
                <a:lnTo>
                  <a:pt x="0" y="71"/>
                </a:lnTo>
                <a:lnTo>
                  <a:pt x="0" y="609"/>
                </a:lnTo>
                <a:lnTo>
                  <a:pt x="289" y="609"/>
                </a:lnTo>
                <a:cubicBezTo>
                  <a:pt x="307" y="752"/>
                  <a:pt x="427" y="859"/>
                  <a:pt x="573" y="859"/>
                </a:cubicBezTo>
                <a:cubicBezTo>
                  <a:pt x="731" y="859"/>
                  <a:pt x="860" y="731"/>
                  <a:pt x="860" y="573"/>
                </a:cubicBezTo>
                <a:cubicBezTo>
                  <a:pt x="860" y="465"/>
                  <a:pt x="800" y="358"/>
                  <a:pt x="712" y="3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95" name="Группа 94"/>
          <p:cNvGrpSpPr/>
          <p:nvPr/>
        </p:nvGrpSpPr>
        <p:grpSpPr>
          <a:xfrm>
            <a:off x="8041917" y="469017"/>
            <a:ext cx="2017985" cy="702356"/>
            <a:chOff x="6031437" y="443121"/>
            <a:chExt cx="1513489" cy="526767"/>
          </a:xfrm>
        </p:grpSpPr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6038192" y="692998"/>
              <a:ext cx="576569" cy="31516"/>
            </a:xfrm>
            <a:custGeom>
              <a:avLst/>
              <a:gdLst>
                <a:gd name="T0" fmla="*/ 1111 w 1116"/>
                <a:gd name="T1" fmla="*/ 0 h 60"/>
                <a:gd name="T2" fmla="*/ 0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1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1" y="0"/>
                  </a:moveTo>
                  <a:lnTo>
                    <a:pt x="0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6963853" y="692998"/>
              <a:ext cx="574315" cy="31516"/>
            </a:xfrm>
            <a:custGeom>
              <a:avLst/>
              <a:gdLst>
                <a:gd name="T0" fmla="*/ 1116 w 1116"/>
                <a:gd name="T1" fmla="*/ 0 h 60"/>
                <a:gd name="T2" fmla="*/ 5 w 1116"/>
                <a:gd name="T3" fmla="*/ 0 h 60"/>
                <a:gd name="T4" fmla="*/ 0 w 1116"/>
                <a:gd name="T5" fmla="*/ 60 h 60"/>
                <a:gd name="T6" fmla="*/ 1116 w 1116"/>
                <a:gd name="T7" fmla="*/ 60 h 60"/>
                <a:gd name="T8" fmla="*/ 1116 w 111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0">
                  <a:moveTo>
                    <a:pt x="1116" y="0"/>
                  </a:moveTo>
                  <a:lnTo>
                    <a:pt x="5" y="0"/>
                  </a:lnTo>
                  <a:lnTo>
                    <a:pt x="0" y="60"/>
                  </a:lnTo>
                  <a:lnTo>
                    <a:pt x="1116" y="6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6031437" y="812309"/>
              <a:ext cx="132880" cy="123812"/>
            </a:xfrm>
            <a:custGeom>
              <a:avLst/>
              <a:gdLst>
                <a:gd name="T0" fmla="*/ 0 w 258"/>
                <a:gd name="T1" fmla="*/ 10 h 239"/>
                <a:gd name="T2" fmla="*/ 33 w 258"/>
                <a:gd name="T3" fmla="*/ 19 h 239"/>
                <a:gd name="T4" fmla="*/ 33 w 258"/>
                <a:gd name="T5" fmla="*/ 216 h 239"/>
                <a:gd name="T6" fmla="*/ 0 w 258"/>
                <a:gd name="T7" fmla="*/ 225 h 239"/>
                <a:gd name="T8" fmla="*/ 0 w 258"/>
                <a:gd name="T9" fmla="*/ 239 h 239"/>
                <a:gd name="T10" fmla="*/ 112 w 258"/>
                <a:gd name="T11" fmla="*/ 239 h 239"/>
                <a:gd name="T12" fmla="*/ 112 w 258"/>
                <a:gd name="T13" fmla="*/ 225 h 239"/>
                <a:gd name="T14" fmla="*/ 80 w 258"/>
                <a:gd name="T15" fmla="*/ 216 h 239"/>
                <a:gd name="T16" fmla="*/ 80 w 258"/>
                <a:gd name="T17" fmla="*/ 24 h 239"/>
                <a:gd name="T18" fmla="*/ 173 w 258"/>
                <a:gd name="T19" fmla="*/ 24 h 239"/>
                <a:gd name="T20" fmla="*/ 173 w 258"/>
                <a:gd name="T21" fmla="*/ 216 h 239"/>
                <a:gd name="T22" fmla="*/ 145 w 258"/>
                <a:gd name="T23" fmla="*/ 225 h 239"/>
                <a:gd name="T24" fmla="*/ 145 w 258"/>
                <a:gd name="T25" fmla="*/ 239 h 239"/>
                <a:gd name="T26" fmla="*/ 258 w 258"/>
                <a:gd name="T27" fmla="*/ 239 h 239"/>
                <a:gd name="T28" fmla="*/ 258 w 258"/>
                <a:gd name="T29" fmla="*/ 225 h 239"/>
                <a:gd name="T30" fmla="*/ 225 w 258"/>
                <a:gd name="T31" fmla="*/ 216 h 239"/>
                <a:gd name="T32" fmla="*/ 225 w 258"/>
                <a:gd name="T33" fmla="*/ 19 h 239"/>
                <a:gd name="T34" fmla="*/ 258 w 258"/>
                <a:gd name="T35" fmla="*/ 10 h 239"/>
                <a:gd name="T36" fmla="*/ 258 w 258"/>
                <a:gd name="T37" fmla="*/ 0 h 239"/>
                <a:gd name="T38" fmla="*/ 0 w 258"/>
                <a:gd name="T39" fmla="*/ 0 h 239"/>
                <a:gd name="T40" fmla="*/ 0 w 258"/>
                <a:gd name="T41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8" h="239">
                  <a:moveTo>
                    <a:pt x="0" y="10"/>
                  </a:move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80" y="216"/>
                  </a:lnTo>
                  <a:lnTo>
                    <a:pt x="80" y="24"/>
                  </a:lnTo>
                  <a:lnTo>
                    <a:pt x="173" y="24"/>
                  </a:lnTo>
                  <a:lnTo>
                    <a:pt x="173" y="216"/>
                  </a:lnTo>
                  <a:lnTo>
                    <a:pt x="145" y="225"/>
                  </a:lnTo>
                  <a:lnTo>
                    <a:pt x="145" y="239"/>
                  </a:lnTo>
                  <a:lnTo>
                    <a:pt x="258" y="239"/>
                  </a:lnTo>
                  <a:lnTo>
                    <a:pt x="258" y="225"/>
                  </a:lnTo>
                  <a:lnTo>
                    <a:pt x="225" y="216"/>
                  </a:lnTo>
                  <a:lnTo>
                    <a:pt x="225" y="19"/>
                  </a:lnTo>
                  <a:lnTo>
                    <a:pt x="258" y="10"/>
                  </a:lnTo>
                  <a:lnTo>
                    <a:pt x="25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1" name="Freeform 59"/>
            <p:cNvSpPr>
              <a:spLocks noEditPoints="1"/>
            </p:cNvSpPr>
            <p:nvPr/>
          </p:nvSpPr>
          <p:spPr bwMode="auto">
            <a:xfrm>
              <a:off x="6189091" y="812309"/>
              <a:ext cx="90089" cy="123812"/>
            </a:xfrm>
            <a:custGeom>
              <a:avLst/>
              <a:gdLst>
                <a:gd name="T0" fmla="*/ 108 w 173"/>
                <a:gd name="T1" fmla="*/ 0 h 239"/>
                <a:gd name="T2" fmla="*/ 98 w 173"/>
                <a:gd name="T3" fmla="*/ 0 h 239"/>
                <a:gd name="T4" fmla="*/ 0 w 173"/>
                <a:gd name="T5" fmla="*/ 0 h 239"/>
                <a:gd name="T6" fmla="*/ 0 w 173"/>
                <a:gd name="T7" fmla="*/ 10 h 239"/>
                <a:gd name="T8" fmla="*/ 28 w 173"/>
                <a:gd name="T9" fmla="*/ 19 h 239"/>
                <a:gd name="T10" fmla="*/ 28 w 173"/>
                <a:gd name="T11" fmla="*/ 216 h 239"/>
                <a:gd name="T12" fmla="*/ 0 w 173"/>
                <a:gd name="T13" fmla="*/ 225 h 239"/>
                <a:gd name="T14" fmla="*/ 0 w 173"/>
                <a:gd name="T15" fmla="*/ 239 h 239"/>
                <a:gd name="T16" fmla="*/ 98 w 173"/>
                <a:gd name="T17" fmla="*/ 239 h 239"/>
                <a:gd name="T18" fmla="*/ 112 w 173"/>
                <a:gd name="T19" fmla="*/ 239 h 239"/>
                <a:gd name="T20" fmla="*/ 112 w 173"/>
                <a:gd name="T21" fmla="*/ 225 h 239"/>
                <a:gd name="T22" fmla="*/ 98 w 173"/>
                <a:gd name="T23" fmla="*/ 221 h 239"/>
                <a:gd name="T24" fmla="*/ 70 w 173"/>
                <a:gd name="T25" fmla="*/ 216 h 239"/>
                <a:gd name="T26" fmla="*/ 70 w 173"/>
                <a:gd name="T27" fmla="*/ 136 h 239"/>
                <a:gd name="T28" fmla="*/ 89 w 173"/>
                <a:gd name="T29" fmla="*/ 136 h 239"/>
                <a:gd name="T30" fmla="*/ 98 w 173"/>
                <a:gd name="T31" fmla="*/ 136 h 239"/>
                <a:gd name="T32" fmla="*/ 131 w 173"/>
                <a:gd name="T33" fmla="*/ 132 h 239"/>
                <a:gd name="T34" fmla="*/ 154 w 173"/>
                <a:gd name="T35" fmla="*/ 117 h 239"/>
                <a:gd name="T36" fmla="*/ 169 w 173"/>
                <a:gd name="T37" fmla="*/ 94 h 239"/>
                <a:gd name="T38" fmla="*/ 173 w 173"/>
                <a:gd name="T39" fmla="*/ 61 h 239"/>
                <a:gd name="T40" fmla="*/ 164 w 173"/>
                <a:gd name="T41" fmla="*/ 33 h 239"/>
                <a:gd name="T42" fmla="*/ 154 w 173"/>
                <a:gd name="T43" fmla="*/ 14 h 239"/>
                <a:gd name="T44" fmla="*/ 131 w 173"/>
                <a:gd name="T45" fmla="*/ 0 h 239"/>
                <a:gd name="T46" fmla="*/ 108 w 173"/>
                <a:gd name="T47" fmla="*/ 0 h 239"/>
                <a:gd name="T48" fmla="*/ 98 w 173"/>
                <a:gd name="T49" fmla="*/ 122 h 239"/>
                <a:gd name="T50" fmla="*/ 98 w 173"/>
                <a:gd name="T51" fmla="*/ 122 h 239"/>
                <a:gd name="T52" fmla="*/ 84 w 173"/>
                <a:gd name="T53" fmla="*/ 122 h 239"/>
                <a:gd name="T54" fmla="*/ 70 w 173"/>
                <a:gd name="T55" fmla="*/ 122 h 239"/>
                <a:gd name="T56" fmla="*/ 70 w 173"/>
                <a:gd name="T57" fmla="*/ 14 h 239"/>
                <a:gd name="T58" fmla="*/ 84 w 173"/>
                <a:gd name="T59" fmla="*/ 14 h 239"/>
                <a:gd name="T60" fmla="*/ 89 w 173"/>
                <a:gd name="T61" fmla="*/ 14 h 239"/>
                <a:gd name="T62" fmla="*/ 98 w 173"/>
                <a:gd name="T63" fmla="*/ 19 h 239"/>
                <a:gd name="T64" fmla="*/ 108 w 173"/>
                <a:gd name="T65" fmla="*/ 24 h 239"/>
                <a:gd name="T66" fmla="*/ 117 w 173"/>
                <a:gd name="T67" fmla="*/ 33 h 239"/>
                <a:gd name="T68" fmla="*/ 122 w 173"/>
                <a:gd name="T69" fmla="*/ 47 h 239"/>
                <a:gd name="T70" fmla="*/ 126 w 173"/>
                <a:gd name="T71" fmla="*/ 71 h 239"/>
                <a:gd name="T72" fmla="*/ 122 w 173"/>
                <a:gd name="T73" fmla="*/ 103 h 239"/>
                <a:gd name="T74" fmla="*/ 112 w 173"/>
                <a:gd name="T75" fmla="*/ 113 h 239"/>
                <a:gd name="T76" fmla="*/ 98 w 173"/>
                <a:gd name="T77" fmla="*/ 12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39">
                  <a:moveTo>
                    <a:pt x="10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98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98" y="221"/>
                  </a:lnTo>
                  <a:lnTo>
                    <a:pt x="70" y="216"/>
                  </a:lnTo>
                  <a:lnTo>
                    <a:pt x="70" y="136"/>
                  </a:lnTo>
                  <a:lnTo>
                    <a:pt x="89" y="136"/>
                  </a:lnTo>
                  <a:lnTo>
                    <a:pt x="98" y="136"/>
                  </a:lnTo>
                  <a:lnTo>
                    <a:pt x="131" y="132"/>
                  </a:lnTo>
                  <a:lnTo>
                    <a:pt x="154" y="117"/>
                  </a:lnTo>
                  <a:lnTo>
                    <a:pt x="169" y="94"/>
                  </a:lnTo>
                  <a:lnTo>
                    <a:pt x="173" y="61"/>
                  </a:lnTo>
                  <a:lnTo>
                    <a:pt x="164" y="33"/>
                  </a:lnTo>
                  <a:lnTo>
                    <a:pt x="154" y="14"/>
                  </a:lnTo>
                  <a:lnTo>
                    <a:pt x="131" y="0"/>
                  </a:lnTo>
                  <a:lnTo>
                    <a:pt x="108" y="0"/>
                  </a:lnTo>
                  <a:close/>
                  <a:moveTo>
                    <a:pt x="98" y="122"/>
                  </a:moveTo>
                  <a:lnTo>
                    <a:pt x="98" y="122"/>
                  </a:lnTo>
                  <a:lnTo>
                    <a:pt x="84" y="122"/>
                  </a:lnTo>
                  <a:lnTo>
                    <a:pt x="70" y="122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89" y="14"/>
                  </a:lnTo>
                  <a:lnTo>
                    <a:pt x="98" y="19"/>
                  </a:lnTo>
                  <a:lnTo>
                    <a:pt x="108" y="24"/>
                  </a:lnTo>
                  <a:lnTo>
                    <a:pt x="117" y="33"/>
                  </a:lnTo>
                  <a:lnTo>
                    <a:pt x="122" y="47"/>
                  </a:lnTo>
                  <a:lnTo>
                    <a:pt x="126" y="71"/>
                  </a:lnTo>
                  <a:lnTo>
                    <a:pt x="122" y="103"/>
                  </a:lnTo>
                  <a:lnTo>
                    <a:pt x="112" y="113"/>
                  </a:lnTo>
                  <a:lnTo>
                    <a:pt x="98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6301702" y="810057"/>
              <a:ext cx="121619" cy="126063"/>
            </a:xfrm>
            <a:custGeom>
              <a:avLst/>
              <a:gdLst>
                <a:gd name="T0" fmla="*/ 117 w 235"/>
                <a:gd name="T1" fmla="*/ 0 h 243"/>
                <a:gd name="T2" fmla="*/ 113 w 235"/>
                <a:gd name="T3" fmla="*/ 0 h 243"/>
                <a:gd name="T4" fmla="*/ 66 w 235"/>
                <a:gd name="T5" fmla="*/ 4 h 243"/>
                <a:gd name="T6" fmla="*/ 28 w 235"/>
                <a:gd name="T7" fmla="*/ 28 h 243"/>
                <a:gd name="T8" fmla="*/ 5 w 235"/>
                <a:gd name="T9" fmla="*/ 65 h 243"/>
                <a:gd name="T10" fmla="*/ 0 w 235"/>
                <a:gd name="T11" fmla="*/ 117 h 243"/>
                <a:gd name="T12" fmla="*/ 5 w 235"/>
                <a:gd name="T13" fmla="*/ 173 h 243"/>
                <a:gd name="T14" fmla="*/ 28 w 235"/>
                <a:gd name="T15" fmla="*/ 211 h 243"/>
                <a:gd name="T16" fmla="*/ 66 w 235"/>
                <a:gd name="T17" fmla="*/ 234 h 243"/>
                <a:gd name="T18" fmla="*/ 113 w 235"/>
                <a:gd name="T19" fmla="*/ 243 h 243"/>
                <a:gd name="T20" fmla="*/ 117 w 235"/>
                <a:gd name="T21" fmla="*/ 243 h 243"/>
                <a:gd name="T22" fmla="*/ 164 w 235"/>
                <a:gd name="T23" fmla="*/ 234 h 243"/>
                <a:gd name="T24" fmla="*/ 202 w 235"/>
                <a:gd name="T25" fmla="*/ 211 h 243"/>
                <a:gd name="T26" fmla="*/ 225 w 235"/>
                <a:gd name="T27" fmla="*/ 173 h 243"/>
                <a:gd name="T28" fmla="*/ 235 w 235"/>
                <a:gd name="T29" fmla="*/ 117 h 243"/>
                <a:gd name="T30" fmla="*/ 225 w 235"/>
                <a:gd name="T31" fmla="*/ 65 h 243"/>
                <a:gd name="T32" fmla="*/ 202 w 235"/>
                <a:gd name="T33" fmla="*/ 28 h 243"/>
                <a:gd name="T34" fmla="*/ 164 w 235"/>
                <a:gd name="T35" fmla="*/ 4 h 243"/>
                <a:gd name="T36" fmla="*/ 117 w 235"/>
                <a:gd name="T37" fmla="*/ 0 h 243"/>
                <a:gd name="T38" fmla="*/ 117 w 235"/>
                <a:gd name="T39" fmla="*/ 229 h 243"/>
                <a:gd name="T40" fmla="*/ 117 w 235"/>
                <a:gd name="T41" fmla="*/ 229 h 243"/>
                <a:gd name="T42" fmla="*/ 113 w 235"/>
                <a:gd name="T43" fmla="*/ 229 h 243"/>
                <a:gd name="T44" fmla="*/ 89 w 235"/>
                <a:gd name="T45" fmla="*/ 220 h 243"/>
                <a:gd name="T46" fmla="*/ 70 w 235"/>
                <a:gd name="T47" fmla="*/ 201 h 243"/>
                <a:gd name="T48" fmla="*/ 56 w 235"/>
                <a:gd name="T49" fmla="*/ 164 h 243"/>
                <a:gd name="T50" fmla="*/ 52 w 235"/>
                <a:gd name="T51" fmla="*/ 140 h 243"/>
                <a:gd name="T52" fmla="*/ 52 w 235"/>
                <a:gd name="T53" fmla="*/ 112 h 243"/>
                <a:gd name="T54" fmla="*/ 56 w 235"/>
                <a:gd name="T55" fmla="*/ 65 h 243"/>
                <a:gd name="T56" fmla="*/ 70 w 235"/>
                <a:gd name="T57" fmla="*/ 37 h 243"/>
                <a:gd name="T58" fmla="*/ 89 w 235"/>
                <a:gd name="T59" fmla="*/ 18 h 243"/>
                <a:gd name="T60" fmla="*/ 113 w 235"/>
                <a:gd name="T61" fmla="*/ 9 h 243"/>
                <a:gd name="T62" fmla="*/ 141 w 235"/>
                <a:gd name="T63" fmla="*/ 18 h 243"/>
                <a:gd name="T64" fmla="*/ 160 w 235"/>
                <a:gd name="T65" fmla="*/ 42 h 243"/>
                <a:gd name="T66" fmla="*/ 174 w 235"/>
                <a:gd name="T67" fmla="*/ 75 h 243"/>
                <a:gd name="T68" fmla="*/ 178 w 235"/>
                <a:gd name="T69" fmla="*/ 126 h 243"/>
                <a:gd name="T70" fmla="*/ 174 w 235"/>
                <a:gd name="T71" fmla="*/ 164 h 243"/>
                <a:gd name="T72" fmla="*/ 164 w 235"/>
                <a:gd name="T73" fmla="*/ 197 h 243"/>
                <a:gd name="T74" fmla="*/ 145 w 235"/>
                <a:gd name="T75" fmla="*/ 220 h 243"/>
                <a:gd name="T76" fmla="*/ 131 w 235"/>
                <a:gd name="T77" fmla="*/ 225 h 243"/>
                <a:gd name="T78" fmla="*/ 117 w 235"/>
                <a:gd name="T79" fmla="*/ 22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5" h="243">
                  <a:moveTo>
                    <a:pt x="117" y="0"/>
                  </a:moveTo>
                  <a:lnTo>
                    <a:pt x="113" y="0"/>
                  </a:lnTo>
                  <a:lnTo>
                    <a:pt x="66" y="4"/>
                  </a:lnTo>
                  <a:lnTo>
                    <a:pt x="28" y="28"/>
                  </a:lnTo>
                  <a:lnTo>
                    <a:pt x="5" y="65"/>
                  </a:lnTo>
                  <a:lnTo>
                    <a:pt x="0" y="117"/>
                  </a:lnTo>
                  <a:lnTo>
                    <a:pt x="5" y="173"/>
                  </a:lnTo>
                  <a:lnTo>
                    <a:pt x="28" y="211"/>
                  </a:lnTo>
                  <a:lnTo>
                    <a:pt x="66" y="234"/>
                  </a:lnTo>
                  <a:lnTo>
                    <a:pt x="113" y="243"/>
                  </a:lnTo>
                  <a:lnTo>
                    <a:pt x="117" y="243"/>
                  </a:lnTo>
                  <a:lnTo>
                    <a:pt x="164" y="234"/>
                  </a:lnTo>
                  <a:lnTo>
                    <a:pt x="202" y="211"/>
                  </a:lnTo>
                  <a:lnTo>
                    <a:pt x="225" y="173"/>
                  </a:lnTo>
                  <a:lnTo>
                    <a:pt x="235" y="117"/>
                  </a:lnTo>
                  <a:lnTo>
                    <a:pt x="225" y="65"/>
                  </a:lnTo>
                  <a:lnTo>
                    <a:pt x="202" y="28"/>
                  </a:lnTo>
                  <a:lnTo>
                    <a:pt x="164" y="4"/>
                  </a:lnTo>
                  <a:lnTo>
                    <a:pt x="117" y="0"/>
                  </a:lnTo>
                  <a:close/>
                  <a:moveTo>
                    <a:pt x="117" y="229"/>
                  </a:moveTo>
                  <a:lnTo>
                    <a:pt x="117" y="229"/>
                  </a:lnTo>
                  <a:lnTo>
                    <a:pt x="113" y="229"/>
                  </a:lnTo>
                  <a:lnTo>
                    <a:pt x="89" y="220"/>
                  </a:lnTo>
                  <a:lnTo>
                    <a:pt x="70" y="201"/>
                  </a:lnTo>
                  <a:lnTo>
                    <a:pt x="56" y="164"/>
                  </a:lnTo>
                  <a:lnTo>
                    <a:pt x="52" y="140"/>
                  </a:lnTo>
                  <a:lnTo>
                    <a:pt x="52" y="112"/>
                  </a:lnTo>
                  <a:lnTo>
                    <a:pt x="56" y="65"/>
                  </a:lnTo>
                  <a:lnTo>
                    <a:pt x="70" y="37"/>
                  </a:lnTo>
                  <a:lnTo>
                    <a:pt x="89" y="18"/>
                  </a:lnTo>
                  <a:lnTo>
                    <a:pt x="113" y="9"/>
                  </a:lnTo>
                  <a:lnTo>
                    <a:pt x="141" y="18"/>
                  </a:lnTo>
                  <a:lnTo>
                    <a:pt x="160" y="42"/>
                  </a:lnTo>
                  <a:lnTo>
                    <a:pt x="174" y="75"/>
                  </a:lnTo>
                  <a:lnTo>
                    <a:pt x="178" y="126"/>
                  </a:lnTo>
                  <a:lnTo>
                    <a:pt x="174" y="164"/>
                  </a:lnTo>
                  <a:lnTo>
                    <a:pt x="164" y="197"/>
                  </a:lnTo>
                  <a:lnTo>
                    <a:pt x="145" y="220"/>
                  </a:lnTo>
                  <a:lnTo>
                    <a:pt x="131" y="225"/>
                  </a:lnTo>
                  <a:lnTo>
                    <a:pt x="117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6452601" y="810057"/>
              <a:ext cx="110358" cy="126063"/>
            </a:xfrm>
            <a:custGeom>
              <a:avLst/>
              <a:gdLst>
                <a:gd name="T0" fmla="*/ 136 w 215"/>
                <a:gd name="T1" fmla="*/ 225 h 243"/>
                <a:gd name="T2" fmla="*/ 117 w 215"/>
                <a:gd name="T3" fmla="*/ 225 h 243"/>
                <a:gd name="T4" fmla="*/ 103 w 215"/>
                <a:gd name="T5" fmla="*/ 215 h 243"/>
                <a:gd name="T6" fmla="*/ 75 w 215"/>
                <a:gd name="T7" fmla="*/ 192 h 243"/>
                <a:gd name="T8" fmla="*/ 56 w 215"/>
                <a:gd name="T9" fmla="*/ 154 h 243"/>
                <a:gd name="T10" fmla="*/ 51 w 215"/>
                <a:gd name="T11" fmla="*/ 117 h 243"/>
                <a:gd name="T12" fmla="*/ 56 w 215"/>
                <a:gd name="T13" fmla="*/ 75 h 243"/>
                <a:gd name="T14" fmla="*/ 70 w 215"/>
                <a:gd name="T15" fmla="*/ 42 h 243"/>
                <a:gd name="T16" fmla="*/ 94 w 215"/>
                <a:gd name="T17" fmla="*/ 23 h 243"/>
                <a:gd name="T18" fmla="*/ 126 w 215"/>
                <a:gd name="T19" fmla="*/ 14 h 243"/>
                <a:gd name="T20" fmla="*/ 150 w 215"/>
                <a:gd name="T21" fmla="*/ 18 h 243"/>
                <a:gd name="T22" fmla="*/ 173 w 215"/>
                <a:gd name="T23" fmla="*/ 32 h 243"/>
                <a:gd name="T24" fmla="*/ 187 w 215"/>
                <a:gd name="T25" fmla="*/ 51 h 243"/>
                <a:gd name="T26" fmla="*/ 192 w 215"/>
                <a:gd name="T27" fmla="*/ 75 h 243"/>
                <a:gd name="T28" fmla="*/ 206 w 215"/>
                <a:gd name="T29" fmla="*/ 75 h 243"/>
                <a:gd name="T30" fmla="*/ 206 w 215"/>
                <a:gd name="T31" fmla="*/ 9 h 243"/>
                <a:gd name="T32" fmla="*/ 192 w 215"/>
                <a:gd name="T33" fmla="*/ 9 h 243"/>
                <a:gd name="T34" fmla="*/ 155 w 215"/>
                <a:gd name="T35" fmla="*/ 0 h 243"/>
                <a:gd name="T36" fmla="*/ 122 w 215"/>
                <a:gd name="T37" fmla="*/ 0 h 243"/>
                <a:gd name="T38" fmla="*/ 75 w 215"/>
                <a:gd name="T39" fmla="*/ 4 h 243"/>
                <a:gd name="T40" fmla="*/ 33 w 215"/>
                <a:gd name="T41" fmla="*/ 28 h 243"/>
                <a:gd name="T42" fmla="*/ 9 w 215"/>
                <a:gd name="T43" fmla="*/ 61 h 243"/>
                <a:gd name="T44" fmla="*/ 0 w 215"/>
                <a:gd name="T45" fmla="*/ 84 h 243"/>
                <a:gd name="T46" fmla="*/ 0 w 215"/>
                <a:gd name="T47" fmla="*/ 112 h 243"/>
                <a:gd name="T48" fmla="*/ 0 w 215"/>
                <a:gd name="T49" fmla="*/ 140 h 243"/>
                <a:gd name="T50" fmla="*/ 4 w 215"/>
                <a:gd name="T51" fmla="*/ 168 h 243"/>
                <a:gd name="T52" fmla="*/ 33 w 215"/>
                <a:gd name="T53" fmla="*/ 206 h 243"/>
                <a:gd name="T54" fmla="*/ 70 w 215"/>
                <a:gd name="T55" fmla="*/ 234 h 243"/>
                <a:gd name="T56" fmla="*/ 122 w 215"/>
                <a:gd name="T57" fmla="*/ 243 h 243"/>
                <a:gd name="T58" fmla="*/ 155 w 215"/>
                <a:gd name="T59" fmla="*/ 239 h 243"/>
                <a:gd name="T60" fmla="*/ 178 w 215"/>
                <a:gd name="T61" fmla="*/ 234 h 243"/>
                <a:gd name="T62" fmla="*/ 197 w 215"/>
                <a:gd name="T63" fmla="*/ 225 h 243"/>
                <a:gd name="T64" fmla="*/ 215 w 215"/>
                <a:gd name="T65" fmla="*/ 220 h 243"/>
                <a:gd name="T66" fmla="*/ 215 w 215"/>
                <a:gd name="T67" fmla="*/ 182 h 243"/>
                <a:gd name="T68" fmla="*/ 206 w 215"/>
                <a:gd name="T69" fmla="*/ 182 h 243"/>
                <a:gd name="T70" fmla="*/ 197 w 215"/>
                <a:gd name="T71" fmla="*/ 201 h 243"/>
                <a:gd name="T72" fmla="*/ 178 w 215"/>
                <a:gd name="T73" fmla="*/ 215 h 243"/>
                <a:gd name="T74" fmla="*/ 159 w 215"/>
                <a:gd name="T75" fmla="*/ 225 h 243"/>
                <a:gd name="T76" fmla="*/ 136 w 215"/>
                <a:gd name="T77" fmla="*/ 22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5" h="243">
                  <a:moveTo>
                    <a:pt x="136" y="225"/>
                  </a:moveTo>
                  <a:lnTo>
                    <a:pt x="117" y="225"/>
                  </a:lnTo>
                  <a:lnTo>
                    <a:pt x="103" y="215"/>
                  </a:lnTo>
                  <a:lnTo>
                    <a:pt x="75" y="192"/>
                  </a:lnTo>
                  <a:lnTo>
                    <a:pt x="56" y="154"/>
                  </a:lnTo>
                  <a:lnTo>
                    <a:pt x="51" y="117"/>
                  </a:lnTo>
                  <a:lnTo>
                    <a:pt x="56" y="75"/>
                  </a:lnTo>
                  <a:lnTo>
                    <a:pt x="70" y="42"/>
                  </a:lnTo>
                  <a:lnTo>
                    <a:pt x="94" y="23"/>
                  </a:lnTo>
                  <a:lnTo>
                    <a:pt x="126" y="14"/>
                  </a:lnTo>
                  <a:lnTo>
                    <a:pt x="150" y="18"/>
                  </a:lnTo>
                  <a:lnTo>
                    <a:pt x="173" y="32"/>
                  </a:lnTo>
                  <a:lnTo>
                    <a:pt x="187" y="51"/>
                  </a:lnTo>
                  <a:lnTo>
                    <a:pt x="192" y="75"/>
                  </a:lnTo>
                  <a:lnTo>
                    <a:pt x="206" y="75"/>
                  </a:lnTo>
                  <a:lnTo>
                    <a:pt x="206" y="9"/>
                  </a:lnTo>
                  <a:lnTo>
                    <a:pt x="192" y="9"/>
                  </a:lnTo>
                  <a:lnTo>
                    <a:pt x="155" y="0"/>
                  </a:lnTo>
                  <a:lnTo>
                    <a:pt x="122" y="0"/>
                  </a:lnTo>
                  <a:lnTo>
                    <a:pt x="75" y="4"/>
                  </a:lnTo>
                  <a:lnTo>
                    <a:pt x="33" y="28"/>
                  </a:lnTo>
                  <a:lnTo>
                    <a:pt x="9" y="61"/>
                  </a:lnTo>
                  <a:lnTo>
                    <a:pt x="0" y="84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4" y="168"/>
                  </a:lnTo>
                  <a:lnTo>
                    <a:pt x="33" y="206"/>
                  </a:lnTo>
                  <a:lnTo>
                    <a:pt x="70" y="234"/>
                  </a:lnTo>
                  <a:lnTo>
                    <a:pt x="122" y="243"/>
                  </a:lnTo>
                  <a:lnTo>
                    <a:pt x="155" y="239"/>
                  </a:lnTo>
                  <a:lnTo>
                    <a:pt x="178" y="234"/>
                  </a:lnTo>
                  <a:lnTo>
                    <a:pt x="197" y="225"/>
                  </a:lnTo>
                  <a:lnTo>
                    <a:pt x="215" y="220"/>
                  </a:lnTo>
                  <a:lnTo>
                    <a:pt x="215" y="182"/>
                  </a:lnTo>
                  <a:lnTo>
                    <a:pt x="206" y="182"/>
                  </a:lnTo>
                  <a:lnTo>
                    <a:pt x="197" y="201"/>
                  </a:lnTo>
                  <a:lnTo>
                    <a:pt x="178" y="215"/>
                  </a:lnTo>
                  <a:lnTo>
                    <a:pt x="159" y="225"/>
                  </a:lnTo>
                  <a:lnTo>
                    <a:pt x="136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4" name="Freeform 62"/>
            <p:cNvSpPr>
              <a:spLocks noEditPoints="1"/>
            </p:cNvSpPr>
            <p:nvPr/>
          </p:nvSpPr>
          <p:spPr bwMode="auto">
            <a:xfrm>
              <a:off x="6587734" y="812309"/>
              <a:ext cx="96846" cy="123812"/>
            </a:xfrm>
            <a:custGeom>
              <a:avLst/>
              <a:gdLst>
                <a:gd name="T0" fmla="*/ 127 w 188"/>
                <a:gd name="T1" fmla="*/ 113 h 239"/>
                <a:gd name="T2" fmla="*/ 127 w 188"/>
                <a:gd name="T3" fmla="*/ 108 h 239"/>
                <a:gd name="T4" fmla="*/ 146 w 188"/>
                <a:gd name="T5" fmla="*/ 103 h 239"/>
                <a:gd name="T6" fmla="*/ 164 w 188"/>
                <a:gd name="T7" fmla="*/ 89 h 239"/>
                <a:gd name="T8" fmla="*/ 174 w 188"/>
                <a:gd name="T9" fmla="*/ 75 h 239"/>
                <a:gd name="T10" fmla="*/ 179 w 188"/>
                <a:gd name="T11" fmla="*/ 52 h 239"/>
                <a:gd name="T12" fmla="*/ 169 w 188"/>
                <a:gd name="T13" fmla="*/ 28 h 239"/>
                <a:gd name="T14" fmla="*/ 155 w 188"/>
                <a:gd name="T15" fmla="*/ 10 h 239"/>
                <a:gd name="T16" fmla="*/ 132 w 188"/>
                <a:gd name="T17" fmla="*/ 0 h 239"/>
                <a:gd name="T18" fmla="*/ 104 w 188"/>
                <a:gd name="T19" fmla="*/ 0 h 239"/>
                <a:gd name="T20" fmla="*/ 0 w 188"/>
                <a:gd name="T21" fmla="*/ 0 h 239"/>
                <a:gd name="T22" fmla="*/ 0 w 188"/>
                <a:gd name="T23" fmla="*/ 10 h 239"/>
                <a:gd name="T24" fmla="*/ 29 w 188"/>
                <a:gd name="T25" fmla="*/ 19 h 239"/>
                <a:gd name="T26" fmla="*/ 29 w 188"/>
                <a:gd name="T27" fmla="*/ 216 h 239"/>
                <a:gd name="T28" fmla="*/ 0 w 188"/>
                <a:gd name="T29" fmla="*/ 225 h 239"/>
                <a:gd name="T30" fmla="*/ 0 w 188"/>
                <a:gd name="T31" fmla="*/ 239 h 239"/>
                <a:gd name="T32" fmla="*/ 104 w 188"/>
                <a:gd name="T33" fmla="*/ 239 h 239"/>
                <a:gd name="T34" fmla="*/ 108 w 188"/>
                <a:gd name="T35" fmla="*/ 239 h 239"/>
                <a:gd name="T36" fmla="*/ 136 w 188"/>
                <a:gd name="T37" fmla="*/ 235 h 239"/>
                <a:gd name="T38" fmla="*/ 164 w 188"/>
                <a:gd name="T39" fmla="*/ 221 h 239"/>
                <a:gd name="T40" fmla="*/ 179 w 188"/>
                <a:gd name="T41" fmla="*/ 202 h 239"/>
                <a:gd name="T42" fmla="*/ 188 w 188"/>
                <a:gd name="T43" fmla="*/ 174 h 239"/>
                <a:gd name="T44" fmla="*/ 183 w 188"/>
                <a:gd name="T45" fmla="*/ 146 h 239"/>
                <a:gd name="T46" fmla="*/ 169 w 188"/>
                <a:gd name="T47" fmla="*/ 132 h 239"/>
                <a:gd name="T48" fmla="*/ 150 w 188"/>
                <a:gd name="T49" fmla="*/ 117 h 239"/>
                <a:gd name="T50" fmla="*/ 127 w 188"/>
                <a:gd name="T51" fmla="*/ 113 h 239"/>
                <a:gd name="T52" fmla="*/ 75 w 188"/>
                <a:gd name="T53" fmla="*/ 14 h 239"/>
                <a:gd name="T54" fmla="*/ 75 w 188"/>
                <a:gd name="T55" fmla="*/ 14 h 239"/>
                <a:gd name="T56" fmla="*/ 89 w 188"/>
                <a:gd name="T57" fmla="*/ 14 h 239"/>
                <a:gd name="T58" fmla="*/ 104 w 188"/>
                <a:gd name="T59" fmla="*/ 19 h 239"/>
                <a:gd name="T60" fmla="*/ 122 w 188"/>
                <a:gd name="T61" fmla="*/ 33 h 239"/>
                <a:gd name="T62" fmla="*/ 127 w 188"/>
                <a:gd name="T63" fmla="*/ 42 h 239"/>
                <a:gd name="T64" fmla="*/ 127 w 188"/>
                <a:gd name="T65" fmla="*/ 61 h 239"/>
                <a:gd name="T66" fmla="*/ 122 w 188"/>
                <a:gd name="T67" fmla="*/ 89 h 239"/>
                <a:gd name="T68" fmla="*/ 113 w 188"/>
                <a:gd name="T69" fmla="*/ 99 h 239"/>
                <a:gd name="T70" fmla="*/ 104 w 188"/>
                <a:gd name="T71" fmla="*/ 103 h 239"/>
                <a:gd name="T72" fmla="*/ 94 w 188"/>
                <a:gd name="T73" fmla="*/ 108 h 239"/>
                <a:gd name="T74" fmla="*/ 75 w 188"/>
                <a:gd name="T75" fmla="*/ 108 h 239"/>
                <a:gd name="T76" fmla="*/ 75 w 188"/>
                <a:gd name="T77" fmla="*/ 14 h 239"/>
                <a:gd name="T78" fmla="*/ 104 w 188"/>
                <a:gd name="T79" fmla="*/ 221 h 239"/>
                <a:gd name="T80" fmla="*/ 104 w 188"/>
                <a:gd name="T81" fmla="*/ 221 h 239"/>
                <a:gd name="T82" fmla="*/ 85 w 188"/>
                <a:gd name="T83" fmla="*/ 216 h 239"/>
                <a:gd name="T84" fmla="*/ 75 w 188"/>
                <a:gd name="T85" fmla="*/ 207 h 239"/>
                <a:gd name="T86" fmla="*/ 75 w 188"/>
                <a:gd name="T87" fmla="*/ 117 h 239"/>
                <a:gd name="T88" fmla="*/ 94 w 188"/>
                <a:gd name="T89" fmla="*/ 117 h 239"/>
                <a:gd name="T90" fmla="*/ 104 w 188"/>
                <a:gd name="T91" fmla="*/ 117 h 239"/>
                <a:gd name="T92" fmla="*/ 118 w 188"/>
                <a:gd name="T93" fmla="*/ 127 h 239"/>
                <a:gd name="T94" fmla="*/ 132 w 188"/>
                <a:gd name="T95" fmla="*/ 136 h 239"/>
                <a:gd name="T96" fmla="*/ 136 w 188"/>
                <a:gd name="T97" fmla="*/ 155 h 239"/>
                <a:gd name="T98" fmla="*/ 136 w 188"/>
                <a:gd name="T99" fmla="*/ 174 h 239"/>
                <a:gd name="T100" fmla="*/ 136 w 188"/>
                <a:gd name="T101" fmla="*/ 193 h 239"/>
                <a:gd name="T102" fmla="*/ 132 w 188"/>
                <a:gd name="T103" fmla="*/ 207 h 239"/>
                <a:gd name="T104" fmla="*/ 118 w 188"/>
                <a:gd name="T105" fmla="*/ 216 h 239"/>
                <a:gd name="T106" fmla="*/ 104 w 188"/>
                <a:gd name="T107" fmla="*/ 2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8" h="239">
                  <a:moveTo>
                    <a:pt x="127" y="113"/>
                  </a:moveTo>
                  <a:lnTo>
                    <a:pt x="127" y="108"/>
                  </a:lnTo>
                  <a:lnTo>
                    <a:pt x="146" y="103"/>
                  </a:lnTo>
                  <a:lnTo>
                    <a:pt x="164" y="89"/>
                  </a:lnTo>
                  <a:lnTo>
                    <a:pt x="174" y="75"/>
                  </a:lnTo>
                  <a:lnTo>
                    <a:pt x="179" y="52"/>
                  </a:lnTo>
                  <a:lnTo>
                    <a:pt x="169" y="28"/>
                  </a:lnTo>
                  <a:lnTo>
                    <a:pt x="155" y="10"/>
                  </a:lnTo>
                  <a:lnTo>
                    <a:pt x="132" y="0"/>
                  </a:lnTo>
                  <a:lnTo>
                    <a:pt x="10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9"/>
                  </a:lnTo>
                  <a:lnTo>
                    <a:pt x="29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04" y="239"/>
                  </a:lnTo>
                  <a:lnTo>
                    <a:pt x="108" y="239"/>
                  </a:lnTo>
                  <a:lnTo>
                    <a:pt x="136" y="235"/>
                  </a:lnTo>
                  <a:lnTo>
                    <a:pt x="164" y="221"/>
                  </a:lnTo>
                  <a:lnTo>
                    <a:pt x="179" y="202"/>
                  </a:lnTo>
                  <a:lnTo>
                    <a:pt x="188" y="174"/>
                  </a:lnTo>
                  <a:lnTo>
                    <a:pt x="183" y="146"/>
                  </a:lnTo>
                  <a:lnTo>
                    <a:pt x="169" y="132"/>
                  </a:lnTo>
                  <a:lnTo>
                    <a:pt x="150" y="117"/>
                  </a:lnTo>
                  <a:lnTo>
                    <a:pt x="127" y="113"/>
                  </a:lnTo>
                  <a:close/>
                  <a:moveTo>
                    <a:pt x="75" y="14"/>
                  </a:moveTo>
                  <a:lnTo>
                    <a:pt x="75" y="14"/>
                  </a:lnTo>
                  <a:lnTo>
                    <a:pt x="89" y="14"/>
                  </a:lnTo>
                  <a:lnTo>
                    <a:pt x="104" y="19"/>
                  </a:lnTo>
                  <a:lnTo>
                    <a:pt x="122" y="33"/>
                  </a:lnTo>
                  <a:lnTo>
                    <a:pt x="127" y="42"/>
                  </a:lnTo>
                  <a:lnTo>
                    <a:pt x="127" y="61"/>
                  </a:lnTo>
                  <a:lnTo>
                    <a:pt x="122" y="89"/>
                  </a:lnTo>
                  <a:lnTo>
                    <a:pt x="113" y="99"/>
                  </a:lnTo>
                  <a:lnTo>
                    <a:pt x="104" y="103"/>
                  </a:lnTo>
                  <a:lnTo>
                    <a:pt x="94" y="108"/>
                  </a:lnTo>
                  <a:lnTo>
                    <a:pt x="75" y="108"/>
                  </a:lnTo>
                  <a:lnTo>
                    <a:pt x="75" y="14"/>
                  </a:lnTo>
                  <a:close/>
                  <a:moveTo>
                    <a:pt x="104" y="221"/>
                  </a:moveTo>
                  <a:lnTo>
                    <a:pt x="104" y="221"/>
                  </a:lnTo>
                  <a:lnTo>
                    <a:pt x="85" y="216"/>
                  </a:lnTo>
                  <a:lnTo>
                    <a:pt x="75" y="207"/>
                  </a:lnTo>
                  <a:lnTo>
                    <a:pt x="75" y="117"/>
                  </a:lnTo>
                  <a:lnTo>
                    <a:pt x="94" y="117"/>
                  </a:lnTo>
                  <a:lnTo>
                    <a:pt x="104" y="117"/>
                  </a:lnTo>
                  <a:lnTo>
                    <a:pt x="118" y="127"/>
                  </a:lnTo>
                  <a:lnTo>
                    <a:pt x="132" y="136"/>
                  </a:lnTo>
                  <a:lnTo>
                    <a:pt x="136" y="155"/>
                  </a:lnTo>
                  <a:lnTo>
                    <a:pt x="136" y="174"/>
                  </a:lnTo>
                  <a:lnTo>
                    <a:pt x="136" y="193"/>
                  </a:lnTo>
                  <a:lnTo>
                    <a:pt x="132" y="207"/>
                  </a:lnTo>
                  <a:lnTo>
                    <a:pt x="118" y="216"/>
                  </a:lnTo>
                  <a:lnTo>
                    <a:pt x="104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6711607" y="812309"/>
              <a:ext cx="90089" cy="123812"/>
            </a:xfrm>
            <a:custGeom>
              <a:avLst/>
              <a:gdLst>
                <a:gd name="T0" fmla="*/ 145 w 173"/>
                <a:gd name="T1" fmla="*/ 216 h 239"/>
                <a:gd name="T2" fmla="*/ 70 w 173"/>
                <a:gd name="T3" fmla="*/ 216 h 239"/>
                <a:gd name="T4" fmla="*/ 70 w 173"/>
                <a:gd name="T5" fmla="*/ 117 h 239"/>
                <a:gd name="T6" fmla="*/ 112 w 173"/>
                <a:gd name="T7" fmla="*/ 117 h 239"/>
                <a:gd name="T8" fmla="*/ 121 w 173"/>
                <a:gd name="T9" fmla="*/ 150 h 239"/>
                <a:gd name="T10" fmla="*/ 136 w 173"/>
                <a:gd name="T11" fmla="*/ 150 h 239"/>
                <a:gd name="T12" fmla="*/ 131 w 173"/>
                <a:gd name="T13" fmla="*/ 108 h 239"/>
                <a:gd name="T14" fmla="*/ 136 w 173"/>
                <a:gd name="T15" fmla="*/ 71 h 239"/>
                <a:gd name="T16" fmla="*/ 121 w 173"/>
                <a:gd name="T17" fmla="*/ 71 h 239"/>
                <a:gd name="T18" fmla="*/ 112 w 173"/>
                <a:gd name="T19" fmla="*/ 103 h 239"/>
                <a:gd name="T20" fmla="*/ 70 w 173"/>
                <a:gd name="T21" fmla="*/ 103 h 239"/>
                <a:gd name="T22" fmla="*/ 70 w 173"/>
                <a:gd name="T23" fmla="*/ 24 h 239"/>
                <a:gd name="T24" fmla="*/ 140 w 173"/>
                <a:gd name="T25" fmla="*/ 24 h 239"/>
                <a:gd name="T26" fmla="*/ 150 w 173"/>
                <a:gd name="T27" fmla="*/ 61 h 239"/>
                <a:gd name="T28" fmla="*/ 164 w 173"/>
                <a:gd name="T29" fmla="*/ 61 h 239"/>
                <a:gd name="T30" fmla="*/ 159 w 173"/>
                <a:gd name="T31" fmla="*/ 0 h 239"/>
                <a:gd name="T32" fmla="*/ 145 w 173"/>
                <a:gd name="T33" fmla="*/ 0 h 239"/>
                <a:gd name="T34" fmla="*/ 0 w 173"/>
                <a:gd name="T35" fmla="*/ 0 h 239"/>
                <a:gd name="T36" fmla="*/ 0 w 173"/>
                <a:gd name="T37" fmla="*/ 10 h 239"/>
                <a:gd name="T38" fmla="*/ 23 w 173"/>
                <a:gd name="T39" fmla="*/ 19 h 239"/>
                <a:gd name="T40" fmla="*/ 23 w 173"/>
                <a:gd name="T41" fmla="*/ 216 h 239"/>
                <a:gd name="T42" fmla="*/ 0 w 173"/>
                <a:gd name="T43" fmla="*/ 225 h 239"/>
                <a:gd name="T44" fmla="*/ 0 w 173"/>
                <a:gd name="T45" fmla="*/ 239 h 239"/>
                <a:gd name="T46" fmla="*/ 164 w 173"/>
                <a:gd name="T47" fmla="*/ 239 h 239"/>
                <a:gd name="T48" fmla="*/ 173 w 173"/>
                <a:gd name="T49" fmla="*/ 169 h 239"/>
                <a:gd name="T50" fmla="*/ 159 w 173"/>
                <a:gd name="T51" fmla="*/ 169 h 239"/>
                <a:gd name="T52" fmla="*/ 145 w 173"/>
                <a:gd name="T53" fmla="*/ 2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3" h="239">
                  <a:moveTo>
                    <a:pt x="145" y="216"/>
                  </a:moveTo>
                  <a:lnTo>
                    <a:pt x="70" y="216"/>
                  </a:lnTo>
                  <a:lnTo>
                    <a:pt x="70" y="117"/>
                  </a:lnTo>
                  <a:lnTo>
                    <a:pt x="112" y="117"/>
                  </a:lnTo>
                  <a:lnTo>
                    <a:pt x="121" y="150"/>
                  </a:lnTo>
                  <a:lnTo>
                    <a:pt x="136" y="150"/>
                  </a:lnTo>
                  <a:lnTo>
                    <a:pt x="131" y="108"/>
                  </a:lnTo>
                  <a:lnTo>
                    <a:pt x="136" y="71"/>
                  </a:lnTo>
                  <a:lnTo>
                    <a:pt x="121" y="71"/>
                  </a:lnTo>
                  <a:lnTo>
                    <a:pt x="112" y="103"/>
                  </a:lnTo>
                  <a:lnTo>
                    <a:pt x="70" y="103"/>
                  </a:lnTo>
                  <a:lnTo>
                    <a:pt x="70" y="24"/>
                  </a:lnTo>
                  <a:lnTo>
                    <a:pt x="140" y="24"/>
                  </a:lnTo>
                  <a:lnTo>
                    <a:pt x="150" y="61"/>
                  </a:lnTo>
                  <a:lnTo>
                    <a:pt x="164" y="61"/>
                  </a:lnTo>
                  <a:lnTo>
                    <a:pt x="159" y="0"/>
                  </a:lnTo>
                  <a:lnTo>
                    <a:pt x="14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3" y="19"/>
                  </a:lnTo>
                  <a:lnTo>
                    <a:pt x="2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4" y="239"/>
                  </a:lnTo>
                  <a:lnTo>
                    <a:pt x="173" y="169"/>
                  </a:lnTo>
                  <a:lnTo>
                    <a:pt x="159" y="169"/>
                  </a:lnTo>
                  <a:lnTo>
                    <a:pt x="145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6828722" y="812309"/>
              <a:ext cx="186933" cy="157579"/>
            </a:xfrm>
            <a:custGeom>
              <a:avLst/>
              <a:gdLst>
                <a:gd name="T0" fmla="*/ 328 w 365"/>
                <a:gd name="T1" fmla="*/ 19 h 305"/>
                <a:gd name="T2" fmla="*/ 361 w 365"/>
                <a:gd name="T3" fmla="*/ 10 h 305"/>
                <a:gd name="T4" fmla="*/ 361 w 365"/>
                <a:gd name="T5" fmla="*/ 0 h 305"/>
                <a:gd name="T6" fmla="*/ 248 w 365"/>
                <a:gd name="T7" fmla="*/ 0 h 305"/>
                <a:gd name="T8" fmla="*/ 248 w 365"/>
                <a:gd name="T9" fmla="*/ 10 h 305"/>
                <a:gd name="T10" fmla="*/ 276 w 365"/>
                <a:gd name="T11" fmla="*/ 19 h 305"/>
                <a:gd name="T12" fmla="*/ 276 w 365"/>
                <a:gd name="T13" fmla="*/ 216 h 305"/>
                <a:gd name="T14" fmla="*/ 201 w 365"/>
                <a:gd name="T15" fmla="*/ 216 h 305"/>
                <a:gd name="T16" fmla="*/ 201 w 365"/>
                <a:gd name="T17" fmla="*/ 19 h 305"/>
                <a:gd name="T18" fmla="*/ 234 w 365"/>
                <a:gd name="T19" fmla="*/ 10 h 305"/>
                <a:gd name="T20" fmla="*/ 234 w 365"/>
                <a:gd name="T21" fmla="*/ 0 h 305"/>
                <a:gd name="T22" fmla="*/ 121 w 365"/>
                <a:gd name="T23" fmla="*/ 0 h 305"/>
                <a:gd name="T24" fmla="*/ 121 w 365"/>
                <a:gd name="T25" fmla="*/ 10 h 305"/>
                <a:gd name="T26" fmla="*/ 154 w 365"/>
                <a:gd name="T27" fmla="*/ 19 h 305"/>
                <a:gd name="T28" fmla="*/ 154 w 365"/>
                <a:gd name="T29" fmla="*/ 216 h 305"/>
                <a:gd name="T30" fmla="*/ 75 w 365"/>
                <a:gd name="T31" fmla="*/ 216 h 305"/>
                <a:gd name="T32" fmla="*/ 75 w 365"/>
                <a:gd name="T33" fmla="*/ 19 h 305"/>
                <a:gd name="T34" fmla="*/ 107 w 365"/>
                <a:gd name="T35" fmla="*/ 10 h 305"/>
                <a:gd name="T36" fmla="*/ 107 w 365"/>
                <a:gd name="T37" fmla="*/ 0 h 305"/>
                <a:gd name="T38" fmla="*/ 0 w 365"/>
                <a:gd name="T39" fmla="*/ 0 h 305"/>
                <a:gd name="T40" fmla="*/ 0 w 365"/>
                <a:gd name="T41" fmla="*/ 10 h 305"/>
                <a:gd name="T42" fmla="*/ 28 w 365"/>
                <a:gd name="T43" fmla="*/ 19 h 305"/>
                <a:gd name="T44" fmla="*/ 28 w 365"/>
                <a:gd name="T45" fmla="*/ 216 h 305"/>
                <a:gd name="T46" fmla="*/ 0 w 365"/>
                <a:gd name="T47" fmla="*/ 221 h 305"/>
                <a:gd name="T48" fmla="*/ 0 w 365"/>
                <a:gd name="T49" fmla="*/ 235 h 305"/>
                <a:gd name="T50" fmla="*/ 337 w 365"/>
                <a:gd name="T51" fmla="*/ 235 h 305"/>
                <a:gd name="T52" fmla="*/ 337 w 365"/>
                <a:gd name="T53" fmla="*/ 305 h 305"/>
                <a:gd name="T54" fmla="*/ 347 w 365"/>
                <a:gd name="T55" fmla="*/ 305 h 305"/>
                <a:gd name="T56" fmla="*/ 365 w 365"/>
                <a:gd name="T57" fmla="*/ 216 h 305"/>
                <a:gd name="T58" fmla="*/ 328 w 365"/>
                <a:gd name="T59" fmla="*/ 216 h 305"/>
                <a:gd name="T60" fmla="*/ 328 w 365"/>
                <a:gd name="T61" fmla="*/ 1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5" h="305">
                  <a:moveTo>
                    <a:pt x="328" y="19"/>
                  </a:moveTo>
                  <a:lnTo>
                    <a:pt x="361" y="10"/>
                  </a:lnTo>
                  <a:lnTo>
                    <a:pt x="361" y="0"/>
                  </a:lnTo>
                  <a:lnTo>
                    <a:pt x="248" y="0"/>
                  </a:lnTo>
                  <a:lnTo>
                    <a:pt x="248" y="10"/>
                  </a:lnTo>
                  <a:lnTo>
                    <a:pt x="276" y="19"/>
                  </a:lnTo>
                  <a:lnTo>
                    <a:pt x="276" y="216"/>
                  </a:lnTo>
                  <a:lnTo>
                    <a:pt x="201" y="216"/>
                  </a:lnTo>
                  <a:lnTo>
                    <a:pt x="201" y="19"/>
                  </a:lnTo>
                  <a:lnTo>
                    <a:pt x="234" y="10"/>
                  </a:lnTo>
                  <a:lnTo>
                    <a:pt x="234" y="0"/>
                  </a:lnTo>
                  <a:lnTo>
                    <a:pt x="121" y="0"/>
                  </a:lnTo>
                  <a:lnTo>
                    <a:pt x="121" y="10"/>
                  </a:lnTo>
                  <a:lnTo>
                    <a:pt x="154" y="19"/>
                  </a:lnTo>
                  <a:lnTo>
                    <a:pt x="154" y="216"/>
                  </a:lnTo>
                  <a:lnTo>
                    <a:pt x="75" y="216"/>
                  </a:lnTo>
                  <a:lnTo>
                    <a:pt x="75" y="19"/>
                  </a:lnTo>
                  <a:lnTo>
                    <a:pt x="107" y="10"/>
                  </a:lnTo>
                  <a:lnTo>
                    <a:pt x="10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1"/>
                  </a:lnTo>
                  <a:lnTo>
                    <a:pt x="0" y="235"/>
                  </a:lnTo>
                  <a:lnTo>
                    <a:pt x="337" y="235"/>
                  </a:lnTo>
                  <a:lnTo>
                    <a:pt x="337" y="305"/>
                  </a:lnTo>
                  <a:lnTo>
                    <a:pt x="347" y="305"/>
                  </a:lnTo>
                  <a:lnTo>
                    <a:pt x="365" y="216"/>
                  </a:lnTo>
                  <a:lnTo>
                    <a:pt x="328" y="216"/>
                  </a:lnTo>
                  <a:lnTo>
                    <a:pt x="32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7" name="Freeform 65"/>
            <p:cNvSpPr>
              <a:spLocks/>
            </p:cNvSpPr>
            <p:nvPr/>
          </p:nvSpPr>
          <p:spPr bwMode="auto">
            <a:xfrm>
              <a:off x="7033673" y="812309"/>
              <a:ext cx="90089" cy="123812"/>
            </a:xfrm>
            <a:custGeom>
              <a:avLst/>
              <a:gdLst>
                <a:gd name="T0" fmla="*/ 178 w 178"/>
                <a:gd name="T1" fmla="*/ 169 h 239"/>
                <a:gd name="T2" fmla="*/ 164 w 178"/>
                <a:gd name="T3" fmla="*/ 169 h 239"/>
                <a:gd name="T4" fmla="*/ 145 w 178"/>
                <a:gd name="T5" fmla="*/ 216 h 239"/>
                <a:gd name="T6" fmla="*/ 75 w 178"/>
                <a:gd name="T7" fmla="*/ 216 h 239"/>
                <a:gd name="T8" fmla="*/ 75 w 178"/>
                <a:gd name="T9" fmla="*/ 117 h 239"/>
                <a:gd name="T10" fmla="*/ 117 w 178"/>
                <a:gd name="T11" fmla="*/ 117 h 239"/>
                <a:gd name="T12" fmla="*/ 127 w 178"/>
                <a:gd name="T13" fmla="*/ 150 h 239"/>
                <a:gd name="T14" fmla="*/ 136 w 178"/>
                <a:gd name="T15" fmla="*/ 150 h 239"/>
                <a:gd name="T16" fmla="*/ 136 w 178"/>
                <a:gd name="T17" fmla="*/ 132 h 239"/>
                <a:gd name="T18" fmla="*/ 136 w 178"/>
                <a:gd name="T19" fmla="*/ 108 h 239"/>
                <a:gd name="T20" fmla="*/ 136 w 178"/>
                <a:gd name="T21" fmla="*/ 89 h 239"/>
                <a:gd name="T22" fmla="*/ 136 w 178"/>
                <a:gd name="T23" fmla="*/ 71 h 239"/>
                <a:gd name="T24" fmla="*/ 127 w 178"/>
                <a:gd name="T25" fmla="*/ 71 h 239"/>
                <a:gd name="T26" fmla="*/ 117 w 178"/>
                <a:gd name="T27" fmla="*/ 103 h 239"/>
                <a:gd name="T28" fmla="*/ 75 w 178"/>
                <a:gd name="T29" fmla="*/ 103 h 239"/>
                <a:gd name="T30" fmla="*/ 75 w 178"/>
                <a:gd name="T31" fmla="*/ 24 h 239"/>
                <a:gd name="T32" fmla="*/ 145 w 178"/>
                <a:gd name="T33" fmla="*/ 24 h 239"/>
                <a:gd name="T34" fmla="*/ 155 w 178"/>
                <a:gd name="T35" fmla="*/ 61 h 239"/>
                <a:gd name="T36" fmla="*/ 164 w 178"/>
                <a:gd name="T37" fmla="*/ 61 h 239"/>
                <a:gd name="T38" fmla="*/ 164 w 178"/>
                <a:gd name="T39" fmla="*/ 0 h 239"/>
                <a:gd name="T40" fmla="*/ 0 w 178"/>
                <a:gd name="T41" fmla="*/ 0 h 239"/>
                <a:gd name="T42" fmla="*/ 0 w 178"/>
                <a:gd name="T43" fmla="*/ 10 h 239"/>
                <a:gd name="T44" fmla="*/ 28 w 178"/>
                <a:gd name="T45" fmla="*/ 19 h 239"/>
                <a:gd name="T46" fmla="*/ 28 w 178"/>
                <a:gd name="T47" fmla="*/ 216 h 239"/>
                <a:gd name="T48" fmla="*/ 0 w 178"/>
                <a:gd name="T49" fmla="*/ 225 h 239"/>
                <a:gd name="T50" fmla="*/ 0 w 178"/>
                <a:gd name="T51" fmla="*/ 239 h 239"/>
                <a:gd name="T52" fmla="*/ 169 w 178"/>
                <a:gd name="T53" fmla="*/ 239 h 239"/>
                <a:gd name="T54" fmla="*/ 178 w 178"/>
                <a:gd name="T55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239">
                  <a:moveTo>
                    <a:pt x="178" y="169"/>
                  </a:moveTo>
                  <a:lnTo>
                    <a:pt x="164" y="169"/>
                  </a:lnTo>
                  <a:lnTo>
                    <a:pt x="145" y="216"/>
                  </a:lnTo>
                  <a:lnTo>
                    <a:pt x="75" y="216"/>
                  </a:lnTo>
                  <a:lnTo>
                    <a:pt x="75" y="117"/>
                  </a:lnTo>
                  <a:lnTo>
                    <a:pt x="117" y="117"/>
                  </a:lnTo>
                  <a:lnTo>
                    <a:pt x="127" y="150"/>
                  </a:lnTo>
                  <a:lnTo>
                    <a:pt x="136" y="150"/>
                  </a:lnTo>
                  <a:lnTo>
                    <a:pt x="136" y="132"/>
                  </a:lnTo>
                  <a:lnTo>
                    <a:pt x="136" y="108"/>
                  </a:lnTo>
                  <a:lnTo>
                    <a:pt x="136" y="89"/>
                  </a:lnTo>
                  <a:lnTo>
                    <a:pt x="136" y="71"/>
                  </a:lnTo>
                  <a:lnTo>
                    <a:pt x="127" y="71"/>
                  </a:lnTo>
                  <a:lnTo>
                    <a:pt x="117" y="103"/>
                  </a:lnTo>
                  <a:lnTo>
                    <a:pt x="75" y="103"/>
                  </a:lnTo>
                  <a:lnTo>
                    <a:pt x="75" y="24"/>
                  </a:lnTo>
                  <a:lnTo>
                    <a:pt x="145" y="24"/>
                  </a:lnTo>
                  <a:lnTo>
                    <a:pt x="155" y="61"/>
                  </a:lnTo>
                  <a:lnTo>
                    <a:pt x="164" y="61"/>
                  </a:lnTo>
                  <a:lnTo>
                    <a:pt x="16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69" y="239"/>
                  </a:lnTo>
                  <a:lnTo>
                    <a:pt x="178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8" name="Freeform 66"/>
            <p:cNvSpPr>
              <a:spLocks/>
            </p:cNvSpPr>
            <p:nvPr/>
          </p:nvSpPr>
          <p:spPr bwMode="auto">
            <a:xfrm>
              <a:off x="7148536" y="812309"/>
              <a:ext cx="130630" cy="123812"/>
            </a:xfrm>
            <a:custGeom>
              <a:avLst/>
              <a:gdLst>
                <a:gd name="T0" fmla="*/ 141 w 253"/>
                <a:gd name="T1" fmla="*/ 10 h 239"/>
                <a:gd name="T2" fmla="*/ 174 w 253"/>
                <a:gd name="T3" fmla="*/ 19 h 239"/>
                <a:gd name="T4" fmla="*/ 174 w 253"/>
                <a:gd name="T5" fmla="*/ 103 h 239"/>
                <a:gd name="T6" fmla="*/ 75 w 253"/>
                <a:gd name="T7" fmla="*/ 103 h 239"/>
                <a:gd name="T8" fmla="*/ 75 w 253"/>
                <a:gd name="T9" fmla="*/ 19 h 239"/>
                <a:gd name="T10" fmla="*/ 113 w 253"/>
                <a:gd name="T11" fmla="*/ 10 h 239"/>
                <a:gd name="T12" fmla="*/ 113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3 w 253"/>
                <a:gd name="T27" fmla="*/ 239 h 239"/>
                <a:gd name="T28" fmla="*/ 113 w 253"/>
                <a:gd name="T29" fmla="*/ 225 h 239"/>
                <a:gd name="T30" fmla="*/ 75 w 253"/>
                <a:gd name="T31" fmla="*/ 216 h 239"/>
                <a:gd name="T32" fmla="*/ 75 w 253"/>
                <a:gd name="T33" fmla="*/ 122 h 239"/>
                <a:gd name="T34" fmla="*/ 174 w 253"/>
                <a:gd name="T35" fmla="*/ 122 h 239"/>
                <a:gd name="T36" fmla="*/ 174 w 253"/>
                <a:gd name="T37" fmla="*/ 216 h 239"/>
                <a:gd name="T38" fmla="*/ 141 w 253"/>
                <a:gd name="T39" fmla="*/ 225 h 239"/>
                <a:gd name="T40" fmla="*/ 141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1 w 253"/>
                <a:gd name="T47" fmla="*/ 216 h 239"/>
                <a:gd name="T48" fmla="*/ 221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1 w 253"/>
                <a:gd name="T55" fmla="*/ 0 h 239"/>
                <a:gd name="T56" fmla="*/ 141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1" y="10"/>
                  </a:moveTo>
                  <a:lnTo>
                    <a:pt x="174" y="19"/>
                  </a:lnTo>
                  <a:lnTo>
                    <a:pt x="174" y="103"/>
                  </a:lnTo>
                  <a:lnTo>
                    <a:pt x="75" y="103"/>
                  </a:lnTo>
                  <a:lnTo>
                    <a:pt x="75" y="19"/>
                  </a:lnTo>
                  <a:lnTo>
                    <a:pt x="113" y="10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3" y="239"/>
                  </a:lnTo>
                  <a:lnTo>
                    <a:pt x="113" y="225"/>
                  </a:lnTo>
                  <a:lnTo>
                    <a:pt x="75" y="216"/>
                  </a:lnTo>
                  <a:lnTo>
                    <a:pt x="75" y="122"/>
                  </a:lnTo>
                  <a:lnTo>
                    <a:pt x="174" y="122"/>
                  </a:lnTo>
                  <a:lnTo>
                    <a:pt x="174" y="216"/>
                  </a:lnTo>
                  <a:lnTo>
                    <a:pt x="141" y="225"/>
                  </a:lnTo>
                  <a:lnTo>
                    <a:pt x="141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1" y="216"/>
                  </a:lnTo>
                  <a:lnTo>
                    <a:pt x="221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1" y="0"/>
                  </a:lnTo>
                  <a:lnTo>
                    <a:pt x="14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7301687" y="812309"/>
              <a:ext cx="130630" cy="123812"/>
            </a:xfrm>
            <a:custGeom>
              <a:avLst/>
              <a:gdLst>
                <a:gd name="T0" fmla="*/ 140 w 253"/>
                <a:gd name="T1" fmla="*/ 10 h 239"/>
                <a:gd name="T2" fmla="*/ 173 w 253"/>
                <a:gd name="T3" fmla="*/ 19 h 239"/>
                <a:gd name="T4" fmla="*/ 173 w 253"/>
                <a:gd name="T5" fmla="*/ 24 h 239"/>
                <a:gd name="T6" fmla="*/ 75 w 253"/>
                <a:gd name="T7" fmla="*/ 183 h 239"/>
                <a:gd name="T8" fmla="*/ 75 w 253"/>
                <a:gd name="T9" fmla="*/ 19 h 239"/>
                <a:gd name="T10" fmla="*/ 112 w 253"/>
                <a:gd name="T11" fmla="*/ 10 h 239"/>
                <a:gd name="T12" fmla="*/ 112 w 253"/>
                <a:gd name="T13" fmla="*/ 0 h 239"/>
                <a:gd name="T14" fmla="*/ 0 w 253"/>
                <a:gd name="T15" fmla="*/ 0 h 239"/>
                <a:gd name="T16" fmla="*/ 0 w 253"/>
                <a:gd name="T17" fmla="*/ 10 h 239"/>
                <a:gd name="T18" fmla="*/ 28 w 253"/>
                <a:gd name="T19" fmla="*/ 19 h 239"/>
                <a:gd name="T20" fmla="*/ 28 w 253"/>
                <a:gd name="T21" fmla="*/ 216 h 239"/>
                <a:gd name="T22" fmla="*/ 0 w 253"/>
                <a:gd name="T23" fmla="*/ 225 h 239"/>
                <a:gd name="T24" fmla="*/ 0 w 253"/>
                <a:gd name="T25" fmla="*/ 239 h 239"/>
                <a:gd name="T26" fmla="*/ 112 w 253"/>
                <a:gd name="T27" fmla="*/ 239 h 239"/>
                <a:gd name="T28" fmla="*/ 112 w 253"/>
                <a:gd name="T29" fmla="*/ 225 h 239"/>
                <a:gd name="T30" fmla="*/ 75 w 253"/>
                <a:gd name="T31" fmla="*/ 216 h 239"/>
                <a:gd name="T32" fmla="*/ 75 w 253"/>
                <a:gd name="T33" fmla="*/ 216 h 239"/>
                <a:gd name="T34" fmla="*/ 173 w 253"/>
                <a:gd name="T35" fmla="*/ 52 h 239"/>
                <a:gd name="T36" fmla="*/ 173 w 253"/>
                <a:gd name="T37" fmla="*/ 216 h 239"/>
                <a:gd name="T38" fmla="*/ 140 w 253"/>
                <a:gd name="T39" fmla="*/ 225 h 239"/>
                <a:gd name="T40" fmla="*/ 140 w 253"/>
                <a:gd name="T41" fmla="*/ 239 h 239"/>
                <a:gd name="T42" fmla="*/ 253 w 253"/>
                <a:gd name="T43" fmla="*/ 239 h 239"/>
                <a:gd name="T44" fmla="*/ 253 w 253"/>
                <a:gd name="T45" fmla="*/ 225 h 239"/>
                <a:gd name="T46" fmla="*/ 220 w 253"/>
                <a:gd name="T47" fmla="*/ 216 h 239"/>
                <a:gd name="T48" fmla="*/ 220 w 253"/>
                <a:gd name="T49" fmla="*/ 19 h 239"/>
                <a:gd name="T50" fmla="*/ 253 w 253"/>
                <a:gd name="T51" fmla="*/ 10 h 239"/>
                <a:gd name="T52" fmla="*/ 253 w 253"/>
                <a:gd name="T53" fmla="*/ 0 h 239"/>
                <a:gd name="T54" fmla="*/ 140 w 253"/>
                <a:gd name="T55" fmla="*/ 0 h 239"/>
                <a:gd name="T56" fmla="*/ 140 w 253"/>
                <a:gd name="T57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39">
                  <a:moveTo>
                    <a:pt x="140" y="10"/>
                  </a:moveTo>
                  <a:lnTo>
                    <a:pt x="173" y="19"/>
                  </a:lnTo>
                  <a:lnTo>
                    <a:pt x="173" y="24"/>
                  </a:lnTo>
                  <a:lnTo>
                    <a:pt x="75" y="183"/>
                  </a:lnTo>
                  <a:lnTo>
                    <a:pt x="75" y="19"/>
                  </a:lnTo>
                  <a:lnTo>
                    <a:pt x="112" y="1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9"/>
                  </a:lnTo>
                  <a:lnTo>
                    <a:pt x="28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12" y="239"/>
                  </a:lnTo>
                  <a:lnTo>
                    <a:pt x="112" y="225"/>
                  </a:lnTo>
                  <a:lnTo>
                    <a:pt x="75" y="216"/>
                  </a:lnTo>
                  <a:lnTo>
                    <a:pt x="75" y="216"/>
                  </a:lnTo>
                  <a:lnTo>
                    <a:pt x="173" y="52"/>
                  </a:lnTo>
                  <a:lnTo>
                    <a:pt x="173" y="216"/>
                  </a:lnTo>
                  <a:lnTo>
                    <a:pt x="140" y="225"/>
                  </a:lnTo>
                  <a:lnTo>
                    <a:pt x="140" y="239"/>
                  </a:lnTo>
                  <a:lnTo>
                    <a:pt x="253" y="239"/>
                  </a:lnTo>
                  <a:lnTo>
                    <a:pt x="253" y="225"/>
                  </a:lnTo>
                  <a:lnTo>
                    <a:pt x="220" y="216"/>
                  </a:lnTo>
                  <a:lnTo>
                    <a:pt x="220" y="19"/>
                  </a:lnTo>
                  <a:lnTo>
                    <a:pt x="253" y="10"/>
                  </a:lnTo>
                  <a:lnTo>
                    <a:pt x="253" y="0"/>
                  </a:lnTo>
                  <a:lnTo>
                    <a:pt x="140" y="0"/>
                  </a:lnTo>
                  <a:lnTo>
                    <a:pt x="14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7450333" y="812309"/>
              <a:ext cx="94593" cy="123812"/>
            </a:xfrm>
            <a:custGeom>
              <a:avLst/>
              <a:gdLst>
                <a:gd name="T0" fmla="*/ 169 w 183"/>
                <a:gd name="T1" fmla="*/ 169 h 239"/>
                <a:gd name="T2" fmla="*/ 150 w 183"/>
                <a:gd name="T3" fmla="*/ 216 h 239"/>
                <a:gd name="T4" fmla="*/ 80 w 183"/>
                <a:gd name="T5" fmla="*/ 216 h 239"/>
                <a:gd name="T6" fmla="*/ 80 w 183"/>
                <a:gd name="T7" fmla="*/ 117 h 239"/>
                <a:gd name="T8" fmla="*/ 122 w 183"/>
                <a:gd name="T9" fmla="*/ 117 h 239"/>
                <a:gd name="T10" fmla="*/ 132 w 183"/>
                <a:gd name="T11" fmla="*/ 150 h 239"/>
                <a:gd name="T12" fmla="*/ 141 w 183"/>
                <a:gd name="T13" fmla="*/ 150 h 239"/>
                <a:gd name="T14" fmla="*/ 141 w 183"/>
                <a:gd name="T15" fmla="*/ 108 h 239"/>
                <a:gd name="T16" fmla="*/ 141 w 183"/>
                <a:gd name="T17" fmla="*/ 71 h 239"/>
                <a:gd name="T18" fmla="*/ 132 w 183"/>
                <a:gd name="T19" fmla="*/ 71 h 239"/>
                <a:gd name="T20" fmla="*/ 122 w 183"/>
                <a:gd name="T21" fmla="*/ 103 h 239"/>
                <a:gd name="T22" fmla="*/ 80 w 183"/>
                <a:gd name="T23" fmla="*/ 103 h 239"/>
                <a:gd name="T24" fmla="*/ 80 w 183"/>
                <a:gd name="T25" fmla="*/ 24 h 239"/>
                <a:gd name="T26" fmla="*/ 146 w 183"/>
                <a:gd name="T27" fmla="*/ 24 h 239"/>
                <a:gd name="T28" fmla="*/ 160 w 183"/>
                <a:gd name="T29" fmla="*/ 61 h 239"/>
                <a:gd name="T30" fmla="*/ 169 w 183"/>
                <a:gd name="T31" fmla="*/ 61 h 239"/>
                <a:gd name="T32" fmla="*/ 169 w 183"/>
                <a:gd name="T33" fmla="*/ 0 h 239"/>
                <a:gd name="T34" fmla="*/ 0 w 183"/>
                <a:gd name="T35" fmla="*/ 0 h 239"/>
                <a:gd name="T36" fmla="*/ 0 w 183"/>
                <a:gd name="T37" fmla="*/ 10 h 239"/>
                <a:gd name="T38" fmla="*/ 33 w 183"/>
                <a:gd name="T39" fmla="*/ 19 h 239"/>
                <a:gd name="T40" fmla="*/ 33 w 183"/>
                <a:gd name="T41" fmla="*/ 216 h 239"/>
                <a:gd name="T42" fmla="*/ 0 w 183"/>
                <a:gd name="T43" fmla="*/ 225 h 239"/>
                <a:gd name="T44" fmla="*/ 0 w 183"/>
                <a:gd name="T45" fmla="*/ 239 h 239"/>
                <a:gd name="T46" fmla="*/ 174 w 183"/>
                <a:gd name="T47" fmla="*/ 239 h 239"/>
                <a:gd name="T48" fmla="*/ 183 w 183"/>
                <a:gd name="T49" fmla="*/ 169 h 239"/>
                <a:gd name="T50" fmla="*/ 169 w 183"/>
                <a:gd name="T51" fmla="*/ 1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239">
                  <a:moveTo>
                    <a:pt x="169" y="169"/>
                  </a:moveTo>
                  <a:lnTo>
                    <a:pt x="150" y="216"/>
                  </a:lnTo>
                  <a:lnTo>
                    <a:pt x="80" y="216"/>
                  </a:lnTo>
                  <a:lnTo>
                    <a:pt x="80" y="117"/>
                  </a:lnTo>
                  <a:lnTo>
                    <a:pt x="122" y="117"/>
                  </a:lnTo>
                  <a:lnTo>
                    <a:pt x="132" y="150"/>
                  </a:lnTo>
                  <a:lnTo>
                    <a:pt x="141" y="150"/>
                  </a:lnTo>
                  <a:lnTo>
                    <a:pt x="141" y="108"/>
                  </a:lnTo>
                  <a:lnTo>
                    <a:pt x="141" y="71"/>
                  </a:lnTo>
                  <a:lnTo>
                    <a:pt x="132" y="71"/>
                  </a:lnTo>
                  <a:lnTo>
                    <a:pt x="122" y="103"/>
                  </a:lnTo>
                  <a:lnTo>
                    <a:pt x="80" y="103"/>
                  </a:lnTo>
                  <a:lnTo>
                    <a:pt x="80" y="24"/>
                  </a:lnTo>
                  <a:lnTo>
                    <a:pt x="146" y="24"/>
                  </a:lnTo>
                  <a:lnTo>
                    <a:pt x="160" y="61"/>
                  </a:lnTo>
                  <a:lnTo>
                    <a:pt x="169" y="61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3" y="19"/>
                  </a:lnTo>
                  <a:lnTo>
                    <a:pt x="33" y="216"/>
                  </a:lnTo>
                  <a:lnTo>
                    <a:pt x="0" y="225"/>
                  </a:lnTo>
                  <a:lnTo>
                    <a:pt x="0" y="239"/>
                  </a:lnTo>
                  <a:lnTo>
                    <a:pt x="174" y="239"/>
                  </a:lnTo>
                  <a:lnTo>
                    <a:pt x="183" y="169"/>
                  </a:lnTo>
                  <a:lnTo>
                    <a:pt x="169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91" name="Freeform 69"/>
            <p:cNvSpPr>
              <a:spLocks noEditPoints="1"/>
            </p:cNvSpPr>
            <p:nvPr/>
          </p:nvSpPr>
          <p:spPr bwMode="auto">
            <a:xfrm>
              <a:off x="6671066" y="443121"/>
              <a:ext cx="238735" cy="308406"/>
            </a:xfrm>
            <a:custGeom>
              <a:avLst/>
              <a:gdLst>
                <a:gd name="T0" fmla="*/ 230 w 464"/>
                <a:gd name="T1" fmla="*/ 595 h 595"/>
                <a:gd name="T2" fmla="*/ 431 w 464"/>
                <a:gd name="T3" fmla="*/ 511 h 595"/>
                <a:gd name="T4" fmla="*/ 464 w 464"/>
                <a:gd name="T5" fmla="*/ 65 h 595"/>
                <a:gd name="T6" fmla="*/ 230 w 464"/>
                <a:gd name="T7" fmla="*/ 0 h 595"/>
                <a:gd name="T8" fmla="*/ 117 w 464"/>
                <a:gd name="T9" fmla="*/ 32 h 595"/>
                <a:gd name="T10" fmla="*/ 0 w 464"/>
                <a:gd name="T11" fmla="*/ 65 h 595"/>
                <a:gd name="T12" fmla="*/ 28 w 464"/>
                <a:gd name="T13" fmla="*/ 511 h 595"/>
                <a:gd name="T14" fmla="*/ 117 w 464"/>
                <a:gd name="T15" fmla="*/ 548 h 595"/>
                <a:gd name="T16" fmla="*/ 230 w 464"/>
                <a:gd name="T17" fmla="*/ 595 h 595"/>
                <a:gd name="T18" fmla="*/ 117 w 464"/>
                <a:gd name="T19" fmla="*/ 61 h 595"/>
                <a:gd name="T20" fmla="*/ 117 w 464"/>
                <a:gd name="T21" fmla="*/ 61 h 595"/>
                <a:gd name="T22" fmla="*/ 164 w 464"/>
                <a:gd name="T23" fmla="*/ 46 h 595"/>
                <a:gd name="T24" fmla="*/ 117 w 464"/>
                <a:gd name="T25" fmla="*/ 126 h 595"/>
                <a:gd name="T26" fmla="*/ 75 w 464"/>
                <a:gd name="T27" fmla="*/ 201 h 595"/>
                <a:gd name="T28" fmla="*/ 75 w 464"/>
                <a:gd name="T29" fmla="*/ 145 h 595"/>
                <a:gd name="T30" fmla="*/ 70 w 464"/>
                <a:gd name="T31" fmla="*/ 75 h 595"/>
                <a:gd name="T32" fmla="*/ 117 w 464"/>
                <a:gd name="T33" fmla="*/ 61 h 595"/>
                <a:gd name="T34" fmla="*/ 56 w 464"/>
                <a:gd name="T35" fmla="*/ 492 h 595"/>
                <a:gd name="T36" fmla="*/ 56 w 464"/>
                <a:gd name="T37" fmla="*/ 492 h 595"/>
                <a:gd name="T38" fmla="*/ 37 w 464"/>
                <a:gd name="T39" fmla="*/ 295 h 595"/>
                <a:gd name="T40" fmla="*/ 80 w 464"/>
                <a:gd name="T41" fmla="*/ 300 h 595"/>
                <a:gd name="T42" fmla="*/ 117 w 464"/>
                <a:gd name="T43" fmla="*/ 243 h 595"/>
                <a:gd name="T44" fmla="*/ 164 w 464"/>
                <a:gd name="T45" fmla="*/ 159 h 595"/>
                <a:gd name="T46" fmla="*/ 164 w 464"/>
                <a:gd name="T47" fmla="*/ 211 h 595"/>
                <a:gd name="T48" fmla="*/ 164 w 464"/>
                <a:gd name="T49" fmla="*/ 304 h 595"/>
                <a:gd name="T50" fmla="*/ 230 w 464"/>
                <a:gd name="T51" fmla="*/ 309 h 595"/>
                <a:gd name="T52" fmla="*/ 230 w 464"/>
                <a:gd name="T53" fmla="*/ 28 h 595"/>
                <a:gd name="T54" fmla="*/ 436 w 464"/>
                <a:gd name="T55" fmla="*/ 84 h 595"/>
                <a:gd name="T56" fmla="*/ 422 w 464"/>
                <a:gd name="T57" fmla="*/ 295 h 595"/>
                <a:gd name="T58" fmla="*/ 361 w 464"/>
                <a:gd name="T59" fmla="*/ 300 h 595"/>
                <a:gd name="T60" fmla="*/ 370 w 464"/>
                <a:gd name="T61" fmla="*/ 121 h 595"/>
                <a:gd name="T62" fmla="*/ 300 w 464"/>
                <a:gd name="T63" fmla="*/ 107 h 595"/>
                <a:gd name="T64" fmla="*/ 295 w 464"/>
                <a:gd name="T65" fmla="*/ 304 h 595"/>
                <a:gd name="T66" fmla="*/ 230 w 464"/>
                <a:gd name="T67" fmla="*/ 309 h 595"/>
                <a:gd name="T68" fmla="*/ 230 w 464"/>
                <a:gd name="T69" fmla="*/ 562 h 595"/>
                <a:gd name="T70" fmla="*/ 117 w 464"/>
                <a:gd name="T71" fmla="*/ 520 h 595"/>
                <a:gd name="T72" fmla="*/ 56 w 464"/>
                <a:gd name="T73" fmla="*/ 49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4" h="595">
                  <a:moveTo>
                    <a:pt x="230" y="595"/>
                  </a:moveTo>
                  <a:lnTo>
                    <a:pt x="431" y="511"/>
                  </a:lnTo>
                  <a:lnTo>
                    <a:pt x="464" y="65"/>
                  </a:lnTo>
                  <a:lnTo>
                    <a:pt x="230" y="0"/>
                  </a:lnTo>
                  <a:lnTo>
                    <a:pt x="117" y="32"/>
                  </a:lnTo>
                  <a:lnTo>
                    <a:pt x="0" y="65"/>
                  </a:lnTo>
                  <a:lnTo>
                    <a:pt x="28" y="511"/>
                  </a:lnTo>
                  <a:lnTo>
                    <a:pt x="117" y="548"/>
                  </a:lnTo>
                  <a:lnTo>
                    <a:pt x="230" y="595"/>
                  </a:lnTo>
                  <a:close/>
                  <a:moveTo>
                    <a:pt x="117" y="61"/>
                  </a:moveTo>
                  <a:lnTo>
                    <a:pt x="117" y="61"/>
                  </a:lnTo>
                  <a:lnTo>
                    <a:pt x="164" y="46"/>
                  </a:lnTo>
                  <a:lnTo>
                    <a:pt x="117" y="126"/>
                  </a:lnTo>
                  <a:lnTo>
                    <a:pt x="75" y="201"/>
                  </a:lnTo>
                  <a:lnTo>
                    <a:pt x="75" y="145"/>
                  </a:lnTo>
                  <a:lnTo>
                    <a:pt x="70" y="75"/>
                  </a:lnTo>
                  <a:lnTo>
                    <a:pt x="117" y="61"/>
                  </a:lnTo>
                  <a:close/>
                  <a:moveTo>
                    <a:pt x="56" y="492"/>
                  </a:moveTo>
                  <a:lnTo>
                    <a:pt x="56" y="492"/>
                  </a:lnTo>
                  <a:lnTo>
                    <a:pt x="37" y="295"/>
                  </a:lnTo>
                  <a:lnTo>
                    <a:pt x="80" y="300"/>
                  </a:lnTo>
                  <a:lnTo>
                    <a:pt x="117" y="243"/>
                  </a:lnTo>
                  <a:lnTo>
                    <a:pt x="164" y="159"/>
                  </a:lnTo>
                  <a:lnTo>
                    <a:pt x="164" y="211"/>
                  </a:lnTo>
                  <a:lnTo>
                    <a:pt x="164" y="304"/>
                  </a:lnTo>
                  <a:lnTo>
                    <a:pt x="230" y="309"/>
                  </a:lnTo>
                  <a:lnTo>
                    <a:pt x="230" y="28"/>
                  </a:lnTo>
                  <a:lnTo>
                    <a:pt x="436" y="84"/>
                  </a:lnTo>
                  <a:lnTo>
                    <a:pt x="422" y="295"/>
                  </a:lnTo>
                  <a:lnTo>
                    <a:pt x="361" y="300"/>
                  </a:lnTo>
                  <a:lnTo>
                    <a:pt x="370" y="121"/>
                  </a:lnTo>
                  <a:lnTo>
                    <a:pt x="300" y="107"/>
                  </a:lnTo>
                  <a:lnTo>
                    <a:pt x="295" y="304"/>
                  </a:lnTo>
                  <a:lnTo>
                    <a:pt x="230" y="309"/>
                  </a:lnTo>
                  <a:lnTo>
                    <a:pt x="230" y="562"/>
                  </a:lnTo>
                  <a:lnTo>
                    <a:pt x="117" y="520"/>
                  </a:lnTo>
                  <a:lnTo>
                    <a:pt x="56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p:oleObj spid="_x0000_s61654" name="Слайд think-cell" r:id="rId5" imgW="360" imgH="360" progId="">
              <p:embed/>
            </p:oleObj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8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84" y="6405331"/>
            <a:ext cx="118196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включая размещение в Интернете и в корпоративных сетях, а также запись в память ЭВМ,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для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частного или публичного использования, без письменного разрешения владельца авторских прав.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«Просвещение», 2021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9254339" y="1860330"/>
            <a:ext cx="1023938" cy="336550"/>
            <a:chOff x="8812213" y="4892675"/>
            <a:chExt cx="1023938" cy="336550"/>
          </a:xfrm>
        </p:grpSpPr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8812213" y="4892675"/>
              <a:ext cx="215900" cy="331788"/>
            </a:xfrm>
            <a:custGeom>
              <a:avLst/>
              <a:gdLst>
                <a:gd name="T0" fmla="*/ 137 w 592"/>
                <a:gd name="T1" fmla="*/ 34 h 904"/>
                <a:gd name="T2" fmla="*/ 126 w 592"/>
                <a:gd name="T3" fmla="*/ 55 h 904"/>
                <a:gd name="T4" fmla="*/ 133 w 592"/>
                <a:gd name="T5" fmla="*/ 81 h 904"/>
                <a:gd name="T6" fmla="*/ 146 w 592"/>
                <a:gd name="T7" fmla="*/ 112 h 904"/>
                <a:gd name="T8" fmla="*/ 138 w 592"/>
                <a:gd name="T9" fmla="*/ 135 h 904"/>
                <a:gd name="T10" fmla="*/ 57 w 592"/>
                <a:gd name="T11" fmla="*/ 176 h 904"/>
                <a:gd name="T12" fmla="*/ 42 w 592"/>
                <a:gd name="T13" fmla="*/ 191 h 904"/>
                <a:gd name="T14" fmla="*/ 23 w 592"/>
                <a:gd name="T15" fmla="*/ 240 h 904"/>
                <a:gd name="T16" fmla="*/ 6 w 592"/>
                <a:gd name="T17" fmla="*/ 292 h 904"/>
                <a:gd name="T18" fmla="*/ 7 w 592"/>
                <a:gd name="T19" fmla="*/ 326 h 904"/>
                <a:gd name="T20" fmla="*/ 21 w 592"/>
                <a:gd name="T21" fmla="*/ 371 h 904"/>
                <a:gd name="T22" fmla="*/ 14 w 592"/>
                <a:gd name="T23" fmla="*/ 421 h 904"/>
                <a:gd name="T24" fmla="*/ 175 w 592"/>
                <a:gd name="T25" fmla="*/ 620 h 904"/>
                <a:gd name="T26" fmla="*/ 208 w 592"/>
                <a:gd name="T27" fmla="*/ 661 h 904"/>
                <a:gd name="T28" fmla="*/ 70 w 592"/>
                <a:gd name="T29" fmla="*/ 666 h 904"/>
                <a:gd name="T30" fmla="*/ 86 w 592"/>
                <a:gd name="T31" fmla="*/ 709 h 904"/>
                <a:gd name="T32" fmla="*/ 14 w 592"/>
                <a:gd name="T33" fmla="*/ 768 h 904"/>
                <a:gd name="T34" fmla="*/ 205 w 592"/>
                <a:gd name="T35" fmla="*/ 745 h 904"/>
                <a:gd name="T36" fmla="*/ 275 w 592"/>
                <a:gd name="T37" fmla="*/ 787 h 904"/>
                <a:gd name="T38" fmla="*/ 275 w 592"/>
                <a:gd name="T39" fmla="*/ 756 h 904"/>
                <a:gd name="T40" fmla="*/ 288 w 592"/>
                <a:gd name="T41" fmla="*/ 764 h 904"/>
                <a:gd name="T42" fmla="*/ 295 w 592"/>
                <a:gd name="T43" fmla="*/ 803 h 904"/>
                <a:gd name="T44" fmla="*/ 287 w 592"/>
                <a:gd name="T45" fmla="*/ 846 h 904"/>
                <a:gd name="T46" fmla="*/ 316 w 592"/>
                <a:gd name="T47" fmla="*/ 867 h 904"/>
                <a:gd name="T48" fmla="*/ 334 w 592"/>
                <a:gd name="T49" fmla="*/ 892 h 904"/>
                <a:gd name="T50" fmla="*/ 389 w 592"/>
                <a:gd name="T51" fmla="*/ 898 h 904"/>
                <a:gd name="T52" fmla="*/ 375 w 592"/>
                <a:gd name="T53" fmla="*/ 852 h 904"/>
                <a:gd name="T54" fmla="*/ 340 w 592"/>
                <a:gd name="T55" fmla="*/ 764 h 904"/>
                <a:gd name="T56" fmla="*/ 352 w 592"/>
                <a:gd name="T57" fmla="*/ 756 h 904"/>
                <a:gd name="T58" fmla="*/ 436 w 592"/>
                <a:gd name="T59" fmla="*/ 745 h 904"/>
                <a:gd name="T60" fmla="*/ 352 w 592"/>
                <a:gd name="T61" fmla="*/ 702 h 904"/>
                <a:gd name="T62" fmla="*/ 400 w 592"/>
                <a:gd name="T63" fmla="*/ 655 h 904"/>
                <a:gd name="T64" fmla="*/ 425 w 592"/>
                <a:gd name="T65" fmla="*/ 657 h 904"/>
                <a:gd name="T66" fmla="*/ 448 w 592"/>
                <a:gd name="T67" fmla="*/ 734 h 904"/>
                <a:gd name="T68" fmla="*/ 459 w 592"/>
                <a:gd name="T69" fmla="*/ 759 h 904"/>
                <a:gd name="T70" fmla="*/ 494 w 592"/>
                <a:gd name="T71" fmla="*/ 759 h 904"/>
                <a:gd name="T72" fmla="*/ 581 w 592"/>
                <a:gd name="T73" fmla="*/ 741 h 904"/>
                <a:gd name="T74" fmla="*/ 591 w 592"/>
                <a:gd name="T75" fmla="*/ 730 h 904"/>
                <a:gd name="T76" fmla="*/ 548 w 592"/>
                <a:gd name="T77" fmla="*/ 707 h 904"/>
                <a:gd name="T78" fmla="*/ 452 w 592"/>
                <a:gd name="T79" fmla="*/ 623 h 904"/>
                <a:gd name="T80" fmla="*/ 466 w 592"/>
                <a:gd name="T81" fmla="*/ 585 h 904"/>
                <a:gd name="T82" fmla="*/ 387 w 592"/>
                <a:gd name="T83" fmla="*/ 415 h 904"/>
                <a:gd name="T84" fmla="*/ 370 w 592"/>
                <a:gd name="T85" fmla="*/ 380 h 904"/>
                <a:gd name="T86" fmla="*/ 377 w 592"/>
                <a:gd name="T87" fmla="*/ 358 h 904"/>
                <a:gd name="T88" fmla="*/ 356 w 592"/>
                <a:gd name="T89" fmla="*/ 310 h 904"/>
                <a:gd name="T90" fmla="*/ 325 w 592"/>
                <a:gd name="T91" fmla="*/ 254 h 904"/>
                <a:gd name="T92" fmla="*/ 291 w 592"/>
                <a:gd name="T93" fmla="*/ 186 h 904"/>
                <a:gd name="T94" fmla="*/ 277 w 592"/>
                <a:gd name="T95" fmla="*/ 176 h 904"/>
                <a:gd name="T96" fmla="*/ 211 w 592"/>
                <a:gd name="T97" fmla="*/ 153 h 904"/>
                <a:gd name="T98" fmla="*/ 218 w 592"/>
                <a:gd name="T99" fmla="*/ 140 h 904"/>
                <a:gd name="T100" fmla="*/ 232 w 592"/>
                <a:gd name="T101" fmla="*/ 109 h 904"/>
                <a:gd name="T102" fmla="*/ 239 w 592"/>
                <a:gd name="T103" fmla="*/ 95 h 904"/>
                <a:gd name="T104" fmla="*/ 235 w 592"/>
                <a:gd name="T105" fmla="*/ 74 h 904"/>
                <a:gd name="T106" fmla="*/ 244 w 592"/>
                <a:gd name="T107" fmla="*/ 46 h 904"/>
                <a:gd name="T108" fmla="*/ 234 w 592"/>
                <a:gd name="T109" fmla="*/ 18 h 904"/>
                <a:gd name="T110" fmla="*/ 218 w 592"/>
                <a:gd name="T111" fmla="*/ 11 h 904"/>
                <a:gd name="T112" fmla="*/ 202 w 592"/>
                <a:gd name="T113" fmla="*/ 0 h 904"/>
                <a:gd name="T114" fmla="*/ 163 w 592"/>
                <a:gd name="T115" fmla="*/ 11 h 904"/>
                <a:gd name="T116" fmla="*/ 258 w 592"/>
                <a:gd name="T117" fmla="*/ 620 h 904"/>
                <a:gd name="T118" fmla="*/ 237 w 592"/>
                <a:gd name="T119" fmla="*/ 678 h 904"/>
                <a:gd name="T120" fmla="*/ 227 w 592"/>
                <a:gd name="T121" fmla="*/ 645 h 904"/>
                <a:gd name="T122" fmla="*/ 231 w 592"/>
                <a:gd name="T123" fmla="*/ 9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2" h="904">
                  <a:moveTo>
                    <a:pt x="163" y="11"/>
                  </a:moveTo>
                  <a:cubicBezTo>
                    <a:pt x="161" y="13"/>
                    <a:pt x="157" y="13"/>
                    <a:pt x="155" y="15"/>
                  </a:cubicBezTo>
                  <a:cubicBezTo>
                    <a:pt x="149" y="21"/>
                    <a:pt x="142" y="27"/>
                    <a:pt x="137" y="34"/>
                  </a:cubicBezTo>
                  <a:cubicBezTo>
                    <a:pt x="137" y="34"/>
                    <a:pt x="132" y="39"/>
                    <a:pt x="133" y="39"/>
                  </a:cubicBezTo>
                  <a:cubicBezTo>
                    <a:pt x="128" y="39"/>
                    <a:pt x="129" y="47"/>
                    <a:pt x="128" y="50"/>
                  </a:cubicBezTo>
                  <a:cubicBezTo>
                    <a:pt x="127" y="52"/>
                    <a:pt x="126" y="53"/>
                    <a:pt x="126" y="55"/>
                  </a:cubicBezTo>
                  <a:cubicBezTo>
                    <a:pt x="126" y="57"/>
                    <a:pt x="126" y="60"/>
                    <a:pt x="127" y="62"/>
                  </a:cubicBezTo>
                  <a:cubicBezTo>
                    <a:pt x="127" y="65"/>
                    <a:pt x="127" y="69"/>
                    <a:pt x="128" y="72"/>
                  </a:cubicBezTo>
                  <a:cubicBezTo>
                    <a:pt x="130" y="75"/>
                    <a:pt x="132" y="78"/>
                    <a:pt x="133" y="81"/>
                  </a:cubicBezTo>
                  <a:cubicBezTo>
                    <a:pt x="133" y="84"/>
                    <a:pt x="133" y="88"/>
                    <a:pt x="133" y="92"/>
                  </a:cubicBezTo>
                  <a:cubicBezTo>
                    <a:pt x="134" y="94"/>
                    <a:pt x="134" y="96"/>
                    <a:pt x="135" y="97"/>
                  </a:cubicBezTo>
                  <a:cubicBezTo>
                    <a:pt x="138" y="103"/>
                    <a:pt x="148" y="105"/>
                    <a:pt x="146" y="112"/>
                  </a:cubicBezTo>
                  <a:cubicBezTo>
                    <a:pt x="145" y="118"/>
                    <a:pt x="148" y="125"/>
                    <a:pt x="145" y="130"/>
                  </a:cubicBezTo>
                  <a:cubicBezTo>
                    <a:pt x="144" y="131"/>
                    <a:pt x="143" y="132"/>
                    <a:pt x="142" y="133"/>
                  </a:cubicBezTo>
                  <a:cubicBezTo>
                    <a:pt x="140" y="134"/>
                    <a:pt x="139" y="134"/>
                    <a:pt x="138" y="135"/>
                  </a:cubicBezTo>
                  <a:cubicBezTo>
                    <a:pt x="135" y="138"/>
                    <a:pt x="129" y="149"/>
                    <a:pt x="128" y="153"/>
                  </a:cubicBezTo>
                  <a:cubicBezTo>
                    <a:pt x="126" y="157"/>
                    <a:pt x="125" y="161"/>
                    <a:pt x="121" y="162"/>
                  </a:cubicBezTo>
                  <a:cubicBezTo>
                    <a:pt x="101" y="168"/>
                    <a:pt x="78" y="171"/>
                    <a:pt x="57" y="176"/>
                  </a:cubicBezTo>
                  <a:cubicBezTo>
                    <a:pt x="54" y="177"/>
                    <a:pt x="52" y="179"/>
                    <a:pt x="49" y="181"/>
                  </a:cubicBezTo>
                  <a:cubicBezTo>
                    <a:pt x="47" y="183"/>
                    <a:pt x="45" y="185"/>
                    <a:pt x="43" y="188"/>
                  </a:cubicBezTo>
                  <a:cubicBezTo>
                    <a:pt x="43" y="188"/>
                    <a:pt x="42" y="191"/>
                    <a:pt x="42" y="191"/>
                  </a:cubicBezTo>
                  <a:lnTo>
                    <a:pt x="24" y="192"/>
                  </a:lnTo>
                  <a:lnTo>
                    <a:pt x="27" y="224"/>
                  </a:lnTo>
                  <a:cubicBezTo>
                    <a:pt x="24" y="230"/>
                    <a:pt x="24" y="235"/>
                    <a:pt x="23" y="240"/>
                  </a:cubicBezTo>
                  <a:cubicBezTo>
                    <a:pt x="21" y="248"/>
                    <a:pt x="19" y="256"/>
                    <a:pt x="18" y="264"/>
                  </a:cubicBezTo>
                  <a:cubicBezTo>
                    <a:pt x="16" y="272"/>
                    <a:pt x="16" y="280"/>
                    <a:pt x="11" y="287"/>
                  </a:cubicBezTo>
                  <a:cubicBezTo>
                    <a:pt x="10" y="289"/>
                    <a:pt x="7" y="290"/>
                    <a:pt x="6" y="292"/>
                  </a:cubicBezTo>
                  <a:cubicBezTo>
                    <a:pt x="6" y="295"/>
                    <a:pt x="4" y="298"/>
                    <a:pt x="6" y="302"/>
                  </a:cubicBezTo>
                  <a:cubicBezTo>
                    <a:pt x="7" y="305"/>
                    <a:pt x="10" y="307"/>
                    <a:pt x="11" y="310"/>
                  </a:cubicBezTo>
                  <a:cubicBezTo>
                    <a:pt x="11" y="315"/>
                    <a:pt x="8" y="321"/>
                    <a:pt x="7" y="326"/>
                  </a:cubicBezTo>
                  <a:cubicBezTo>
                    <a:pt x="3" y="339"/>
                    <a:pt x="0" y="357"/>
                    <a:pt x="17" y="363"/>
                  </a:cubicBezTo>
                  <a:cubicBezTo>
                    <a:pt x="20" y="364"/>
                    <a:pt x="23" y="366"/>
                    <a:pt x="22" y="369"/>
                  </a:cubicBezTo>
                  <a:cubicBezTo>
                    <a:pt x="22" y="370"/>
                    <a:pt x="21" y="371"/>
                    <a:pt x="21" y="371"/>
                  </a:cubicBezTo>
                  <a:cubicBezTo>
                    <a:pt x="20" y="377"/>
                    <a:pt x="24" y="384"/>
                    <a:pt x="24" y="384"/>
                  </a:cubicBezTo>
                  <a:lnTo>
                    <a:pt x="13" y="388"/>
                  </a:lnTo>
                  <a:lnTo>
                    <a:pt x="14" y="421"/>
                  </a:lnTo>
                  <a:lnTo>
                    <a:pt x="33" y="421"/>
                  </a:lnTo>
                  <a:cubicBezTo>
                    <a:pt x="37" y="428"/>
                    <a:pt x="56" y="616"/>
                    <a:pt x="61" y="622"/>
                  </a:cubicBezTo>
                  <a:cubicBezTo>
                    <a:pt x="99" y="621"/>
                    <a:pt x="175" y="620"/>
                    <a:pt x="175" y="620"/>
                  </a:cubicBezTo>
                  <a:cubicBezTo>
                    <a:pt x="175" y="620"/>
                    <a:pt x="182" y="642"/>
                    <a:pt x="184" y="644"/>
                  </a:cubicBezTo>
                  <a:lnTo>
                    <a:pt x="209" y="645"/>
                  </a:lnTo>
                  <a:lnTo>
                    <a:pt x="208" y="661"/>
                  </a:lnTo>
                  <a:lnTo>
                    <a:pt x="200" y="661"/>
                  </a:lnTo>
                  <a:cubicBezTo>
                    <a:pt x="200" y="661"/>
                    <a:pt x="199" y="678"/>
                    <a:pt x="197" y="680"/>
                  </a:cubicBezTo>
                  <a:cubicBezTo>
                    <a:pt x="197" y="681"/>
                    <a:pt x="70" y="666"/>
                    <a:pt x="70" y="666"/>
                  </a:cubicBezTo>
                  <a:cubicBezTo>
                    <a:pt x="65" y="665"/>
                    <a:pt x="52" y="677"/>
                    <a:pt x="47" y="679"/>
                  </a:cubicBezTo>
                  <a:lnTo>
                    <a:pt x="47" y="699"/>
                  </a:lnTo>
                  <a:lnTo>
                    <a:pt x="86" y="709"/>
                  </a:lnTo>
                  <a:cubicBezTo>
                    <a:pt x="86" y="709"/>
                    <a:pt x="14" y="730"/>
                    <a:pt x="0" y="734"/>
                  </a:cubicBezTo>
                  <a:lnTo>
                    <a:pt x="0" y="761"/>
                  </a:lnTo>
                  <a:lnTo>
                    <a:pt x="14" y="768"/>
                  </a:lnTo>
                  <a:lnTo>
                    <a:pt x="196" y="743"/>
                  </a:lnTo>
                  <a:cubicBezTo>
                    <a:pt x="196" y="743"/>
                    <a:pt x="198" y="742"/>
                    <a:pt x="199" y="742"/>
                  </a:cubicBezTo>
                  <a:cubicBezTo>
                    <a:pt x="202" y="742"/>
                    <a:pt x="205" y="745"/>
                    <a:pt x="205" y="745"/>
                  </a:cubicBezTo>
                  <a:lnTo>
                    <a:pt x="246" y="808"/>
                  </a:lnTo>
                  <a:lnTo>
                    <a:pt x="273" y="807"/>
                  </a:lnTo>
                  <a:cubicBezTo>
                    <a:pt x="273" y="807"/>
                    <a:pt x="276" y="793"/>
                    <a:pt x="275" y="787"/>
                  </a:cubicBezTo>
                  <a:cubicBezTo>
                    <a:pt x="270" y="772"/>
                    <a:pt x="255" y="740"/>
                    <a:pt x="255" y="740"/>
                  </a:cubicBezTo>
                  <a:lnTo>
                    <a:pt x="273" y="741"/>
                  </a:lnTo>
                  <a:lnTo>
                    <a:pt x="275" y="756"/>
                  </a:lnTo>
                  <a:cubicBezTo>
                    <a:pt x="275" y="756"/>
                    <a:pt x="279" y="760"/>
                    <a:pt x="281" y="760"/>
                  </a:cubicBezTo>
                  <a:cubicBezTo>
                    <a:pt x="281" y="761"/>
                    <a:pt x="284" y="762"/>
                    <a:pt x="284" y="762"/>
                  </a:cubicBezTo>
                  <a:cubicBezTo>
                    <a:pt x="284" y="762"/>
                    <a:pt x="288" y="763"/>
                    <a:pt x="288" y="764"/>
                  </a:cubicBezTo>
                  <a:cubicBezTo>
                    <a:pt x="291" y="764"/>
                    <a:pt x="293" y="766"/>
                    <a:pt x="293" y="766"/>
                  </a:cubicBezTo>
                  <a:cubicBezTo>
                    <a:pt x="293" y="766"/>
                    <a:pt x="294" y="781"/>
                    <a:pt x="294" y="785"/>
                  </a:cubicBezTo>
                  <a:cubicBezTo>
                    <a:pt x="295" y="791"/>
                    <a:pt x="296" y="797"/>
                    <a:pt x="295" y="803"/>
                  </a:cubicBezTo>
                  <a:cubicBezTo>
                    <a:pt x="293" y="808"/>
                    <a:pt x="289" y="812"/>
                    <a:pt x="288" y="818"/>
                  </a:cubicBezTo>
                  <a:cubicBezTo>
                    <a:pt x="287" y="822"/>
                    <a:pt x="287" y="826"/>
                    <a:pt x="287" y="831"/>
                  </a:cubicBezTo>
                  <a:cubicBezTo>
                    <a:pt x="287" y="836"/>
                    <a:pt x="286" y="841"/>
                    <a:pt x="287" y="846"/>
                  </a:cubicBezTo>
                  <a:cubicBezTo>
                    <a:pt x="287" y="851"/>
                    <a:pt x="288" y="856"/>
                    <a:pt x="290" y="860"/>
                  </a:cubicBezTo>
                  <a:cubicBezTo>
                    <a:pt x="292" y="863"/>
                    <a:pt x="293" y="865"/>
                    <a:pt x="295" y="866"/>
                  </a:cubicBezTo>
                  <a:cubicBezTo>
                    <a:pt x="297" y="867"/>
                    <a:pt x="311" y="871"/>
                    <a:pt x="316" y="867"/>
                  </a:cubicBezTo>
                  <a:cubicBezTo>
                    <a:pt x="318" y="866"/>
                    <a:pt x="318" y="870"/>
                    <a:pt x="319" y="870"/>
                  </a:cubicBezTo>
                  <a:cubicBezTo>
                    <a:pt x="321" y="872"/>
                    <a:pt x="323" y="877"/>
                    <a:pt x="325" y="880"/>
                  </a:cubicBezTo>
                  <a:cubicBezTo>
                    <a:pt x="328" y="884"/>
                    <a:pt x="331" y="888"/>
                    <a:pt x="334" y="892"/>
                  </a:cubicBezTo>
                  <a:cubicBezTo>
                    <a:pt x="337" y="895"/>
                    <a:pt x="341" y="896"/>
                    <a:pt x="344" y="898"/>
                  </a:cubicBezTo>
                  <a:cubicBezTo>
                    <a:pt x="354" y="904"/>
                    <a:pt x="368" y="901"/>
                    <a:pt x="379" y="901"/>
                  </a:cubicBezTo>
                  <a:cubicBezTo>
                    <a:pt x="383" y="901"/>
                    <a:pt x="385" y="899"/>
                    <a:pt x="389" y="898"/>
                  </a:cubicBezTo>
                  <a:cubicBezTo>
                    <a:pt x="391" y="895"/>
                    <a:pt x="393" y="894"/>
                    <a:pt x="394" y="890"/>
                  </a:cubicBezTo>
                  <a:cubicBezTo>
                    <a:pt x="395" y="881"/>
                    <a:pt x="391" y="871"/>
                    <a:pt x="386" y="864"/>
                  </a:cubicBezTo>
                  <a:cubicBezTo>
                    <a:pt x="383" y="859"/>
                    <a:pt x="378" y="857"/>
                    <a:pt x="375" y="852"/>
                  </a:cubicBezTo>
                  <a:cubicBezTo>
                    <a:pt x="368" y="843"/>
                    <a:pt x="362" y="833"/>
                    <a:pt x="354" y="823"/>
                  </a:cubicBezTo>
                  <a:cubicBezTo>
                    <a:pt x="342" y="808"/>
                    <a:pt x="338" y="797"/>
                    <a:pt x="339" y="777"/>
                  </a:cubicBezTo>
                  <a:cubicBezTo>
                    <a:pt x="339" y="775"/>
                    <a:pt x="338" y="766"/>
                    <a:pt x="340" y="764"/>
                  </a:cubicBezTo>
                  <a:cubicBezTo>
                    <a:pt x="342" y="762"/>
                    <a:pt x="345" y="761"/>
                    <a:pt x="348" y="760"/>
                  </a:cubicBezTo>
                  <a:cubicBezTo>
                    <a:pt x="349" y="760"/>
                    <a:pt x="350" y="759"/>
                    <a:pt x="350" y="758"/>
                  </a:cubicBezTo>
                  <a:cubicBezTo>
                    <a:pt x="350" y="759"/>
                    <a:pt x="352" y="756"/>
                    <a:pt x="352" y="756"/>
                  </a:cubicBezTo>
                  <a:cubicBezTo>
                    <a:pt x="352" y="752"/>
                    <a:pt x="352" y="747"/>
                    <a:pt x="352" y="743"/>
                  </a:cubicBezTo>
                  <a:lnTo>
                    <a:pt x="422" y="751"/>
                  </a:lnTo>
                  <a:cubicBezTo>
                    <a:pt x="422" y="751"/>
                    <a:pt x="435" y="745"/>
                    <a:pt x="436" y="745"/>
                  </a:cubicBezTo>
                  <a:lnTo>
                    <a:pt x="436" y="724"/>
                  </a:lnTo>
                  <a:cubicBezTo>
                    <a:pt x="435" y="724"/>
                    <a:pt x="435" y="721"/>
                    <a:pt x="433" y="722"/>
                  </a:cubicBezTo>
                  <a:cubicBezTo>
                    <a:pt x="432" y="722"/>
                    <a:pt x="353" y="703"/>
                    <a:pt x="352" y="702"/>
                  </a:cubicBezTo>
                  <a:cubicBezTo>
                    <a:pt x="352" y="702"/>
                    <a:pt x="355" y="630"/>
                    <a:pt x="355" y="617"/>
                  </a:cubicBezTo>
                  <a:cubicBezTo>
                    <a:pt x="362" y="619"/>
                    <a:pt x="375" y="613"/>
                    <a:pt x="376" y="622"/>
                  </a:cubicBezTo>
                  <a:cubicBezTo>
                    <a:pt x="377" y="626"/>
                    <a:pt x="397" y="652"/>
                    <a:pt x="400" y="655"/>
                  </a:cubicBezTo>
                  <a:cubicBezTo>
                    <a:pt x="401" y="655"/>
                    <a:pt x="414" y="650"/>
                    <a:pt x="419" y="648"/>
                  </a:cubicBezTo>
                  <a:lnTo>
                    <a:pt x="421" y="650"/>
                  </a:lnTo>
                  <a:cubicBezTo>
                    <a:pt x="422" y="651"/>
                    <a:pt x="424" y="656"/>
                    <a:pt x="425" y="657"/>
                  </a:cubicBezTo>
                  <a:cubicBezTo>
                    <a:pt x="430" y="664"/>
                    <a:pt x="435" y="671"/>
                    <a:pt x="437" y="680"/>
                  </a:cubicBezTo>
                  <a:cubicBezTo>
                    <a:pt x="438" y="684"/>
                    <a:pt x="442" y="687"/>
                    <a:pt x="444" y="691"/>
                  </a:cubicBezTo>
                  <a:cubicBezTo>
                    <a:pt x="450" y="703"/>
                    <a:pt x="445" y="722"/>
                    <a:pt x="448" y="734"/>
                  </a:cubicBezTo>
                  <a:cubicBezTo>
                    <a:pt x="449" y="740"/>
                    <a:pt x="451" y="745"/>
                    <a:pt x="453" y="751"/>
                  </a:cubicBezTo>
                  <a:cubicBezTo>
                    <a:pt x="454" y="752"/>
                    <a:pt x="454" y="754"/>
                    <a:pt x="454" y="755"/>
                  </a:cubicBezTo>
                  <a:cubicBezTo>
                    <a:pt x="455" y="756"/>
                    <a:pt x="458" y="757"/>
                    <a:pt x="459" y="759"/>
                  </a:cubicBezTo>
                  <a:cubicBezTo>
                    <a:pt x="463" y="764"/>
                    <a:pt x="468" y="764"/>
                    <a:pt x="474" y="765"/>
                  </a:cubicBezTo>
                  <a:cubicBezTo>
                    <a:pt x="477" y="767"/>
                    <a:pt x="481" y="768"/>
                    <a:pt x="484" y="767"/>
                  </a:cubicBezTo>
                  <a:cubicBezTo>
                    <a:pt x="485" y="766"/>
                    <a:pt x="493" y="759"/>
                    <a:pt x="494" y="759"/>
                  </a:cubicBezTo>
                  <a:cubicBezTo>
                    <a:pt x="494" y="759"/>
                    <a:pt x="506" y="763"/>
                    <a:pt x="508" y="764"/>
                  </a:cubicBezTo>
                  <a:cubicBezTo>
                    <a:pt x="511" y="764"/>
                    <a:pt x="515" y="765"/>
                    <a:pt x="519" y="765"/>
                  </a:cubicBezTo>
                  <a:cubicBezTo>
                    <a:pt x="543" y="766"/>
                    <a:pt x="562" y="754"/>
                    <a:pt x="581" y="741"/>
                  </a:cubicBezTo>
                  <a:cubicBezTo>
                    <a:pt x="583" y="739"/>
                    <a:pt x="585" y="738"/>
                    <a:pt x="587" y="736"/>
                  </a:cubicBezTo>
                  <a:cubicBezTo>
                    <a:pt x="587" y="735"/>
                    <a:pt x="588" y="734"/>
                    <a:pt x="589" y="733"/>
                  </a:cubicBezTo>
                  <a:cubicBezTo>
                    <a:pt x="589" y="732"/>
                    <a:pt x="591" y="731"/>
                    <a:pt x="591" y="730"/>
                  </a:cubicBezTo>
                  <a:cubicBezTo>
                    <a:pt x="592" y="727"/>
                    <a:pt x="592" y="725"/>
                    <a:pt x="590" y="723"/>
                  </a:cubicBezTo>
                  <a:cubicBezTo>
                    <a:pt x="589" y="721"/>
                    <a:pt x="587" y="717"/>
                    <a:pt x="585" y="716"/>
                  </a:cubicBezTo>
                  <a:cubicBezTo>
                    <a:pt x="577" y="709"/>
                    <a:pt x="558" y="711"/>
                    <a:pt x="548" y="707"/>
                  </a:cubicBezTo>
                  <a:cubicBezTo>
                    <a:pt x="536" y="704"/>
                    <a:pt x="525" y="698"/>
                    <a:pt x="515" y="691"/>
                  </a:cubicBezTo>
                  <a:cubicBezTo>
                    <a:pt x="495" y="677"/>
                    <a:pt x="479" y="657"/>
                    <a:pt x="464" y="639"/>
                  </a:cubicBezTo>
                  <a:cubicBezTo>
                    <a:pt x="460" y="634"/>
                    <a:pt x="455" y="629"/>
                    <a:pt x="452" y="623"/>
                  </a:cubicBezTo>
                  <a:cubicBezTo>
                    <a:pt x="450" y="620"/>
                    <a:pt x="450" y="617"/>
                    <a:pt x="450" y="617"/>
                  </a:cubicBezTo>
                  <a:cubicBezTo>
                    <a:pt x="450" y="617"/>
                    <a:pt x="455" y="609"/>
                    <a:pt x="458" y="603"/>
                  </a:cubicBezTo>
                  <a:cubicBezTo>
                    <a:pt x="461" y="597"/>
                    <a:pt x="464" y="591"/>
                    <a:pt x="466" y="585"/>
                  </a:cubicBezTo>
                  <a:cubicBezTo>
                    <a:pt x="466" y="584"/>
                    <a:pt x="468" y="575"/>
                    <a:pt x="469" y="575"/>
                  </a:cubicBezTo>
                  <a:cubicBezTo>
                    <a:pt x="468" y="574"/>
                    <a:pt x="382" y="468"/>
                    <a:pt x="382" y="468"/>
                  </a:cubicBezTo>
                  <a:cubicBezTo>
                    <a:pt x="382" y="468"/>
                    <a:pt x="386" y="416"/>
                    <a:pt x="387" y="415"/>
                  </a:cubicBezTo>
                  <a:cubicBezTo>
                    <a:pt x="398" y="415"/>
                    <a:pt x="420" y="414"/>
                    <a:pt x="421" y="413"/>
                  </a:cubicBezTo>
                  <a:cubicBezTo>
                    <a:pt x="421" y="413"/>
                    <a:pt x="420" y="383"/>
                    <a:pt x="419" y="380"/>
                  </a:cubicBezTo>
                  <a:lnTo>
                    <a:pt x="370" y="380"/>
                  </a:lnTo>
                  <a:cubicBezTo>
                    <a:pt x="372" y="377"/>
                    <a:pt x="372" y="374"/>
                    <a:pt x="373" y="371"/>
                  </a:cubicBezTo>
                  <a:cubicBezTo>
                    <a:pt x="375" y="369"/>
                    <a:pt x="377" y="366"/>
                    <a:pt x="378" y="363"/>
                  </a:cubicBezTo>
                  <a:cubicBezTo>
                    <a:pt x="378" y="362"/>
                    <a:pt x="377" y="359"/>
                    <a:pt x="377" y="358"/>
                  </a:cubicBezTo>
                  <a:cubicBezTo>
                    <a:pt x="377" y="347"/>
                    <a:pt x="373" y="338"/>
                    <a:pt x="370" y="327"/>
                  </a:cubicBezTo>
                  <a:cubicBezTo>
                    <a:pt x="369" y="323"/>
                    <a:pt x="365" y="317"/>
                    <a:pt x="362" y="315"/>
                  </a:cubicBezTo>
                  <a:cubicBezTo>
                    <a:pt x="360" y="313"/>
                    <a:pt x="357" y="312"/>
                    <a:pt x="356" y="310"/>
                  </a:cubicBezTo>
                  <a:cubicBezTo>
                    <a:pt x="351" y="302"/>
                    <a:pt x="350" y="292"/>
                    <a:pt x="346" y="284"/>
                  </a:cubicBezTo>
                  <a:cubicBezTo>
                    <a:pt x="342" y="276"/>
                    <a:pt x="336" y="268"/>
                    <a:pt x="330" y="262"/>
                  </a:cubicBezTo>
                  <a:cubicBezTo>
                    <a:pt x="328" y="260"/>
                    <a:pt x="327" y="256"/>
                    <a:pt x="325" y="254"/>
                  </a:cubicBezTo>
                  <a:cubicBezTo>
                    <a:pt x="323" y="251"/>
                    <a:pt x="321" y="247"/>
                    <a:pt x="321" y="247"/>
                  </a:cubicBezTo>
                  <a:cubicBezTo>
                    <a:pt x="321" y="247"/>
                    <a:pt x="325" y="186"/>
                    <a:pt x="323" y="186"/>
                  </a:cubicBezTo>
                  <a:lnTo>
                    <a:pt x="291" y="186"/>
                  </a:lnTo>
                  <a:lnTo>
                    <a:pt x="286" y="181"/>
                  </a:lnTo>
                  <a:cubicBezTo>
                    <a:pt x="286" y="180"/>
                    <a:pt x="283" y="179"/>
                    <a:pt x="282" y="178"/>
                  </a:cubicBezTo>
                  <a:cubicBezTo>
                    <a:pt x="280" y="177"/>
                    <a:pt x="279" y="177"/>
                    <a:pt x="277" y="176"/>
                  </a:cubicBezTo>
                  <a:cubicBezTo>
                    <a:pt x="257" y="172"/>
                    <a:pt x="237" y="168"/>
                    <a:pt x="217" y="164"/>
                  </a:cubicBezTo>
                  <a:cubicBezTo>
                    <a:pt x="216" y="164"/>
                    <a:pt x="210" y="161"/>
                    <a:pt x="211" y="159"/>
                  </a:cubicBezTo>
                  <a:cubicBezTo>
                    <a:pt x="211" y="157"/>
                    <a:pt x="210" y="155"/>
                    <a:pt x="211" y="153"/>
                  </a:cubicBezTo>
                  <a:cubicBezTo>
                    <a:pt x="211" y="153"/>
                    <a:pt x="212" y="150"/>
                    <a:pt x="212" y="149"/>
                  </a:cubicBezTo>
                  <a:cubicBezTo>
                    <a:pt x="213" y="148"/>
                    <a:pt x="214" y="146"/>
                    <a:pt x="214" y="145"/>
                  </a:cubicBezTo>
                  <a:cubicBezTo>
                    <a:pt x="215" y="143"/>
                    <a:pt x="216" y="142"/>
                    <a:pt x="218" y="140"/>
                  </a:cubicBezTo>
                  <a:cubicBezTo>
                    <a:pt x="219" y="138"/>
                    <a:pt x="220" y="137"/>
                    <a:pt x="221" y="135"/>
                  </a:cubicBezTo>
                  <a:cubicBezTo>
                    <a:pt x="223" y="133"/>
                    <a:pt x="223" y="131"/>
                    <a:pt x="224" y="129"/>
                  </a:cubicBezTo>
                  <a:cubicBezTo>
                    <a:pt x="228" y="123"/>
                    <a:pt x="231" y="116"/>
                    <a:pt x="232" y="109"/>
                  </a:cubicBezTo>
                  <a:cubicBezTo>
                    <a:pt x="232" y="107"/>
                    <a:pt x="232" y="106"/>
                    <a:pt x="232" y="104"/>
                  </a:cubicBezTo>
                  <a:cubicBezTo>
                    <a:pt x="232" y="102"/>
                    <a:pt x="232" y="100"/>
                    <a:pt x="232" y="98"/>
                  </a:cubicBezTo>
                  <a:cubicBezTo>
                    <a:pt x="232" y="96"/>
                    <a:pt x="238" y="96"/>
                    <a:pt x="239" y="95"/>
                  </a:cubicBezTo>
                  <a:cubicBezTo>
                    <a:pt x="240" y="92"/>
                    <a:pt x="239" y="88"/>
                    <a:pt x="239" y="85"/>
                  </a:cubicBezTo>
                  <a:cubicBezTo>
                    <a:pt x="239" y="82"/>
                    <a:pt x="239" y="79"/>
                    <a:pt x="238" y="76"/>
                  </a:cubicBezTo>
                  <a:cubicBezTo>
                    <a:pt x="237" y="75"/>
                    <a:pt x="237" y="73"/>
                    <a:pt x="235" y="74"/>
                  </a:cubicBezTo>
                  <a:cubicBezTo>
                    <a:pt x="230" y="64"/>
                    <a:pt x="240" y="63"/>
                    <a:pt x="242" y="57"/>
                  </a:cubicBezTo>
                  <a:cubicBezTo>
                    <a:pt x="242" y="55"/>
                    <a:pt x="244" y="55"/>
                    <a:pt x="244" y="52"/>
                  </a:cubicBezTo>
                  <a:cubicBezTo>
                    <a:pt x="245" y="51"/>
                    <a:pt x="244" y="48"/>
                    <a:pt x="244" y="46"/>
                  </a:cubicBezTo>
                  <a:cubicBezTo>
                    <a:pt x="244" y="43"/>
                    <a:pt x="244" y="39"/>
                    <a:pt x="244" y="36"/>
                  </a:cubicBezTo>
                  <a:cubicBezTo>
                    <a:pt x="244" y="34"/>
                    <a:pt x="243" y="32"/>
                    <a:pt x="242" y="31"/>
                  </a:cubicBezTo>
                  <a:cubicBezTo>
                    <a:pt x="240" y="28"/>
                    <a:pt x="233" y="23"/>
                    <a:pt x="234" y="18"/>
                  </a:cubicBezTo>
                  <a:cubicBezTo>
                    <a:pt x="232" y="18"/>
                    <a:pt x="232" y="17"/>
                    <a:pt x="231" y="16"/>
                  </a:cubicBezTo>
                  <a:cubicBezTo>
                    <a:pt x="231" y="15"/>
                    <a:pt x="228" y="13"/>
                    <a:pt x="228" y="13"/>
                  </a:cubicBezTo>
                  <a:cubicBezTo>
                    <a:pt x="227" y="10"/>
                    <a:pt x="220" y="11"/>
                    <a:pt x="218" y="11"/>
                  </a:cubicBezTo>
                  <a:cubicBezTo>
                    <a:pt x="214" y="9"/>
                    <a:pt x="212" y="6"/>
                    <a:pt x="209" y="4"/>
                  </a:cubicBezTo>
                  <a:cubicBezTo>
                    <a:pt x="207" y="3"/>
                    <a:pt x="205" y="1"/>
                    <a:pt x="203" y="1"/>
                  </a:cubicBezTo>
                  <a:cubicBezTo>
                    <a:pt x="203" y="1"/>
                    <a:pt x="202" y="1"/>
                    <a:pt x="202" y="0"/>
                  </a:cubicBezTo>
                  <a:lnTo>
                    <a:pt x="183" y="0"/>
                  </a:lnTo>
                  <a:cubicBezTo>
                    <a:pt x="178" y="2"/>
                    <a:pt x="172" y="4"/>
                    <a:pt x="167" y="6"/>
                  </a:cubicBezTo>
                  <a:cubicBezTo>
                    <a:pt x="165" y="7"/>
                    <a:pt x="164" y="9"/>
                    <a:pt x="163" y="11"/>
                  </a:cubicBezTo>
                  <a:close/>
                  <a:moveTo>
                    <a:pt x="227" y="645"/>
                  </a:moveTo>
                  <a:cubicBezTo>
                    <a:pt x="233" y="645"/>
                    <a:pt x="253" y="645"/>
                    <a:pt x="253" y="645"/>
                  </a:cubicBezTo>
                  <a:lnTo>
                    <a:pt x="258" y="620"/>
                  </a:lnTo>
                  <a:lnTo>
                    <a:pt x="269" y="619"/>
                  </a:lnTo>
                  <a:lnTo>
                    <a:pt x="272" y="665"/>
                  </a:lnTo>
                  <a:lnTo>
                    <a:pt x="237" y="678"/>
                  </a:lnTo>
                  <a:lnTo>
                    <a:pt x="235" y="661"/>
                  </a:lnTo>
                  <a:lnTo>
                    <a:pt x="227" y="661"/>
                  </a:lnTo>
                  <a:lnTo>
                    <a:pt x="227" y="645"/>
                  </a:lnTo>
                  <a:close/>
                  <a:moveTo>
                    <a:pt x="234" y="80"/>
                  </a:moveTo>
                  <a:lnTo>
                    <a:pt x="234" y="90"/>
                  </a:lnTo>
                  <a:lnTo>
                    <a:pt x="231" y="90"/>
                  </a:lnTo>
                  <a:lnTo>
                    <a:pt x="231" y="83"/>
                  </a:lnTo>
                  <a:cubicBezTo>
                    <a:pt x="231" y="80"/>
                    <a:pt x="230" y="79"/>
                    <a:pt x="234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9069388" y="4899025"/>
              <a:ext cx="766763" cy="330200"/>
            </a:xfrm>
            <a:custGeom>
              <a:avLst/>
              <a:gdLst>
                <a:gd name="T0" fmla="*/ 1136 w 2101"/>
                <a:gd name="T1" fmla="*/ 435 h 902"/>
                <a:gd name="T2" fmla="*/ 878 w 2101"/>
                <a:gd name="T3" fmla="*/ 735 h 902"/>
                <a:gd name="T4" fmla="*/ 1348 w 2101"/>
                <a:gd name="T5" fmla="*/ 426 h 902"/>
                <a:gd name="T6" fmla="*/ 1907 w 2101"/>
                <a:gd name="T7" fmla="*/ 736 h 902"/>
                <a:gd name="T8" fmla="*/ 1628 w 2101"/>
                <a:gd name="T9" fmla="*/ 522 h 902"/>
                <a:gd name="T10" fmla="*/ 204 w 2101"/>
                <a:gd name="T11" fmla="*/ 738 h 902"/>
                <a:gd name="T12" fmla="*/ 351 w 2101"/>
                <a:gd name="T13" fmla="*/ 549 h 902"/>
                <a:gd name="T14" fmla="*/ 801 w 2101"/>
                <a:gd name="T15" fmla="*/ 735 h 902"/>
                <a:gd name="T16" fmla="*/ 0 w 2101"/>
                <a:gd name="T17" fmla="*/ 278 h 902"/>
                <a:gd name="T18" fmla="*/ 337 w 2101"/>
                <a:gd name="T19" fmla="*/ 607 h 902"/>
                <a:gd name="T20" fmla="*/ 1348 w 2101"/>
                <a:gd name="T21" fmla="*/ 686 h 902"/>
                <a:gd name="T22" fmla="*/ 1334 w 2101"/>
                <a:gd name="T23" fmla="*/ 157 h 902"/>
                <a:gd name="T24" fmla="*/ 1383 w 2101"/>
                <a:gd name="T25" fmla="*/ 79 h 902"/>
                <a:gd name="T26" fmla="*/ 1128 w 2101"/>
                <a:gd name="T27" fmla="*/ 101 h 902"/>
                <a:gd name="T28" fmla="*/ 1128 w 2101"/>
                <a:gd name="T29" fmla="*/ 101 h 902"/>
                <a:gd name="T30" fmla="*/ 1116 w 2101"/>
                <a:gd name="T31" fmla="*/ 56 h 902"/>
                <a:gd name="T32" fmla="*/ 1253 w 2101"/>
                <a:gd name="T33" fmla="*/ 80 h 902"/>
                <a:gd name="T34" fmla="*/ 1225 w 2101"/>
                <a:gd name="T35" fmla="*/ 180 h 902"/>
                <a:gd name="T36" fmla="*/ 984 w 2101"/>
                <a:gd name="T37" fmla="*/ 157 h 902"/>
                <a:gd name="T38" fmla="*/ 1064 w 2101"/>
                <a:gd name="T39" fmla="*/ 212 h 902"/>
                <a:gd name="T40" fmla="*/ 967 w 2101"/>
                <a:gd name="T41" fmla="*/ 131 h 902"/>
                <a:gd name="T42" fmla="*/ 505 w 2101"/>
                <a:gd name="T43" fmla="*/ 181 h 902"/>
                <a:gd name="T44" fmla="*/ 492 w 2101"/>
                <a:gd name="T45" fmla="*/ 112 h 902"/>
                <a:gd name="T46" fmla="*/ 497 w 2101"/>
                <a:gd name="T47" fmla="*/ 32 h 902"/>
                <a:gd name="T48" fmla="*/ 547 w 2101"/>
                <a:gd name="T49" fmla="*/ 12 h 902"/>
                <a:gd name="T50" fmla="*/ 563 w 2101"/>
                <a:gd name="T51" fmla="*/ 112 h 902"/>
                <a:gd name="T52" fmla="*/ 563 w 2101"/>
                <a:gd name="T53" fmla="*/ 225 h 902"/>
                <a:gd name="T54" fmla="*/ 492 w 2101"/>
                <a:gd name="T55" fmla="*/ 201 h 902"/>
                <a:gd name="T56" fmla="*/ 614 w 2101"/>
                <a:gd name="T57" fmla="*/ 194 h 902"/>
                <a:gd name="T58" fmla="*/ 622 w 2101"/>
                <a:gd name="T59" fmla="*/ 176 h 902"/>
                <a:gd name="T60" fmla="*/ 573 w 2101"/>
                <a:gd name="T61" fmla="*/ 112 h 902"/>
                <a:gd name="T62" fmla="*/ 573 w 2101"/>
                <a:gd name="T63" fmla="*/ 54 h 902"/>
                <a:gd name="T64" fmla="*/ 643 w 2101"/>
                <a:gd name="T65" fmla="*/ 33 h 902"/>
                <a:gd name="T66" fmla="*/ 655 w 2101"/>
                <a:gd name="T67" fmla="*/ 192 h 902"/>
                <a:gd name="T68" fmla="*/ 628 w 2101"/>
                <a:gd name="T69" fmla="*/ 190 h 902"/>
                <a:gd name="T70" fmla="*/ 573 w 2101"/>
                <a:gd name="T71" fmla="*/ 236 h 902"/>
                <a:gd name="T72" fmla="*/ 797 w 2101"/>
                <a:gd name="T73" fmla="*/ 91 h 902"/>
                <a:gd name="T74" fmla="*/ 792 w 2101"/>
                <a:gd name="T75" fmla="*/ 56 h 902"/>
                <a:gd name="T76" fmla="*/ 719 w 2101"/>
                <a:gd name="T77" fmla="*/ 56 h 902"/>
                <a:gd name="T78" fmla="*/ 843 w 2101"/>
                <a:gd name="T79" fmla="*/ 174 h 902"/>
                <a:gd name="T80" fmla="*/ 884 w 2101"/>
                <a:gd name="T81" fmla="*/ 54 h 902"/>
                <a:gd name="T82" fmla="*/ 864 w 2101"/>
                <a:gd name="T83" fmla="*/ 106 h 902"/>
                <a:gd name="T84" fmla="*/ 1910 w 2101"/>
                <a:gd name="T85" fmla="*/ 125 h 902"/>
                <a:gd name="T86" fmla="*/ 1912 w 2101"/>
                <a:gd name="T87" fmla="*/ 76 h 902"/>
                <a:gd name="T88" fmla="*/ 1965 w 2101"/>
                <a:gd name="T89" fmla="*/ 144 h 902"/>
                <a:gd name="T90" fmla="*/ 1873 w 2101"/>
                <a:gd name="T91" fmla="*/ 58 h 902"/>
                <a:gd name="T92" fmla="*/ 1819 w 2101"/>
                <a:gd name="T93" fmla="*/ 80 h 902"/>
                <a:gd name="T94" fmla="*/ 1791 w 2101"/>
                <a:gd name="T95" fmla="*/ 180 h 902"/>
                <a:gd name="T96" fmla="*/ 2040 w 2101"/>
                <a:gd name="T97" fmla="*/ 182 h 902"/>
                <a:gd name="T98" fmla="*/ 1573 w 2101"/>
                <a:gd name="T99" fmla="*/ 120 h 902"/>
                <a:gd name="T100" fmla="*/ 1627 w 2101"/>
                <a:gd name="T101" fmla="*/ 139 h 902"/>
                <a:gd name="T102" fmla="*/ 1565 w 2101"/>
                <a:gd name="T103" fmla="*/ 181 h 902"/>
                <a:gd name="T104" fmla="*/ 1673 w 2101"/>
                <a:gd name="T105" fmla="*/ 118 h 902"/>
                <a:gd name="T106" fmla="*/ 1709 w 2101"/>
                <a:gd name="T107" fmla="*/ 182 h 902"/>
                <a:gd name="T108" fmla="*/ 1506 w 2101"/>
                <a:gd name="T109" fmla="*/ 180 h 902"/>
                <a:gd name="T110" fmla="*/ 1402 w 2101"/>
                <a:gd name="T111" fmla="*/ 18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1" h="902">
                  <a:moveTo>
                    <a:pt x="878" y="435"/>
                  </a:moveTo>
                  <a:lnTo>
                    <a:pt x="951" y="435"/>
                  </a:lnTo>
                  <a:lnTo>
                    <a:pt x="951" y="548"/>
                  </a:lnTo>
                  <a:lnTo>
                    <a:pt x="1063" y="548"/>
                  </a:lnTo>
                  <a:lnTo>
                    <a:pt x="1063" y="435"/>
                  </a:lnTo>
                  <a:lnTo>
                    <a:pt x="1136" y="435"/>
                  </a:lnTo>
                  <a:lnTo>
                    <a:pt x="1136" y="735"/>
                  </a:lnTo>
                  <a:lnTo>
                    <a:pt x="1063" y="735"/>
                  </a:lnTo>
                  <a:lnTo>
                    <a:pt x="1063" y="606"/>
                  </a:lnTo>
                  <a:lnTo>
                    <a:pt x="951" y="606"/>
                  </a:lnTo>
                  <a:lnTo>
                    <a:pt x="951" y="735"/>
                  </a:lnTo>
                  <a:lnTo>
                    <a:pt x="878" y="735"/>
                  </a:lnTo>
                  <a:lnTo>
                    <a:pt x="878" y="435"/>
                  </a:lnTo>
                  <a:close/>
                  <a:moveTo>
                    <a:pt x="1348" y="426"/>
                  </a:moveTo>
                  <a:cubicBezTo>
                    <a:pt x="1454" y="426"/>
                    <a:pt x="1504" y="494"/>
                    <a:pt x="1504" y="585"/>
                  </a:cubicBezTo>
                  <a:cubicBezTo>
                    <a:pt x="1504" y="676"/>
                    <a:pt x="1454" y="744"/>
                    <a:pt x="1348" y="744"/>
                  </a:cubicBezTo>
                  <a:cubicBezTo>
                    <a:pt x="1226" y="744"/>
                    <a:pt x="1191" y="655"/>
                    <a:pt x="1191" y="585"/>
                  </a:cubicBezTo>
                  <a:cubicBezTo>
                    <a:pt x="1191" y="515"/>
                    <a:pt x="1226" y="426"/>
                    <a:pt x="1348" y="426"/>
                  </a:cubicBezTo>
                  <a:close/>
                  <a:moveTo>
                    <a:pt x="1554" y="436"/>
                  </a:moveTo>
                  <a:lnTo>
                    <a:pt x="1657" y="436"/>
                  </a:lnTo>
                  <a:lnTo>
                    <a:pt x="1731" y="642"/>
                  </a:lnTo>
                  <a:lnTo>
                    <a:pt x="1804" y="436"/>
                  </a:lnTo>
                  <a:lnTo>
                    <a:pt x="1907" y="436"/>
                  </a:lnTo>
                  <a:lnTo>
                    <a:pt x="1907" y="736"/>
                  </a:lnTo>
                  <a:lnTo>
                    <a:pt x="1834" y="736"/>
                  </a:lnTo>
                  <a:lnTo>
                    <a:pt x="1834" y="522"/>
                  </a:lnTo>
                  <a:lnTo>
                    <a:pt x="1833" y="522"/>
                  </a:lnTo>
                  <a:lnTo>
                    <a:pt x="1756" y="736"/>
                  </a:lnTo>
                  <a:lnTo>
                    <a:pt x="1706" y="736"/>
                  </a:lnTo>
                  <a:lnTo>
                    <a:pt x="1628" y="522"/>
                  </a:lnTo>
                  <a:lnTo>
                    <a:pt x="1627" y="522"/>
                  </a:lnTo>
                  <a:lnTo>
                    <a:pt x="1627" y="736"/>
                  </a:lnTo>
                  <a:lnTo>
                    <a:pt x="1554" y="736"/>
                  </a:lnTo>
                  <a:lnTo>
                    <a:pt x="1554" y="436"/>
                  </a:lnTo>
                  <a:close/>
                  <a:moveTo>
                    <a:pt x="351" y="738"/>
                  </a:moveTo>
                  <a:lnTo>
                    <a:pt x="204" y="738"/>
                  </a:lnTo>
                  <a:lnTo>
                    <a:pt x="204" y="437"/>
                  </a:lnTo>
                  <a:lnTo>
                    <a:pt x="444" y="437"/>
                  </a:lnTo>
                  <a:lnTo>
                    <a:pt x="444" y="496"/>
                  </a:lnTo>
                  <a:lnTo>
                    <a:pt x="277" y="496"/>
                  </a:lnTo>
                  <a:lnTo>
                    <a:pt x="277" y="549"/>
                  </a:lnTo>
                  <a:lnTo>
                    <a:pt x="351" y="549"/>
                  </a:lnTo>
                  <a:cubicBezTo>
                    <a:pt x="377" y="549"/>
                    <a:pt x="469" y="551"/>
                    <a:pt x="469" y="647"/>
                  </a:cubicBezTo>
                  <a:cubicBezTo>
                    <a:pt x="469" y="708"/>
                    <a:pt x="423" y="738"/>
                    <a:pt x="351" y="738"/>
                  </a:cubicBezTo>
                  <a:close/>
                  <a:moveTo>
                    <a:pt x="605" y="628"/>
                  </a:moveTo>
                  <a:lnTo>
                    <a:pt x="728" y="434"/>
                  </a:lnTo>
                  <a:lnTo>
                    <a:pt x="801" y="434"/>
                  </a:lnTo>
                  <a:lnTo>
                    <a:pt x="801" y="735"/>
                  </a:lnTo>
                  <a:lnTo>
                    <a:pt x="728" y="735"/>
                  </a:lnTo>
                  <a:lnTo>
                    <a:pt x="728" y="538"/>
                  </a:lnTo>
                  <a:lnTo>
                    <a:pt x="605" y="735"/>
                  </a:lnTo>
                  <a:lnTo>
                    <a:pt x="532" y="735"/>
                  </a:lnTo>
                  <a:lnTo>
                    <a:pt x="532" y="278"/>
                  </a:lnTo>
                  <a:lnTo>
                    <a:pt x="0" y="278"/>
                  </a:lnTo>
                  <a:lnTo>
                    <a:pt x="0" y="902"/>
                  </a:lnTo>
                  <a:lnTo>
                    <a:pt x="2098" y="902"/>
                  </a:lnTo>
                  <a:lnTo>
                    <a:pt x="2098" y="278"/>
                  </a:lnTo>
                  <a:lnTo>
                    <a:pt x="605" y="278"/>
                  </a:lnTo>
                  <a:lnTo>
                    <a:pt x="605" y="628"/>
                  </a:lnTo>
                  <a:close/>
                  <a:moveTo>
                    <a:pt x="337" y="607"/>
                  </a:moveTo>
                  <a:lnTo>
                    <a:pt x="277" y="607"/>
                  </a:lnTo>
                  <a:lnTo>
                    <a:pt x="277" y="679"/>
                  </a:lnTo>
                  <a:lnTo>
                    <a:pt x="336" y="679"/>
                  </a:lnTo>
                  <a:cubicBezTo>
                    <a:pt x="364" y="679"/>
                    <a:pt x="390" y="674"/>
                    <a:pt x="390" y="645"/>
                  </a:cubicBezTo>
                  <a:cubicBezTo>
                    <a:pt x="390" y="609"/>
                    <a:pt x="355" y="607"/>
                    <a:pt x="337" y="607"/>
                  </a:cubicBezTo>
                  <a:close/>
                  <a:moveTo>
                    <a:pt x="1348" y="686"/>
                  </a:moveTo>
                  <a:cubicBezTo>
                    <a:pt x="1422" y="686"/>
                    <a:pt x="1426" y="610"/>
                    <a:pt x="1426" y="585"/>
                  </a:cubicBezTo>
                  <a:cubicBezTo>
                    <a:pt x="1426" y="558"/>
                    <a:pt x="1422" y="485"/>
                    <a:pt x="1348" y="485"/>
                  </a:cubicBezTo>
                  <a:cubicBezTo>
                    <a:pt x="1308" y="485"/>
                    <a:pt x="1271" y="506"/>
                    <a:pt x="1271" y="585"/>
                  </a:cubicBezTo>
                  <a:cubicBezTo>
                    <a:pt x="1271" y="664"/>
                    <a:pt x="1308" y="686"/>
                    <a:pt x="1348" y="686"/>
                  </a:cubicBezTo>
                  <a:close/>
                  <a:moveTo>
                    <a:pt x="1385" y="157"/>
                  </a:moveTo>
                  <a:lnTo>
                    <a:pt x="1334" y="157"/>
                  </a:lnTo>
                  <a:lnTo>
                    <a:pt x="1334" y="128"/>
                  </a:lnTo>
                  <a:lnTo>
                    <a:pt x="1380" y="128"/>
                  </a:lnTo>
                  <a:lnTo>
                    <a:pt x="1380" y="105"/>
                  </a:lnTo>
                  <a:lnTo>
                    <a:pt x="1334" y="105"/>
                  </a:lnTo>
                  <a:lnTo>
                    <a:pt x="1334" y="79"/>
                  </a:lnTo>
                  <a:lnTo>
                    <a:pt x="1383" y="79"/>
                  </a:lnTo>
                  <a:lnTo>
                    <a:pt x="1383" y="56"/>
                  </a:lnTo>
                  <a:lnTo>
                    <a:pt x="1306" y="56"/>
                  </a:lnTo>
                  <a:lnTo>
                    <a:pt x="1306" y="180"/>
                  </a:lnTo>
                  <a:lnTo>
                    <a:pt x="1385" y="180"/>
                  </a:lnTo>
                  <a:lnTo>
                    <a:pt x="1385" y="157"/>
                  </a:lnTo>
                  <a:close/>
                  <a:moveTo>
                    <a:pt x="1128" y="101"/>
                  </a:moveTo>
                  <a:cubicBezTo>
                    <a:pt x="1130" y="94"/>
                    <a:pt x="1132" y="85"/>
                    <a:pt x="1133" y="77"/>
                  </a:cubicBezTo>
                  <a:lnTo>
                    <a:pt x="1134" y="77"/>
                  </a:lnTo>
                  <a:cubicBezTo>
                    <a:pt x="1136" y="85"/>
                    <a:pt x="1138" y="94"/>
                    <a:pt x="1140" y="101"/>
                  </a:cubicBezTo>
                  <a:lnTo>
                    <a:pt x="1148" y="127"/>
                  </a:lnTo>
                  <a:lnTo>
                    <a:pt x="1120" y="127"/>
                  </a:lnTo>
                  <a:lnTo>
                    <a:pt x="1128" y="101"/>
                  </a:lnTo>
                  <a:close/>
                  <a:moveTo>
                    <a:pt x="1116" y="148"/>
                  </a:moveTo>
                  <a:lnTo>
                    <a:pt x="1152" y="148"/>
                  </a:lnTo>
                  <a:lnTo>
                    <a:pt x="1161" y="180"/>
                  </a:lnTo>
                  <a:lnTo>
                    <a:pt x="1192" y="180"/>
                  </a:lnTo>
                  <a:lnTo>
                    <a:pt x="1153" y="56"/>
                  </a:lnTo>
                  <a:lnTo>
                    <a:pt x="1116" y="56"/>
                  </a:lnTo>
                  <a:lnTo>
                    <a:pt x="1079" y="180"/>
                  </a:lnTo>
                  <a:lnTo>
                    <a:pt x="1108" y="180"/>
                  </a:lnTo>
                  <a:lnTo>
                    <a:pt x="1116" y="148"/>
                  </a:lnTo>
                  <a:close/>
                  <a:moveTo>
                    <a:pt x="1225" y="180"/>
                  </a:moveTo>
                  <a:lnTo>
                    <a:pt x="1253" y="180"/>
                  </a:lnTo>
                  <a:lnTo>
                    <a:pt x="1253" y="80"/>
                  </a:lnTo>
                  <a:lnTo>
                    <a:pt x="1287" y="80"/>
                  </a:lnTo>
                  <a:lnTo>
                    <a:pt x="1287" y="56"/>
                  </a:lnTo>
                  <a:lnTo>
                    <a:pt x="1191" y="56"/>
                  </a:lnTo>
                  <a:lnTo>
                    <a:pt x="1191" y="80"/>
                  </a:lnTo>
                  <a:lnTo>
                    <a:pt x="1225" y="80"/>
                  </a:lnTo>
                  <a:lnTo>
                    <a:pt x="1225" y="180"/>
                  </a:lnTo>
                  <a:close/>
                  <a:moveTo>
                    <a:pt x="993" y="136"/>
                  </a:moveTo>
                  <a:cubicBezTo>
                    <a:pt x="996" y="124"/>
                    <a:pt x="998" y="110"/>
                    <a:pt x="998" y="96"/>
                  </a:cubicBezTo>
                  <a:lnTo>
                    <a:pt x="998" y="79"/>
                  </a:lnTo>
                  <a:lnTo>
                    <a:pt x="1025" y="79"/>
                  </a:lnTo>
                  <a:lnTo>
                    <a:pt x="1025" y="157"/>
                  </a:lnTo>
                  <a:lnTo>
                    <a:pt x="984" y="157"/>
                  </a:lnTo>
                  <a:cubicBezTo>
                    <a:pt x="987" y="151"/>
                    <a:pt x="990" y="144"/>
                    <a:pt x="993" y="136"/>
                  </a:cubicBezTo>
                  <a:close/>
                  <a:moveTo>
                    <a:pt x="968" y="212"/>
                  </a:moveTo>
                  <a:lnTo>
                    <a:pt x="969" y="180"/>
                  </a:lnTo>
                  <a:lnTo>
                    <a:pt x="1041" y="180"/>
                  </a:lnTo>
                  <a:lnTo>
                    <a:pt x="1043" y="212"/>
                  </a:lnTo>
                  <a:lnTo>
                    <a:pt x="1064" y="212"/>
                  </a:lnTo>
                  <a:lnTo>
                    <a:pt x="1066" y="159"/>
                  </a:lnTo>
                  <a:lnTo>
                    <a:pt x="1053" y="158"/>
                  </a:lnTo>
                  <a:lnTo>
                    <a:pt x="1053" y="56"/>
                  </a:lnTo>
                  <a:lnTo>
                    <a:pt x="972" y="56"/>
                  </a:lnTo>
                  <a:lnTo>
                    <a:pt x="972" y="89"/>
                  </a:lnTo>
                  <a:cubicBezTo>
                    <a:pt x="972" y="104"/>
                    <a:pt x="971" y="118"/>
                    <a:pt x="967" y="131"/>
                  </a:cubicBezTo>
                  <a:cubicBezTo>
                    <a:pt x="964" y="140"/>
                    <a:pt x="960" y="149"/>
                    <a:pt x="955" y="158"/>
                  </a:cubicBezTo>
                  <a:lnTo>
                    <a:pt x="945" y="159"/>
                  </a:lnTo>
                  <a:lnTo>
                    <a:pt x="946" y="212"/>
                  </a:lnTo>
                  <a:lnTo>
                    <a:pt x="968" y="212"/>
                  </a:lnTo>
                  <a:close/>
                  <a:moveTo>
                    <a:pt x="492" y="122"/>
                  </a:moveTo>
                  <a:cubicBezTo>
                    <a:pt x="493" y="144"/>
                    <a:pt x="498" y="164"/>
                    <a:pt x="505" y="181"/>
                  </a:cubicBezTo>
                  <a:cubicBezTo>
                    <a:pt x="495" y="186"/>
                    <a:pt x="488" y="191"/>
                    <a:pt x="484" y="193"/>
                  </a:cubicBezTo>
                  <a:cubicBezTo>
                    <a:pt x="464" y="175"/>
                    <a:pt x="451" y="150"/>
                    <a:pt x="450" y="122"/>
                  </a:cubicBezTo>
                  <a:lnTo>
                    <a:pt x="492" y="122"/>
                  </a:lnTo>
                  <a:close/>
                  <a:moveTo>
                    <a:pt x="488" y="39"/>
                  </a:moveTo>
                  <a:cubicBezTo>
                    <a:pt x="493" y="42"/>
                    <a:pt x="500" y="46"/>
                    <a:pt x="508" y="50"/>
                  </a:cubicBezTo>
                  <a:cubicBezTo>
                    <a:pt x="500" y="67"/>
                    <a:pt x="493" y="88"/>
                    <a:pt x="492" y="112"/>
                  </a:cubicBezTo>
                  <a:lnTo>
                    <a:pt x="450" y="112"/>
                  </a:lnTo>
                  <a:cubicBezTo>
                    <a:pt x="452" y="83"/>
                    <a:pt x="466" y="57"/>
                    <a:pt x="488" y="39"/>
                  </a:cubicBezTo>
                  <a:close/>
                  <a:moveTo>
                    <a:pt x="529" y="16"/>
                  </a:moveTo>
                  <a:cubicBezTo>
                    <a:pt x="524" y="22"/>
                    <a:pt x="519" y="31"/>
                    <a:pt x="513" y="41"/>
                  </a:cubicBezTo>
                  <a:cubicBezTo>
                    <a:pt x="512" y="40"/>
                    <a:pt x="511" y="40"/>
                    <a:pt x="511" y="40"/>
                  </a:cubicBezTo>
                  <a:cubicBezTo>
                    <a:pt x="505" y="37"/>
                    <a:pt x="501" y="34"/>
                    <a:pt x="497" y="32"/>
                  </a:cubicBezTo>
                  <a:cubicBezTo>
                    <a:pt x="507" y="25"/>
                    <a:pt x="518" y="20"/>
                    <a:pt x="529" y="16"/>
                  </a:cubicBezTo>
                  <a:close/>
                  <a:moveTo>
                    <a:pt x="563" y="10"/>
                  </a:moveTo>
                  <a:lnTo>
                    <a:pt x="563" y="53"/>
                  </a:lnTo>
                  <a:cubicBezTo>
                    <a:pt x="548" y="53"/>
                    <a:pt x="534" y="49"/>
                    <a:pt x="523" y="45"/>
                  </a:cubicBezTo>
                  <a:cubicBezTo>
                    <a:pt x="524" y="43"/>
                    <a:pt x="525" y="42"/>
                    <a:pt x="526" y="40"/>
                  </a:cubicBezTo>
                  <a:cubicBezTo>
                    <a:pt x="535" y="25"/>
                    <a:pt x="545" y="15"/>
                    <a:pt x="547" y="12"/>
                  </a:cubicBezTo>
                  <a:cubicBezTo>
                    <a:pt x="553" y="11"/>
                    <a:pt x="558" y="10"/>
                    <a:pt x="563" y="10"/>
                  </a:cubicBezTo>
                  <a:close/>
                  <a:moveTo>
                    <a:pt x="563" y="112"/>
                  </a:moveTo>
                  <a:lnTo>
                    <a:pt x="503" y="112"/>
                  </a:lnTo>
                  <a:cubicBezTo>
                    <a:pt x="504" y="90"/>
                    <a:pt x="510" y="71"/>
                    <a:pt x="518" y="55"/>
                  </a:cubicBezTo>
                  <a:cubicBezTo>
                    <a:pt x="530" y="60"/>
                    <a:pt x="546" y="63"/>
                    <a:pt x="563" y="64"/>
                  </a:cubicBezTo>
                  <a:lnTo>
                    <a:pt x="563" y="112"/>
                  </a:lnTo>
                  <a:close/>
                  <a:moveTo>
                    <a:pt x="563" y="166"/>
                  </a:moveTo>
                  <a:cubicBezTo>
                    <a:pt x="544" y="166"/>
                    <a:pt x="528" y="171"/>
                    <a:pt x="515" y="176"/>
                  </a:cubicBezTo>
                  <a:cubicBezTo>
                    <a:pt x="509" y="161"/>
                    <a:pt x="504" y="143"/>
                    <a:pt x="503" y="122"/>
                  </a:cubicBezTo>
                  <a:lnTo>
                    <a:pt x="563" y="122"/>
                  </a:lnTo>
                  <a:lnTo>
                    <a:pt x="563" y="166"/>
                  </a:lnTo>
                  <a:close/>
                  <a:moveTo>
                    <a:pt x="563" y="225"/>
                  </a:moveTo>
                  <a:cubicBezTo>
                    <a:pt x="556" y="225"/>
                    <a:pt x="549" y="224"/>
                    <a:pt x="542" y="223"/>
                  </a:cubicBezTo>
                  <a:cubicBezTo>
                    <a:pt x="539" y="219"/>
                    <a:pt x="531" y="209"/>
                    <a:pt x="523" y="194"/>
                  </a:cubicBezTo>
                  <a:cubicBezTo>
                    <a:pt x="522" y="192"/>
                    <a:pt x="520" y="189"/>
                    <a:pt x="519" y="186"/>
                  </a:cubicBezTo>
                  <a:cubicBezTo>
                    <a:pt x="531" y="181"/>
                    <a:pt x="546" y="177"/>
                    <a:pt x="563" y="176"/>
                  </a:cubicBezTo>
                  <a:lnTo>
                    <a:pt x="563" y="225"/>
                  </a:lnTo>
                  <a:close/>
                  <a:moveTo>
                    <a:pt x="492" y="201"/>
                  </a:moveTo>
                  <a:cubicBezTo>
                    <a:pt x="496" y="198"/>
                    <a:pt x="502" y="194"/>
                    <a:pt x="509" y="191"/>
                  </a:cubicBezTo>
                  <a:cubicBezTo>
                    <a:pt x="515" y="202"/>
                    <a:pt x="520" y="211"/>
                    <a:pt x="525" y="218"/>
                  </a:cubicBezTo>
                  <a:cubicBezTo>
                    <a:pt x="513" y="214"/>
                    <a:pt x="502" y="208"/>
                    <a:pt x="492" y="201"/>
                  </a:cubicBezTo>
                  <a:close/>
                  <a:moveTo>
                    <a:pt x="573" y="176"/>
                  </a:moveTo>
                  <a:cubicBezTo>
                    <a:pt x="591" y="177"/>
                    <a:pt x="606" y="181"/>
                    <a:pt x="618" y="186"/>
                  </a:cubicBezTo>
                  <a:cubicBezTo>
                    <a:pt x="617" y="189"/>
                    <a:pt x="615" y="191"/>
                    <a:pt x="614" y="194"/>
                  </a:cubicBezTo>
                  <a:cubicBezTo>
                    <a:pt x="605" y="210"/>
                    <a:pt x="597" y="220"/>
                    <a:pt x="594" y="223"/>
                  </a:cubicBezTo>
                  <a:cubicBezTo>
                    <a:pt x="588" y="224"/>
                    <a:pt x="580" y="225"/>
                    <a:pt x="573" y="225"/>
                  </a:cubicBezTo>
                  <a:lnTo>
                    <a:pt x="573" y="176"/>
                  </a:lnTo>
                  <a:close/>
                  <a:moveTo>
                    <a:pt x="573" y="122"/>
                  </a:moveTo>
                  <a:lnTo>
                    <a:pt x="634" y="122"/>
                  </a:lnTo>
                  <a:cubicBezTo>
                    <a:pt x="633" y="142"/>
                    <a:pt x="628" y="161"/>
                    <a:pt x="622" y="176"/>
                  </a:cubicBezTo>
                  <a:cubicBezTo>
                    <a:pt x="609" y="171"/>
                    <a:pt x="592" y="167"/>
                    <a:pt x="573" y="166"/>
                  </a:cubicBezTo>
                  <a:lnTo>
                    <a:pt x="573" y="122"/>
                  </a:lnTo>
                  <a:close/>
                  <a:moveTo>
                    <a:pt x="573" y="64"/>
                  </a:moveTo>
                  <a:cubicBezTo>
                    <a:pt x="591" y="64"/>
                    <a:pt x="607" y="60"/>
                    <a:pt x="620" y="56"/>
                  </a:cubicBezTo>
                  <a:cubicBezTo>
                    <a:pt x="627" y="71"/>
                    <a:pt x="633" y="91"/>
                    <a:pt x="634" y="112"/>
                  </a:cubicBezTo>
                  <a:lnTo>
                    <a:pt x="573" y="112"/>
                  </a:lnTo>
                  <a:lnTo>
                    <a:pt x="573" y="64"/>
                  </a:lnTo>
                  <a:close/>
                  <a:moveTo>
                    <a:pt x="573" y="10"/>
                  </a:moveTo>
                  <a:cubicBezTo>
                    <a:pt x="579" y="10"/>
                    <a:pt x="584" y="11"/>
                    <a:pt x="589" y="12"/>
                  </a:cubicBezTo>
                  <a:cubicBezTo>
                    <a:pt x="592" y="15"/>
                    <a:pt x="602" y="25"/>
                    <a:pt x="611" y="40"/>
                  </a:cubicBezTo>
                  <a:cubicBezTo>
                    <a:pt x="612" y="42"/>
                    <a:pt x="613" y="44"/>
                    <a:pt x="614" y="46"/>
                  </a:cubicBezTo>
                  <a:cubicBezTo>
                    <a:pt x="603" y="50"/>
                    <a:pt x="589" y="53"/>
                    <a:pt x="573" y="54"/>
                  </a:cubicBezTo>
                  <a:lnTo>
                    <a:pt x="573" y="10"/>
                  </a:lnTo>
                  <a:close/>
                  <a:moveTo>
                    <a:pt x="643" y="33"/>
                  </a:moveTo>
                  <a:cubicBezTo>
                    <a:pt x="639" y="35"/>
                    <a:pt x="634" y="38"/>
                    <a:pt x="627" y="41"/>
                  </a:cubicBezTo>
                  <a:cubicBezTo>
                    <a:pt x="626" y="41"/>
                    <a:pt x="625" y="42"/>
                    <a:pt x="625" y="42"/>
                  </a:cubicBezTo>
                  <a:cubicBezTo>
                    <a:pt x="619" y="31"/>
                    <a:pt x="612" y="22"/>
                    <a:pt x="607" y="16"/>
                  </a:cubicBezTo>
                  <a:cubicBezTo>
                    <a:pt x="620" y="20"/>
                    <a:pt x="632" y="26"/>
                    <a:pt x="643" y="33"/>
                  </a:cubicBezTo>
                  <a:close/>
                  <a:moveTo>
                    <a:pt x="688" y="112"/>
                  </a:moveTo>
                  <a:lnTo>
                    <a:pt x="645" y="112"/>
                  </a:lnTo>
                  <a:cubicBezTo>
                    <a:pt x="644" y="89"/>
                    <a:pt x="637" y="68"/>
                    <a:pt x="630" y="52"/>
                  </a:cubicBezTo>
                  <a:cubicBezTo>
                    <a:pt x="640" y="47"/>
                    <a:pt x="647" y="43"/>
                    <a:pt x="652" y="40"/>
                  </a:cubicBezTo>
                  <a:cubicBezTo>
                    <a:pt x="673" y="59"/>
                    <a:pt x="686" y="84"/>
                    <a:pt x="688" y="112"/>
                  </a:cubicBezTo>
                  <a:close/>
                  <a:moveTo>
                    <a:pt x="655" y="192"/>
                  </a:moveTo>
                  <a:cubicBezTo>
                    <a:pt x="654" y="192"/>
                    <a:pt x="646" y="186"/>
                    <a:pt x="632" y="180"/>
                  </a:cubicBezTo>
                  <a:cubicBezTo>
                    <a:pt x="639" y="164"/>
                    <a:pt x="644" y="144"/>
                    <a:pt x="645" y="122"/>
                  </a:cubicBezTo>
                  <a:lnTo>
                    <a:pt x="688" y="122"/>
                  </a:lnTo>
                  <a:cubicBezTo>
                    <a:pt x="687" y="150"/>
                    <a:pt x="674" y="174"/>
                    <a:pt x="655" y="192"/>
                  </a:cubicBezTo>
                  <a:close/>
                  <a:moveTo>
                    <a:pt x="612" y="218"/>
                  </a:moveTo>
                  <a:cubicBezTo>
                    <a:pt x="616" y="211"/>
                    <a:pt x="622" y="202"/>
                    <a:pt x="628" y="190"/>
                  </a:cubicBezTo>
                  <a:cubicBezTo>
                    <a:pt x="637" y="194"/>
                    <a:pt x="643" y="198"/>
                    <a:pt x="646" y="200"/>
                  </a:cubicBezTo>
                  <a:cubicBezTo>
                    <a:pt x="636" y="208"/>
                    <a:pt x="624" y="214"/>
                    <a:pt x="612" y="218"/>
                  </a:cubicBezTo>
                  <a:close/>
                  <a:moveTo>
                    <a:pt x="563" y="236"/>
                  </a:moveTo>
                  <a:lnTo>
                    <a:pt x="563" y="236"/>
                  </a:lnTo>
                  <a:lnTo>
                    <a:pt x="573" y="236"/>
                  </a:lnTo>
                  <a:lnTo>
                    <a:pt x="573" y="236"/>
                  </a:lnTo>
                  <a:cubicBezTo>
                    <a:pt x="643" y="234"/>
                    <a:pt x="699" y="182"/>
                    <a:pt x="699" y="118"/>
                  </a:cubicBezTo>
                  <a:cubicBezTo>
                    <a:pt x="699" y="53"/>
                    <a:pt x="641" y="0"/>
                    <a:pt x="569" y="0"/>
                  </a:cubicBezTo>
                  <a:cubicBezTo>
                    <a:pt x="497" y="0"/>
                    <a:pt x="438" y="53"/>
                    <a:pt x="438" y="118"/>
                  </a:cubicBezTo>
                  <a:cubicBezTo>
                    <a:pt x="438" y="181"/>
                    <a:pt x="494" y="233"/>
                    <a:pt x="563" y="236"/>
                  </a:cubicBezTo>
                  <a:close/>
                  <a:moveTo>
                    <a:pt x="776" y="135"/>
                  </a:moveTo>
                  <a:cubicBezTo>
                    <a:pt x="783" y="122"/>
                    <a:pt x="791" y="106"/>
                    <a:pt x="797" y="91"/>
                  </a:cubicBezTo>
                  <a:lnTo>
                    <a:pt x="797" y="91"/>
                  </a:lnTo>
                  <a:cubicBezTo>
                    <a:pt x="796" y="107"/>
                    <a:pt x="795" y="124"/>
                    <a:pt x="795" y="144"/>
                  </a:cubicBezTo>
                  <a:lnTo>
                    <a:pt x="795" y="180"/>
                  </a:lnTo>
                  <a:lnTo>
                    <a:pt x="821" y="180"/>
                  </a:lnTo>
                  <a:lnTo>
                    <a:pt x="821" y="56"/>
                  </a:lnTo>
                  <a:lnTo>
                    <a:pt x="792" y="56"/>
                  </a:lnTo>
                  <a:lnTo>
                    <a:pt x="766" y="105"/>
                  </a:lnTo>
                  <a:cubicBezTo>
                    <a:pt x="758" y="118"/>
                    <a:pt x="750" y="135"/>
                    <a:pt x="744" y="149"/>
                  </a:cubicBezTo>
                  <a:lnTo>
                    <a:pt x="743" y="149"/>
                  </a:lnTo>
                  <a:cubicBezTo>
                    <a:pt x="744" y="133"/>
                    <a:pt x="744" y="113"/>
                    <a:pt x="744" y="93"/>
                  </a:cubicBezTo>
                  <a:lnTo>
                    <a:pt x="744" y="56"/>
                  </a:lnTo>
                  <a:lnTo>
                    <a:pt x="719" y="56"/>
                  </a:lnTo>
                  <a:lnTo>
                    <a:pt x="719" y="180"/>
                  </a:lnTo>
                  <a:lnTo>
                    <a:pt x="751" y="180"/>
                  </a:lnTo>
                  <a:lnTo>
                    <a:pt x="776" y="135"/>
                  </a:lnTo>
                  <a:close/>
                  <a:moveTo>
                    <a:pt x="879" y="159"/>
                  </a:moveTo>
                  <a:cubicBezTo>
                    <a:pt x="868" y="159"/>
                    <a:pt x="855" y="155"/>
                    <a:pt x="849" y="152"/>
                  </a:cubicBezTo>
                  <a:lnTo>
                    <a:pt x="843" y="174"/>
                  </a:lnTo>
                  <a:cubicBezTo>
                    <a:pt x="854" y="179"/>
                    <a:pt x="868" y="182"/>
                    <a:pt x="880" y="182"/>
                  </a:cubicBezTo>
                  <a:cubicBezTo>
                    <a:pt x="904" y="182"/>
                    <a:pt x="932" y="173"/>
                    <a:pt x="932" y="145"/>
                  </a:cubicBezTo>
                  <a:cubicBezTo>
                    <a:pt x="932" y="128"/>
                    <a:pt x="918" y="118"/>
                    <a:pt x="903" y="116"/>
                  </a:cubicBezTo>
                  <a:lnTo>
                    <a:pt x="903" y="115"/>
                  </a:lnTo>
                  <a:cubicBezTo>
                    <a:pt x="917" y="112"/>
                    <a:pt x="927" y="101"/>
                    <a:pt x="927" y="86"/>
                  </a:cubicBezTo>
                  <a:cubicBezTo>
                    <a:pt x="927" y="68"/>
                    <a:pt x="911" y="54"/>
                    <a:pt x="884" y="54"/>
                  </a:cubicBezTo>
                  <a:cubicBezTo>
                    <a:pt x="867" y="54"/>
                    <a:pt x="854" y="59"/>
                    <a:pt x="846" y="64"/>
                  </a:cubicBezTo>
                  <a:lnTo>
                    <a:pt x="852" y="84"/>
                  </a:lnTo>
                  <a:cubicBezTo>
                    <a:pt x="859" y="81"/>
                    <a:pt x="870" y="77"/>
                    <a:pt x="879" y="77"/>
                  </a:cubicBezTo>
                  <a:cubicBezTo>
                    <a:pt x="891" y="77"/>
                    <a:pt x="898" y="82"/>
                    <a:pt x="898" y="90"/>
                  </a:cubicBezTo>
                  <a:cubicBezTo>
                    <a:pt x="898" y="100"/>
                    <a:pt x="889" y="106"/>
                    <a:pt x="876" y="106"/>
                  </a:cubicBezTo>
                  <a:lnTo>
                    <a:pt x="864" y="106"/>
                  </a:lnTo>
                  <a:lnTo>
                    <a:pt x="864" y="127"/>
                  </a:lnTo>
                  <a:lnTo>
                    <a:pt x="876" y="127"/>
                  </a:lnTo>
                  <a:cubicBezTo>
                    <a:pt x="888" y="127"/>
                    <a:pt x="902" y="129"/>
                    <a:pt x="902" y="143"/>
                  </a:cubicBezTo>
                  <a:cubicBezTo>
                    <a:pt x="902" y="153"/>
                    <a:pt x="893" y="159"/>
                    <a:pt x="879" y="159"/>
                  </a:cubicBezTo>
                  <a:close/>
                  <a:moveTo>
                    <a:pt x="1900" y="125"/>
                  </a:moveTo>
                  <a:lnTo>
                    <a:pt x="1910" y="125"/>
                  </a:lnTo>
                  <a:cubicBezTo>
                    <a:pt x="1924" y="125"/>
                    <a:pt x="1935" y="130"/>
                    <a:pt x="1935" y="143"/>
                  </a:cubicBezTo>
                  <a:cubicBezTo>
                    <a:pt x="1935" y="156"/>
                    <a:pt x="1924" y="161"/>
                    <a:pt x="1911" y="161"/>
                  </a:cubicBezTo>
                  <a:cubicBezTo>
                    <a:pt x="1906" y="161"/>
                    <a:pt x="1903" y="161"/>
                    <a:pt x="1900" y="160"/>
                  </a:cubicBezTo>
                  <a:lnTo>
                    <a:pt x="1900" y="125"/>
                  </a:lnTo>
                  <a:close/>
                  <a:moveTo>
                    <a:pt x="1900" y="76"/>
                  </a:moveTo>
                  <a:cubicBezTo>
                    <a:pt x="1903" y="76"/>
                    <a:pt x="1906" y="76"/>
                    <a:pt x="1912" y="76"/>
                  </a:cubicBezTo>
                  <a:cubicBezTo>
                    <a:pt x="1925" y="76"/>
                    <a:pt x="1932" y="81"/>
                    <a:pt x="1932" y="90"/>
                  </a:cubicBezTo>
                  <a:cubicBezTo>
                    <a:pt x="1932" y="99"/>
                    <a:pt x="1924" y="105"/>
                    <a:pt x="1910" y="105"/>
                  </a:cubicBezTo>
                  <a:lnTo>
                    <a:pt x="1900" y="105"/>
                  </a:lnTo>
                  <a:lnTo>
                    <a:pt x="1900" y="76"/>
                  </a:lnTo>
                  <a:close/>
                  <a:moveTo>
                    <a:pt x="1952" y="170"/>
                  </a:moveTo>
                  <a:cubicBezTo>
                    <a:pt x="1959" y="164"/>
                    <a:pt x="1965" y="155"/>
                    <a:pt x="1965" y="144"/>
                  </a:cubicBezTo>
                  <a:cubicBezTo>
                    <a:pt x="1965" y="128"/>
                    <a:pt x="1954" y="117"/>
                    <a:pt x="1940" y="113"/>
                  </a:cubicBezTo>
                  <a:lnTo>
                    <a:pt x="1940" y="113"/>
                  </a:lnTo>
                  <a:cubicBezTo>
                    <a:pt x="1954" y="108"/>
                    <a:pt x="1960" y="98"/>
                    <a:pt x="1960" y="87"/>
                  </a:cubicBezTo>
                  <a:cubicBezTo>
                    <a:pt x="1960" y="75"/>
                    <a:pt x="1954" y="67"/>
                    <a:pt x="1945" y="62"/>
                  </a:cubicBezTo>
                  <a:cubicBezTo>
                    <a:pt x="1936" y="57"/>
                    <a:pt x="1926" y="55"/>
                    <a:pt x="1909" y="55"/>
                  </a:cubicBezTo>
                  <a:cubicBezTo>
                    <a:pt x="1895" y="55"/>
                    <a:pt x="1880" y="56"/>
                    <a:pt x="1873" y="58"/>
                  </a:cubicBezTo>
                  <a:lnTo>
                    <a:pt x="1873" y="180"/>
                  </a:lnTo>
                  <a:cubicBezTo>
                    <a:pt x="1879" y="180"/>
                    <a:pt x="1889" y="181"/>
                    <a:pt x="1903" y="181"/>
                  </a:cubicBezTo>
                  <a:cubicBezTo>
                    <a:pt x="1928" y="181"/>
                    <a:pt x="1943" y="177"/>
                    <a:pt x="1952" y="170"/>
                  </a:cubicBezTo>
                  <a:close/>
                  <a:moveTo>
                    <a:pt x="1791" y="180"/>
                  </a:moveTo>
                  <a:lnTo>
                    <a:pt x="1819" y="180"/>
                  </a:lnTo>
                  <a:lnTo>
                    <a:pt x="1819" y="80"/>
                  </a:lnTo>
                  <a:lnTo>
                    <a:pt x="1853" y="80"/>
                  </a:lnTo>
                  <a:lnTo>
                    <a:pt x="1853" y="56"/>
                  </a:lnTo>
                  <a:lnTo>
                    <a:pt x="1758" y="56"/>
                  </a:lnTo>
                  <a:lnTo>
                    <a:pt x="1758" y="80"/>
                  </a:lnTo>
                  <a:lnTo>
                    <a:pt x="1791" y="80"/>
                  </a:lnTo>
                  <a:lnTo>
                    <a:pt x="1791" y="180"/>
                  </a:lnTo>
                  <a:close/>
                  <a:moveTo>
                    <a:pt x="2041" y="76"/>
                  </a:moveTo>
                  <a:cubicBezTo>
                    <a:pt x="2061" y="76"/>
                    <a:pt x="2071" y="96"/>
                    <a:pt x="2071" y="118"/>
                  </a:cubicBezTo>
                  <a:cubicBezTo>
                    <a:pt x="2071" y="142"/>
                    <a:pt x="2061" y="160"/>
                    <a:pt x="2042" y="160"/>
                  </a:cubicBezTo>
                  <a:cubicBezTo>
                    <a:pt x="2023" y="160"/>
                    <a:pt x="2011" y="143"/>
                    <a:pt x="2011" y="119"/>
                  </a:cubicBezTo>
                  <a:cubicBezTo>
                    <a:pt x="2011" y="94"/>
                    <a:pt x="2022" y="76"/>
                    <a:pt x="2041" y="76"/>
                  </a:cubicBezTo>
                  <a:close/>
                  <a:moveTo>
                    <a:pt x="2040" y="182"/>
                  </a:moveTo>
                  <a:cubicBezTo>
                    <a:pt x="2076" y="182"/>
                    <a:pt x="2101" y="158"/>
                    <a:pt x="2101" y="117"/>
                  </a:cubicBezTo>
                  <a:cubicBezTo>
                    <a:pt x="2101" y="83"/>
                    <a:pt x="2080" y="54"/>
                    <a:pt x="2042" y="54"/>
                  </a:cubicBezTo>
                  <a:cubicBezTo>
                    <a:pt x="2006" y="54"/>
                    <a:pt x="1982" y="82"/>
                    <a:pt x="1982" y="119"/>
                  </a:cubicBezTo>
                  <a:cubicBezTo>
                    <a:pt x="1982" y="154"/>
                    <a:pt x="2003" y="182"/>
                    <a:pt x="2040" y="182"/>
                  </a:cubicBezTo>
                  <a:close/>
                  <a:moveTo>
                    <a:pt x="1563" y="121"/>
                  </a:moveTo>
                  <a:cubicBezTo>
                    <a:pt x="1566" y="120"/>
                    <a:pt x="1569" y="120"/>
                    <a:pt x="1573" y="120"/>
                  </a:cubicBezTo>
                  <a:cubicBezTo>
                    <a:pt x="1587" y="120"/>
                    <a:pt x="1598" y="126"/>
                    <a:pt x="1598" y="140"/>
                  </a:cubicBezTo>
                  <a:cubicBezTo>
                    <a:pt x="1598" y="154"/>
                    <a:pt x="1587" y="160"/>
                    <a:pt x="1573" y="160"/>
                  </a:cubicBezTo>
                  <a:cubicBezTo>
                    <a:pt x="1569" y="160"/>
                    <a:pt x="1566" y="160"/>
                    <a:pt x="1563" y="160"/>
                  </a:cubicBezTo>
                  <a:lnTo>
                    <a:pt x="1563" y="121"/>
                  </a:lnTo>
                  <a:close/>
                  <a:moveTo>
                    <a:pt x="1617" y="166"/>
                  </a:moveTo>
                  <a:cubicBezTo>
                    <a:pt x="1623" y="159"/>
                    <a:pt x="1627" y="150"/>
                    <a:pt x="1627" y="139"/>
                  </a:cubicBezTo>
                  <a:cubicBezTo>
                    <a:pt x="1627" y="111"/>
                    <a:pt x="1604" y="98"/>
                    <a:pt x="1578" y="98"/>
                  </a:cubicBezTo>
                  <a:cubicBezTo>
                    <a:pt x="1572" y="98"/>
                    <a:pt x="1567" y="99"/>
                    <a:pt x="1563" y="99"/>
                  </a:cubicBezTo>
                  <a:lnTo>
                    <a:pt x="1563" y="56"/>
                  </a:lnTo>
                  <a:lnTo>
                    <a:pt x="1535" y="56"/>
                  </a:lnTo>
                  <a:lnTo>
                    <a:pt x="1535" y="180"/>
                  </a:lnTo>
                  <a:cubicBezTo>
                    <a:pt x="1541" y="180"/>
                    <a:pt x="1551" y="181"/>
                    <a:pt x="1565" y="181"/>
                  </a:cubicBezTo>
                  <a:cubicBezTo>
                    <a:pt x="1584" y="181"/>
                    <a:pt x="1605" y="178"/>
                    <a:pt x="1617" y="166"/>
                  </a:cubicBezTo>
                  <a:close/>
                  <a:moveTo>
                    <a:pt x="1709" y="182"/>
                  </a:moveTo>
                  <a:cubicBezTo>
                    <a:pt x="1724" y="182"/>
                    <a:pt x="1735" y="179"/>
                    <a:pt x="1741" y="177"/>
                  </a:cubicBezTo>
                  <a:lnTo>
                    <a:pt x="1736" y="155"/>
                  </a:lnTo>
                  <a:cubicBezTo>
                    <a:pt x="1731" y="157"/>
                    <a:pt x="1721" y="159"/>
                    <a:pt x="1713" y="159"/>
                  </a:cubicBezTo>
                  <a:cubicBezTo>
                    <a:pt x="1688" y="159"/>
                    <a:pt x="1673" y="143"/>
                    <a:pt x="1673" y="118"/>
                  </a:cubicBezTo>
                  <a:cubicBezTo>
                    <a:pt x="1673" y="91"/>
                    <a:pt x="1691" y="77"/>
                    <a:pt x="1713" y="77"/>
                  </a:cubicBezTo>
                  <a:cubicBezTo>
                    <a:pt x="1723" y="77"/>
                    <a:pt x="1731" y="80"/>
                    <a:pt x="1736" y="82"/>
                  </a:cubicBezTo>
                  <a:lnTo>
                    <a:pt x="1742" y="60"/>
                  </a:lnTo>
                  <a:cubicBezTo>
                    <a:pt x="1737" y="57"/>
                    <a:pt x="1726" y="54"/>
                    <a:pt x="1712" y="54"/>
                  </a:cubicBezTo>
                  <a:cubicBezTo>
                    <a:pt x="1674" y="54"/>
                    <a:pt x="1644" y="78"/>
                    <a:pt x="1644" y="120"/>
                  </a:cubicBezTo>
                  <a:cubicBezTo>
                    <a:pt x="1644" y="155"/>
                    <a:pt x="1666" y="182"/>
                    <a:pt x="1709" y="182"/>
                  </a:cubicBezTo>
                  <a:close/>
                  <a:moveTo>
                    <a:pt x="1427" y="176"/>
                  </a:moveTo>
                  <a:cubicBezTo>
                    <a:pt x="1445" y="165"/>
                    <a:pt x="1450" y="140"/>
                    <a:pt x="1450" y="109"/>
                  </a:cubicBezTo>
                  <a:lnTo>
                    <a:pt x="1450" y="79"/>
                  </a:lnTo>
                  <a:lnTo>
                    <a:pt x="1478" y="79"/>
                  </a:lnTo>
                  <a:lnTo>
                    <a:pt x="1478" y="180"/>
                  </a:lnTo>
                  <a:lnTo>
                    <a:pt x="1506" y="180"/>
                  </a:lnTo>
                  <a:lnTo>
                    <a:pt x="1506" y="56"/>
                  </a:lnTo>
                  <a:lnTo>
                    <a:pt x="1422" y="56"/>
                  </a:lnTo>
                  <a:lnTo>
                    <a:pt x="1422" y="110"/>
                  </a:lnTo>
                  <a:cubicBezTo>
                    <a:pt x="1422" y="129"/>
                    <a:pt x="1420" y="145"/>
                    <a:pt x="1413" y="153"/>
                  </a:cubicBezTo>
                  <a:cubicBezTo>
                    <a:pt x="1410" y="156"/>
                    <a:pt x="1405" y="159"/>
                    <a:pt x="1399" y="160"/>
                  </a:cubicBezTo>
                  <a:lnTo>
                    <a:pt x="1402" y="182"/>
                  </a:lnTo>
                  <a:cubicBezTo>
                    <a:pt x="1412" y="182"/>
                    <a:pt x="1421" y="180"/>
                    <a:pt x="1427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56322" name="Picture 2" descr="G:\2019\ПРОСВЕЩЕНИЕ\2020\август\августовка на переделку\Рисунок1.e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42" y="1655303"/>
            <a:ext cx="780452" cy="7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803" y="4431335"/>
            <a:ext cx="11481124" cy="886397"/>
          </a:xfrm>
        </p:spPr>
        <p:txBody>
          <a:bodyPr vert="horz"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ru-RU" sz="3200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Функциональная грамотность. </a:t>
            </a:r>
          </a:p>
          <a:p>
            <a:pPr algn="l">
              <a:spcBef>
                <a:spcPts val="0"/>
              </a:spcBef>
            </a:pPr>
            <a:r>
              <a:rPr lang="ru-RU" sz="3200" dirty="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Готовимся к </a:t>
            </a:r>
            <a:r>
              <a:rPr lang="en-US" sz="3200" smtClean="0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PISA 2022</a:t>
            </a:r>
            <a:endParaRPr lang="ru-RU" sz="3200" dirty="0">
              <a:solidFill>
                <a:srgbClr val="2D2B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6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521407" y="3442627"/>
            <a:ext cx="507874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10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71786" y="171967"/>
            <a:ext cx="10029387" cy="37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Подготовка к международному исследованию PISA в 2022 году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029281" y="3442627"/>
            <a:ext cx="2291228" cy="509964"/>
          </a:xfrm>
          <a:prstGeom prst="rect">
            <a:avLst/>
          </a:prstGeom>
          <a:solidFill>
            <a:srgbClr val="EFF5FB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УЧЕБНАЯ ЧЕТВЕРТЬ </a:t>
            </a: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сентябрь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– октябрь)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57501" y="3442626"/>
            <a:ext cx="2866503" cy="509965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ЧИТАТЕЛЬСКАЯ ГРАМОТНОСТЬ </a:t>
            </a:r>
          </a:p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+ ФИНАНСОВАЯ ГРАМОТНОСТЬ</a:t>
            </a:r>
            <a:endParaRPr lang="ru-RU" sz="12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0284" y="4374358"/>
            <a:ext cx="2291229" cy="509964"/>
          </a:xfrm>
          <a:prstGeom prst="rect">
            <a:avLst/>
          </a:prstGeom>
          <a:solidFill>
            <a:srgbClr val="EFF5FB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УЧЕБНАЯ ЧЕТВЕРТЬ 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(ноябрь – декабрь)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57501" y="4374358"/>
            <a:ext cx="2866503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ЕСТЕСТВЕННО-НАУЧНАЯ </a:t>
            </a:r>
          </a:p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ГРАМОТНОСТЬ</a:t>
            </a:r>
            <a:endParaRPr lang="ru-RU" sz="120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1396" y="5297214"/>
            <a:ext cx="2291229" cy="509964"/>
          </a:xfrm>
          <a:prstGeom prst="rect">
            <a:avLst/>
          </a:prstGeom>
          <a:solidFill>
            <a:srgbClr val="EFF5FB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III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IV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УЧЕБНЫЕ ЧЕТВЕРТИ 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(январь – май)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54731" y="5306090"/>
            <a:ext cx="2869273" cy="509963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МАТЕМАТИЧЕСКАЯ ГРАМОТНОСТЬ </a:t>
            </a:r>
          </a:p>
          <a:p>
            <a:pPr lvl="0" algn="l">
              <a:spcBef>
                <a:spcPct val="0"/>
              </a:spcBef>
              <a:defRPr/>
            </a:pPr>
            <a:r>
              <a:rPr lang="ru-RU" sz="1200" dirty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+ КРЕАТИВНОЕ МЫШЛЕНИЕ</a:t>
            </a:r>
            <a:endParaRPr lang="ru-RU" sz="120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" y="2113917"/>
            <a:ext cx="1218894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ВАРИАНТЫ РЕАЛИЗАЦИИ</a:t>
            </a:r>
          </a:p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д</a:t>
            </a:r>
            <a:r>
              <a:rPr lang="ru-RU" b="1" dirty="0" smtClean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ля 8–9 классов 2021–2022 гг.</a:t>
            </a:r>
            <a:endParaRPr lang="ru-RU" b="1" dirty="0">
              <a:solidFill>
                <a:srgbClr val="0073B8"/>
              </a:solidFill>
              <a:latin typeface="+mj-lt"/>
              <a:ea typeface="Open Sans Extrabold" pitchFamily="34" charset="0"/>
              <a:cs typeface="Open Sans Extrabold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10254" y="2763649"/>
            <a:ext cx="54519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Внеурочная </a:t>
            </a:r>
            <a:r>
              <a:rPr lang="ru-RU" sz="1600" b="1" dirty="0" smtClean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деятельность/курсы по выбору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1 </a:t>
            </a:r>
            <a:r>
              <a:rPr lang="ru-RU" sz="1600" b="1" dirty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час в неделю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73B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5926" y="3336205"/>
            <a:ext cx="434372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3B8"/>
                </a:solidFill>
                <a:latin typeface="+mj-lt"/>
              </a:rPr>
              <a:t>Включение в тематическое планирование конкретных предметов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Решение заданий в формате международных исследований качества образования </a:t>
            </a:r>
          </a:p>
          <a:p>
            <a:r>
              <a:rPr lang="en-US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(</a:t>
            </a:r>
            <a:r>
              <a:rPr lang="ru-RU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не менее </a:t>
            </a:r>
            <a:r>
              <a:rPr lang="ru-RU" sz="14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3 </a:t>
            </a:r>
            <a:r>
              <a:rPr lang="ru-RU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часов в четверть):</a:t>
            </a:r>
          </a:p>
          <a:p>
            <a:pPr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решение, разбор</a:t>
            </a:r>
            <a:r>
              <a:rPr lang="en-US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ru-RU" sz="14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решение в группах</a:t>
            </a:r>
            <a:r>
              <a:rPr lang="en-US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  <a:endParaRPr lang="ru-RU" sz="1400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Clr>
                <a:srgbClr val="0073B8"/>
              </a:buClr>
              <a:buSzPct val="66000"/>
              <a:buFont typeface="Franklin Gothic Book" pitchFamily="34" charset="0"/>
              <a:buChar char="►"/>
            </a:pPr>
            <a:r>
              <a:rPr lang="ru-RU" sz="1400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решение самостоятельно с </a:t>
            </a:r>
            <a:r>
              <a:rPr lang="ru-RU" sz="1400" dirty="0" smtClean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рефлексией</a:t>
            </a:r>
            <a:endParaRPr lang="ru-RU" sz="1600" dirty="0">
              <a:latin typeface="+mj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690313" y="2763675"/>
            <a:ext cx="404700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73B8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Часть учебного плана </a:t>
            </a:r>
            <a:endParaRPr lang="ru-RU" sz="1600" b="1" dirty="0">
              <a:solidFill>
                <a:srgbClr val="0073B8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610450" y="3527027"/>
            <a:ext cx="338950" cy="33476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21407" y="4374358"/>
            <a:ext cx="507874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5" name="Freeform 6"/>
          <p:cNvSpPr>
            <a:spLocks noEditPoints="1"/>
          </p:cNvSpPr>
          <p:nvPr/>
        </p:nvSpPr>
        <p:spPr bwMode="auto">
          <a:xfrm>
            <a:off x="610450" y="4458758"/>
            <a:ext cx="338950" cy="33476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521406" y="5306089"/>
            <a:ext cx="507874" cy="509964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9" name="Freeform 6"/>
          <p:cNvSpPr>
            <a:spLocks noEditPoints="1"/>
          </p:cNvSpPr>
          <p:nvPr/>
        </p:nvSpPr>
        <p:spPr bwMode="auto">
          <a:xfrm>
            <a:off x="610449" y="5390489"/>
            <a:ext cx="338950" cy="33476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2733739"/>
            <a:ext cx="5824004" cy="3659493"/>
          </a:xfrm>
          <a:prstGeom prst="rect">
            <a:avLst/>
          </a:prstGeom>
          <a:noFill/>
          <a:ln>
            <a:solidFill>
              <a:srgbClr val="40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663724" y="2704849"/>
            <a:ext cx="4399864" cy="3685614"/>
          </a:xfrm>
          <a:prstGeom prst="rect">
            <a:avLst/>
          </a:prstGeom>
          <a:noFill/>
          <a:ln>
            <a:solidFill>
              <a:srgbClr val="40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Нашивка 70"/>
          <p:cNvSpPr/>
          <p:nvPr/>
        </p:nvSpPr>
        <p:spPr>
          <a:xfrm rot="5400000">
            <a:off x="2866997" y="2364677"/>
            <a:ext cx="194853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2965740" y="2260693"/>
            <a:ext cx="0" cy="32627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954731" y="2260693"/>
            <a:ext cx="1427799" cy="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Нашивка 73"/>
          <p:cNvSpPr/>
          <p:nvPr/>
        </p:nvSpPr>
        <p:spPr>
          <a:xfrm rot="5400000">
            <a:off x="9103189" y="2364677"/>
            <a:ext cx="194853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9201932" y="2260693"/>
            <a:ext cx="0" cy="32627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782225" y="2260693"/>
            <a:ext cx="1427799" cy="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873318" y="1163842"/>
            <a:ext cx="1000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Основное направление – МАТЕМАТИЧЕСКАЯ ГРАМОТНОСТЬ, </a:t>
            </a:r>
            <a:endParaRPr lang="ru-RU" dirty="0" smtClean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  <a:p>
            <a:pPr lvl="0">
              <a:defRPr/>
            </a:pPr>
            <a:r>
              <a:rPr lang="ru-RU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новое </a:t>
            </a:r>
            <a:r>
              <a:rPr lang="ru-RU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направление – КРЕАТИВНОЕ МЫШЛЕНИЕ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-6851" t="1420"/>
          <a:stretch/>
        </p:blipFill>
        <p:spPr>
          <a:xfrm>
            <a:off x="-10159" y="1031239"/>
            <a:ext cx="1760722" cy="769965"/>
          </a:xfrm>
          <a:prstGeom prst="rect">
            <a:avLst/>
          </a:prstGeom>
        </p:spPr>
      </p:pic>
      <p:pic>
        <p:nvPicPr>
          <p:cNvPr id="78" name="Рисунок 77" descr="C:\Users\ABaburin\AppData\Local\Microsoft\Windows\Temporary Internet Files\Content.Word\Финансовая 2-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5944" y="2728188"/>
            <a:ext cx="808859" cy="1045005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79" name="Рисунок 78" descr="C:\Users\ABaburin\AppData\Local\Microsoft\Windows\Temporary Internet Files\Content.Word\Читательская 2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9752" y="2734742"/>
            <a:ext cx="809491" cy="1038451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9753" y="3974107"/>
            <a:ext cx="843806" cy="107794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0350" y="5268353"/>
            <a:ext cx="833209" cy="1129059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2396" y="3948057"/>
            <a:ext cx="824682" cy="110399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0663" y="5268353"/>
            <a:ext cx="836211" cy="1111195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29675" y="659609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2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ик 120"/>
          <p:cNvSpPr/>
          <p:nvPr/>
        </p:nvSpPr>
        <p:spPr>
          <a:xfrm>
            <a:off x="4518876" y="1313764"/>
            <a:ext cx="1933443" cy="414495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40D4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7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11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90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4" name="Прямая соединительная линия 103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138" name="Прямоугольник 137"/>
          <p:cNvSpPr/>
          <p:nvPr/>
        </p:nvSpPr>
        <p:spPr>
          <a:xfrm>
            <a:off x="6454251" y="1330261"/>
            <a:ext cx="2040344" cy="412633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40A7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2586251" y="1311568"/>
            <a:ext cx="1932782" cy="414495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43D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5" name="Прямоугольник 134"/>
          <p:cNvSpPr/>
          <p:nvPr/>
        </p:nvSpPr>
        <p:spPr>
          <a:xfrm>
            <a:off x="685214" y="1322152"/>
            <a:ext cx="1877808" cy="412292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9ED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6872" name="AutoShape 3"/>
          <p:cNvSpPr>
            <a:spLocks noChangeAspect="1" noChangeArrowheads="1" noTextEdit="1"/>
          </p:cNvSpPr>
          <p:nvPr/>
        </p:nvSpPr>
        <p:spPr bwMode="auto">
          <a:xfrm>
            <a:off x="-20638" y="5368925"/>
            <a:ext cx="12192001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3" name="Rectangle 5"/>
          <p:cNvSpPr>
            <a:spLocks noChangeArrowheads="1"/>
          </p:cNvSpPr>
          <p:nvPr/>
        </p:nvSpPr>
        <p:spPr bwMode="auto">
          <a:xfrm>
            <a:off x="2772070" y="5607082"/>
            <a:ext cx="1754188" cy="98426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4" name="Rectangle 6"/>
          <p:cNvSpPr>
            <a:spLocks noChangeArrowheads="1"/>
          </p:cNvSpPr>
          <p:nvPr/>
        </p:nvSpPr>
        <p:spPr bwMode="auto">
          <a:xfrm>
            <a:off x="6171908" y="5615203"/>
            <a:ext cx="2147521" cy="95529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5" name="Rectangle 7"/>
          <p:cNvSpPr>
            <a:spLocks noChangeArrowheads="1"/>
          </p:cNvSpPr>
          <p:nvPr/>
        </p:nvSpPr>
        <p:spPr bwMode="auto">
          <a:xfrm>
            <a:off x="804086" y="5613484"/>
            <a:ext cx="2013171" cy="92024"/>
          </a:xfrm>
          <a:prstGeom prst="rect">
            <a:avLst/>
          </a:prstGeom>
          <a:solidFill>
            <a:srgbClr val="9ED4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877" name="Rectangle 9"/>
          <p:cNvSpPr>
            <a:spLocks noChangeArrowheads="1"/>
          </p:cNvSpPr>
          <p:nvPr/>
        </p:nvSpPr>
        <p:spPr bwMode="auto">
          <a:xfrm>
            <a:off x="4475923" y="5607082"/>
            <a:ext cx="1754188" cy="98426"/>
          </a:xfrm>
          <a:prstGeom prst="rect">
            <a:avLst/>
          </a:prstGeom>
          <a:solidFill>
            <a:srgbClr val="40D4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0" name="Нашивка 159"/>
          <p:cNvSpPr/>
          <p:nvPr/>
        </p:nvSpPr>
        <p:spPr>
          <a:xfrm>
            <a:off x="2485403" y="6113821"/>
            <a:ext cx="194853" cy="327170"/>
          </a:xfrm>
          <a:prstGeom prst="chevron">
            <a:avLst/>
          </a:prstGeom>
          <a:solidFill>
            <a:srgbClr val="9ED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1" name="Нашивка 160"/>
          <p:cNvSpPr/>
          <p:nvPr/>
        </p:nvSpPr>
        <p:spPr>
          <a:xfrm>
            <a:off x="4247019" y="6106380"/>
            <a:ext cx="194853" cy="327170"/>
          </a:xfrm>
          <a:prstGeom prst="chevron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2" name="Нашивка 161"/>
          <p:cNvSpPr/>
          <p:nvPr/>
        </p:nvSpPr>
        <p:spPr>
          <a:xfrm>
            <a:off x="6199434" y="6106380"/>
            <a:ext cx="194853" cy="327170"/>
          </a:xfrm>
          <a:prstGeom prst="chevron">
            <a:avLst/>
          </a:prstGeom>
          <a:solidFill>
            <a:srgbClr val="40D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" name="Нашивка 162"/>
          <p:cNvSpPr/>
          <p:nvPr/>
        </p:nvSpPr>
        <p:spPr>
          <a:xfrm>
            <a:off x="7986362" y="6113821"/>
            <a:ext cx="292107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883" name="Freeform 16"/>
          <p:cNvSpPr>
            <a:spLocks noEditPoints="1"/>
          </p:cNvSpPr>
          <p:nvPr/>
        </p:nvSpPr>
        <p:spPr bwMode="auto">
          <a:xfrm>
            <a:off x="853916" y="5472417"/>
            <a:ext cx="325352" cy="32133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2" name="Овал 171"/>
          <p:cNvSpPr/>
          <p:nvPr/>
        </p:nvSpPr>
        <p:spPr>
          <a:xfrm>
            <a:off x="1423496" y="5326546"/>
            <a:ext cx="620785" cy="620785"/>
          </a:xfrm>
          <a:prstGeom prst="ellipse">
            <a:avLst/>
          </a:prstGeom>
          <a:solidFill>
            <a:srgbClr val="9ED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Freeform 16"/>
          <p:cNvSpPr>
            <a:spLocks noEditPoints="1"/>
          </p:cNvSpPr>
          <p:nvPr/>
        </p:nvSpPr>
        <p:spPr bwMode="auto">
          <a:xfrm>
            <a:off x="1562552" y="5454535"/>
            <a:ext cx="325352" cy="32133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" name="Овал 173"/>
          <p:cNvSpPr/>
          <p:nvPr/>
        </p:nvSpPr>
        <p:spPr>
          <a:xfrm>
            <a:off x="3256308" y="5326546"/>
            <a:ext cx="620785" cy="620785"/>
          </a:xfrm>
          <a:prstGeom prst="ellipse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Freeform 16"/>
          <p:cNvSpPr>
            <a:spLocks noEditPoints="1"/>
          </p:cNvSpPr>
          <p:nvPr/>
        </p:nvSpPr>
        <p:spPr bwMode="auto">
          <a:xfrm>
            <a:off x="3404024" y="5427821"/>
            <a:ext cx="325352" cy="32133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6" name="Овал 175"/>
          <p:cNvSpPr/>
          <p:nvPr/>
        </p:nvSpPr>
        <p:spPr>
          <a:xfrm>
            <a:off x="5107408" y="5326546"/>
            <a:ext cx="620785" cy="620785"/>
          </a:xfrm>
          <a:prstGeom prst="ellipse">
            <a:avLst/>
          </a:prstGeom>
          <a:solidFill>
            <a:srgbClr val="40D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7" name="Freeform 16"/>
          <p:cNvSpPr>
            <a:spLocks noEditPoints="1"/>
          </p:cNvSpPr>
          <p:nvPr/>
        </p:nvSpPr>
        <p:spPr bwMode="auto">
          <a:xfrm>
            <a:off x="5221446" y="5470677"/>
            <a:ext cx="325352" cy="32133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8" name="Овал 177"/>
          <p:cNvSpPr/>
          <p:nvPr/>
        </p:nvSpPr>
        <p:spPr>
          <a:xfrm>
            <a:off x="7085618" y="5326546"/>
            <a:ext cx="620785" cy="620785"/>
          </a:xfrm>
          <a:prstGeom prst="ellipse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9" name="Freeform 16"/>
          <p:cNvSpPr>
            <a:spLocks noEditPoints="1"/>
          </p:cNvSpPr>
          <p:nvPr/>
        </p:nvSpPr>
        <p:spPr bwMode="auto">
          <a:xfrm>
            <a:off x="7240858" y="5462294"/>
            <a:ext cx="325352" cy="321336"/>
          </a:xfrm>
          <a:custGeom>
            <a:avLst/>
            <a:gdLst>
              <a:gd name="T0" fmla="*/ 1848 w 1894"/>
              <a:gd name="T1" fmla="*/ 177 h 1864"/>
              <a:gd name="T2" fmla="*/ 1848 w 1894"/>
              <a:gd name="T3" fmla="*/ 1818 h 1864"/>
              <a:gd name="T4" fmla="*/ 157 w 1894"/>
              <a:gd name="T5" fmla="*/ 1864 h 1864"/>
              <a:gd name="T6" fmla="*/ 0 w 1894"/>
              <a:gd name="T7" fmla="*/ 288 h 1864"/>
              <a:gd name="T8" fmla="*/ 46 w 1894"/>
              <a:gd name="T9" fmla="*/ 177 h 1864"/>
              <a:gd name="T10" fmla="*/ 394 w 1894"/>
              <a:gd name="T11" fmla="*/ 0 h 1864"/>
              <a:gd name="T12" fmla="*/ 394 w 1894"/>
              <a:gd name="T13" fmla="*/ 400 h 1864"/>
              <a:gd name="T14" fmla="*/ 122 w 1894"/>
              <a:gd name="T15" fmla="*/ 253 h 1864"/>
              <a:gd name="T16" fmla="*/ 107 w 1894"/>
              <a:gd name="T17" fmla="*/ 621 h 1864"/>
              <a:gd name="T18" fmla="*/ 1772 w 1894"/>
              <a:gd name="T19" fmla="*/ 253 h 1864"/>
              <a:gd name="T20" fmla="*/ 1547 w 1894"/>
              <a:gd name="T21" fmla="*/ 131 h 1864"/>
              <a:gd name="T22" fmla="*/ 1153 w 1894"/>
              <a:gd name="T23" fmla="*/ 1525 h 1864"/>
              <a:gd name="T24" fmla="*/ 1236 w 1894"/>
              <a:gd name="T25" fmla="*/ 1442 h 1864"/>
              <a:gd name="T26" fmla="*/ 1236 w 1894"/>
              <a:gd name="T27" fmla="*/ 1579 h 1864"/>
              <a:gd name="T28" fmla="*/ 879 w 1894"/>
              <a:gd name="T29" fmla="*/ 1525 h 1864"/>
              <a:gd name="T30" fmla="*/ 962 w 1894"/>
              <a:gd name="T31" fmla="*/ 1442 h 1864"/>
              <a:gd name="T32" fmla="*/ 962 w 1894"/>
              <a:gd name="T33" fmla="*/ 1579 h 1864"/>
              <a:gd name="T34" fmla="*/ 329 w 1894"/>
              <a:gd name="T35" fmla="*/ 1525 h 1864"/>
              <a:gd name="T36" fmla="*/ 413 w 1894"/>
              <a:gd name="T37" fmla="*/ 1442 h 1864"/>
              <a:gd name="T38" fmla="*/ 413 w 1894"/>
              <a:gd name="T39" fmla="*/ 1579 h 1864"/>
              <a:gd name="T40" fmla="*/ 604 w 1894"/>
              <a:gd name="T41" fmla="*/ 1525 h 1864"/>
              <a:gd name="T42" fmla="*/ 687 w 1894"/>
              <a:gd name="T43" fmla="*/ 1442 h 1864"/>
              <a:gd name="T44" fmla="*/ 687 w 1894"/>
              <a:gd name="T45" fmla="*/ 1579 h 1864"/>
              <a:gd name="T46" fmla="*/ 1428 w 1894"/>
              <a:gd name="T47" fmla="*/ 976 h 1864"/>
              <a:gd name="T48" fmla="*/ 1511 w 1894"/>
              <a:gd name="T49" fmla="*/ 893 h 1864"/>
              <a:gd name="T50" fmla="*/ 1511 w 1894"/>
              <a:gd name="T51" fmla="*/ 1030 h 1864"/>
              <a:gd name="T52" fmla="*/ 1153 w 1894"/>
              <a:gd name="T53" fmla="*/ 976 h 1864"/>
              <a:gd name="T54" fmla="*/ 1236 w 1894"/>
              <a:gd name="T55" fmla="*/ 893 h 1864"/>
              <a:gd name="T56" fmla="*/ 1236 w 1894"/>
              <a:gd name="T57" fmla="*/ 1030 h 1864"/>
              <a:gd name="T58" fmla="*/ 879 w 1894"/>
              <a:gd name="T59" fmla="*/ 976 h 1864"/>
              <a:gd name="T60" fmla="*/ 962 w 1894"/>
              <a:gd name="T61" fmla="*/ 893 h 1864"/>
              <a:gd name="T62" fmla="*/ 962 w 1894"/>
              <a:gd name="T63" fmla="*/ 1030 h 1864"/>
              <a:gd name="T64" fmla="*/ 604 w 1894"/>
              <a:gd name="T65" fmla="*/ 976 h 1864"/>
              <a:gd name="T66" fmla="*/ 687 w 1894"/>
              <a:gd name="T67" fmla="*/ 893 h 1864"/>
              <a:gd name="T68" fmla="*/ 687 w 1894"/>
              <a:gd name="T69" fmla="*/ 1030 h 1864"/>
              <a:gd name="T70" fmla="*/ 1428 w 1894"/>
              <a:gd name="T71" fmla="*/ 1251 h 1864"/>
              <a:gd name="T72" fmla="*/ 1511 w 1894"/>
              <a:gd name="T73" fmla="*/ 1168 h 1864"/>
              <a:gd name="T74" fmla="*/ 1511 w 1894"/>
              <a:gd name="T75" fmla="*/ 1304 h 1864"/>
              <a:gd name="T76" fmla="*/ 1153 w 1894"/>
              <a:gd name="T77" fmla="*/ 1251 h 1864"/>
              <a:gd name="T78" fmla="*/ 1236 w 1894"/>
              <a:gd name="T79" fmla="*/ 1168 h 1864"/>
              <a:gd name="T80" fmla="*/ 1236 w 1894"/>
              <a:gd name="T81" fmla="*/ 1304 h 1864"/>
              <a:gd name="T82" fmla="*/ 879 w 1894"/>
              <a:gd name="T83" fmla="*/ 1251 h 1864"/>
              <a:gd name="T84" fmla="*/ 962 w 1894"/>
              <a:gd name="T85" fmla="*/ 1168 h 1864"/>
              <a:gd name="T86" fmla="*/ 962 w 1894"/>
              <a:gd name="T87" fmla="*/ 1304 h 1864"/>
              <a:gd name="T88" fmla="*/ 329 w 1894"/>
              <a:gd name="T89" fmla="*/ 1251 h 1864"/>
              <a:gd name="T90" fmla="*/ 413 w 1894"/>
              <a:gd name="T91" fmla="*/ 1168 h 1864"/>
              <a:gd name="T92" fmla="*/ 413 w 1894"/>
              <a:gd name="T93" fmla="*/ 1304 h 1864"/>
              <a:gd name="T94" fmla="*/ 604 w 1894"/>
              <a:gd name="T95" fmla="*/ 1251 h 1864"/>
              <a:gd name="T96" fmla="*/ 687 w 1894"/>
              <a:gd name="T97" fmla="*/ 1168 h 1864"/>
              <a:gd name="T98" fmla="*/ 687 w 1894"/>
              <a:gd name="T99" fmla="*/ 1304 h 1864"/>
              <a:gd name="T100" fmla="*/ 845 w 1894"/>
              <a:gd name="T101" fmla="*/ 400 h 1864"/>
              <a:gd name="T102" fmla="*/ 645 w 1894"/>
              <a:gd name="T103" fmla="*/ 131 h 1864"/>
              <a:gd name="T104" fmla="*/ 953 w 1894"/>
              <a:gd name="T105" fmla="*/ 0 h 1864"/>
              <a:gd name="T106" fmla="*/ 1296 w 1894"/>
              <a:gd name="T107" fmla="*/ 400 h 1864"/>
              <a:gd name="T108" fmla="*/ 1096 w 1894"/>
              <a:gd name="T109" fmla="*/ 131 h 1864"/>
              <a:gd name="T110" fmla="*/ 1404 w 1894"/>
              <a:gd name="T111" fmla="*/ 0 h 1864"/>
              <a:gd name="T112" fmla="*/ 122 w 1894"/>
              <a:gd name="T113" fmla="*/ 1742 h 1864"/>
              <a:gd name="T114" fmla="*/ 1772 w 1894"/>
              <a:gd name="T115" fmla="*/ 1742 h 1864"/>
              <a:gd name="T116" fmla="*/ 1787 w 1894"/>
              <a:gd name="T117" fmla="*/ 1707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94" h="1864">
                <a:moveTo>
                  <a:pt x="1547" y="131"/>
                </a:moveTo>
                <a:lnTo>
                  <a:pt x="1737" y="131"/>
                </a:lnTo>
                <a:cubicBezTo>
                  <a:pt x="1780" y="131"/>
                  <a:pt x="1820" y="149"/>
                  <a:pt x="1848" y="177"/>
                </a:cubicBezTo>
                <a:cubicBezTo>
                  <a:pt x="1876" y="206"/>
                  <a:pt x="1894" y="245"/>
                  <a:pt x="1894" y="288"/>
                </a:cubicBezTo>
                <a:lnTo>
                  <a:pt x="1894" y="1707"/>
                </a:lnTo>
                <a:cubicBezTo>
                  <a:pt x="1894" y="1750"/>
                  <a:pt x="1876" y="1789"/>
                  <a:pt x="1848" y="1818"/>
                </a:cubicBezTo>
                <a:lnTo>
                  <a:pt x="1848" y="1818"/>
                </a:lnTo>
                <a:cubicBezTo>
                  <a:pt x="1820" y="1846"/>
                  <a:pt x="1780" y="1864"/>
                  <a:pt x="1737" y="1864"/>
                </a:cubicBezTo>
                <a:lnTo>
                  <a:pt x="157" y="1864"/>
                </a:lnTo>
                <a:cubicBezTo>
                  <a:pt x="114" y="1864"/>
                  <a:pt x="74" y="1846"/>
                  <a:pt x="46" y="1818"/>
                </a:cubicBezTo>
                <a:cubicBezTo>
                  <a:pt x="18" y="1789"/>
                  <a:pt x="0" y="1750"/>
                  <a:pt x="0" y="1707"/>
                </a:cubicBezTo>
                <a:lnTo>
                  <a:pt x="0" y="288"/>
                </a:lnTo>
                <a:cubicBezTo>
                  <a:pt x="0" y="245"/>
                  <a:pt x="18" y="206"/>
                  <a:pt x="46" y="177"/>
                </a:cubicBezTo>
                <a:lnTo>
                  <a:pt x="46" y="177"/>
                </a:lnTo>
                <a:lnTo>
                  <a:pt x="46" y="177"/>
                </a:lnTo>
                <a:cubicBezTo>
                  <a:pt x="74" y="149"/>
                  <a:pt x="114" y="131"/>
                  <a:pt x="157" y="131"/>
                </a:cubicBezTo>
                <a:lnTo>
                  <a:pt x="394" y="131"/>
                </a:lnTo>
                <a:lnTo>
                  <a:pt x="394" y="0"/>
                </a:lnTo>
                <a:lnTo>
                  <a:pt x="501" y="0"/>
                </a:lnTo>
                <a:lnTo>
                  <a:pt x="501" y="400"/>
                </a:lnTo>
                <a:lnTo>
                  <a:pt x="394" y="400"/>
                </a:lnTo>
                <a:lnTo>
                  <a:pt x="394" y="238"/>
                </a:lnTo>
                <a:lnTo>
                  <a:pt x="157" y="238"/>
                </a:lnTo>
                <a:cubicBezTo>
                  <a:pt x="143" y="238"/>
                  <a:pt x="131" y="244"/>
                  <a:pt x="122" y="253"/>
                </a:cubicBezTo>
                <a:lnTo>
                  <a:pt x="122" y="253"/>
                </a:lnTo>
                <a:cubicBezTo>
                  <a:pt x="113" y="262"/>
                  <a:pt x="107" y="274"/>
                  <a:pt x="107" y="288"/>
                </a:cubicBezTo>
                <a:lnTo>
                  <a:pt x="107" y="621"/>
                </a:lnTo>
                <a:lnTo>
                  <a:pt x="1787" y="621"/>
                </a:lnTo>
                <a:lnTo>
                  <a:pt x="1787" y="288"/>
                </a:lnTo>
                <a:cubicBezTo>
                  <a:pt x="1787" y="274"/>
                  <a:pt x="1781" y="262"/>
                  <a:pt x="1772" y="253"/>
                </a:cubicBezTo>
                <a:cubicBezTo>
                  <a:pt x="1763" y="244"/>
                  <a:pt x="1751" y="238"/>
                  <a:pt x="1737" y="238"/>
                </a:cubicBezTo>
                <a:lnTo>
                  <a:pt x="1547" y="238"/>
                </a:lnTo>
                <a:lnTo>
                  <a:pt x="1547" y="131"/>
                </a:lnTo>
                <a:close/>
                <a:moveTo>
                  <a:pt x="1236" y="1579"/>
                </a:moveTo>
                <a:lnTo>
                  <a:pt x="1207" y="1579"/>
                </a:lnTo>
                <a:cubicBezTo>
                  <a:pt x="1177" y="1579"/>
                  <a:pt x="1153" y="1555"/>
                  <a:pt x="1153" y="1525"/>
                </a:cubicBezTo>
                <a:lnTo>
                  <a:pt x="1153" y="1496"/>
                </a:lnTo>
                <a:cubicBezTo>
                  <a:pt x="1153" y="1466"/>
                  <a:pt x="1177" y="1442"/>
                  <a:pt x="1207" y="1442"/>
                </a:cubicBezTo>
                <a:lnTo>
                  <a:pt x="1236" y="1442"/>
                </a:lnTo>
                <a:cubicBezTo>
                  <a:pt x="1266" y="1442"/>
                  <a:pt x="1290" y="1466"/>
                  <a:pt x="1290" y="1496"/>
                </a:cubicBezTo>
                <a:lnTo>
                  <a:pt x="1290" y="1525"/>
                </a:lnTo>
                <a:cubicBezTo>
                  <a:pt x="1290" y="1555"/>
                  <a:pt x="1266" y="1579"/>
                  <a:pt x="1236" y="1579"/>
                </a:cubicBezTo>
                <a:close/>
                <a:moveTo>
                  <a:pt x="962" y="1579"/>
                </a:moveTo>
                <a:lnTo>
                  <a:pt x="932" y="1579"/>
                </a:lnTo>
                <a:cubicBezTo>
                  <a:pt x="903" y="1579"/>
                  <a:pt x="879" y="1555"/>
                  <a:pt x="879" y="1525"/>
                </a:cubicBezTo>
                <a:lnTo>
                  <a:pt x="879" y="1496"/>
                </a:lnTo>
                <a:cubicBezTo>
                  <a:pt x="879" y="1466"/>
                  <a:pt x="903" y="1442"/>
                  <a:pt x="932" y="1442"/>
                </a:cubicBezTo>
                <a:lnTo>
                  <a:pt x="962" y="1442"/>
                </a:lnTo>
                <a:cubicBezTo>
                  <a:pt x="992" y="1442"/>
                  <a:pt x="1016" y="1466"/>
                  <a:pt x="1016" y="1496"/>
                </a:cubicBezTo>
                <a:lnTo>
                  <a:pt x="1016" y="1525"/>
                </a:lnTo>
                <a:cubicBezTo>
                  <a:pt x="1016" y="1555"/>
                  <a:pt x="992" y="1579"/>
                  <a:pt x="962" y="1579"/>
                </a:cubicBezTo>
                <a:close/>
                <a:moveTo>
                  <a:pt x="413" y="1579"/>
                </a:moveTo>
                <a:lnTo>
                  <a:pt x="383" y="1579"/>
                </a:lnTo>
                <a:cubicBezTo>
                  <a:pt x="353" y="1579"/>
                  <a:pt x="329" y="1555"/>
                  <a:pt x="329" y="1525"/>
                </a:cubicBezTo>
                <a:lnTo>
                  <a:pt x="329" y="1496"/>
                </a:lnTo>
                <a:cubicBezTo>
                  <a:pt x="329" y="1466"/>
                  <a:pt x="353" y="1442"/>
                  <a:pt x="383" y="1442"/>
                </a:cubicBezTo>
                <a:lnTo>
                  <a:pt x="413" y="1442"/>
                </a:lnTo>
                <a:cubicBezTo>
                  <a:pt x="442" y="1442"/>
                  <a:pt x="466" y="1466"/>
                  <a:pt x="466" y="1496"/>
                </a:cubicBezTo>
                <a:lnTo>
                  <a:pt x="466" y="1525"/>
                </a:lnTo>
                <a:cubicBezTo>
                  <a:pt x="466" y="1555"/>
                  <a:pt x="442" y="1579"/>
                  <a:pt x="413" y="1579"/>
                </a:cubicBezTo>
                <a:close/>
                <a:moveTo>
                  <a:pt x="687" y="1579"/>
                </a:moveTo>
                <a:lnTo>
                  <a:pt x="658" y="1579"/>
                </a:lnTo>
                <a:cubicBezTo>
                  <a:pt x="628" y="1579"/>
                  <a:pt x="604" y="1555"/>
                  <a:pt x="604" y="1525"/>
                </a:cubicBezTo>
                <a:lnTo>
                  <a:pt x="604" y="1496"/>
                </a:lnTo>
                <a:cubicBezTo>
                  <a:pt x="604" y="1466"/>
                  <a:pt x="628" y="1442"/>
                  <a:pt x="658" y="1442"/>
                </a:cubicBezTo>
                <a:lnTo>
                  <a:pt x="687" y="1442"/>
                </a:lnTo>
                <a:cubicBezTo>
                  <a:pt x="717" y="1442"/>
                  <a:pt x="741" y="1466"/>
                  <a:pt x="741" y="1496"/>
                </a:cubicBezTo>
                <a:lnTo>
                  <a:pt x="741" y="1525"/>
                </a:lnTo>
                <a:cubicBezTo>
                  <a:pt x="741" y="1555"/>
                  <a:pt x="717" y="1579"/>
                  <a:pt x="687" y="1579"/>
                </a:cubicBezTo>
                <a:close/>
                <a:moveTo>
                  <a:pt x="1511" y="1030"/>
                </a:moveTo>
                <a:lnTo>
                  <a:pt x="1481" y="1030"/>
                </a:lnTo>
                <a:cubicBezTo>
                  <a:pt x="1452" y="1030"/>
                  <a:pt x="1428" y="1006"/>
                  <a:pt x="1428" y="976"/>
                </a:cubicBezTo>
                <a:lnTo>
                  <a:pt x="1428" y="947"/>
                </a:lnTo>
                <a:cubicBezTo>
                  <a:pt x="1428" y="917"/>
                  <a:pt x="1452" y="893"/>
                  <a:pt x="1481" y="893"/>
                </a:cubicBezTo>
                <a:lnTo>
                  <a:pt x="1511" y="893"/>
                </a:lnTo>
                <a:cubicBezTo>
                  <a:pt x="1541" y="893"/>
                  <a:pt x="1565" y="917"/>
                  <a:pt x="1565" y="947"/>
                </a:cubicBezTo>
                <a:lnTo>
                  <a:pt x="1565" y="976"/>
                </a:lnTo>
                <a:cubicBezTo>
                  <a:pt x="1565" y="1006"/>
                  <a:pt x="1541" y="1030"/>
                  <a:pt x="1511" y="1030"/>
                </a:cubicBezTo>
                <a:close/>
                <a:moveTo>
                  <a:pt x="1236" y="1030"/>
                </a:moveTo>
                <a:lnTo>
                  <a:pt x="1207" y="1030"/>
                </a:lnTo>
                <a:cubicBezTo>
                  <a:pt x="1177" y="1030"/>
                  <a:pt x="1153" y="1006"/>
                  <a:pt x="1153" y="976"/>
                </a:cubicBezTo>
                <a:lnTo>
                  <a:pt x="1153" y="947"/>
                </a:lnTo>
                <a:cubicBezTo>
                  <a:pt x="1153" y="917"/>
                  <a:pt x="1177" y="893"/>
                  <a:pt x="1207" y="893"/>
                </a:cubicBezTo>
                <a:lnTo>
                  <a:pt x="1236" y="893"/>
                </a:lnTo>
                <a:cubicBezTo>
                  <a:pt x="1266" y="893"/>
                  <a:pt x="1290" y="917"/>
                  <a:pt x="1290" y="947"/>
                </a:cubicBezTo>
                <a:lnTo>
                  <a:pt x="1290" y="976"/>
                </a:lnTo>
                <a:cubicBezTo>
                  <a:pt x="1290" y="1006"/>
                  <a:pt x="1266" y="1030"/>
                  <a:pt x="1236" y="1030"/>
                </a:cubicBezTo>
                <a:close/>
                <a:moveTo>
                  <a:pt x="962" y="1030"/>
                </a:moveTo>
                <a:lnTo>
                  <a:pt x="932" y="1030"/>
                </a:lnTo>
                <a:cubicBezTo>
                  <a:pt x="903" y="1030"/>
                  <a:pt x="879" y="1006"/>
                  <a:pt x="879" y="976"/>
                </a:cubicBezTo>
                <a:lnTo>
                  <a:pt x="879" y="947"/>
                </a:lnTo>
                <a:cubicBezTo>
                  <a:pt x="879" y="917"/>
                  <a:pt x="903" y="893"/>
                  <a:pt x="932" y="893"/>
                </a:cubicBezTo>
                <a:lnTo>
                  <a:pt x="962" y="893"/>
                </a:lnTo>
                <a:cubicBezTo>
                  <a:pt x="992" y="893"/>
                  <a:pt x="1016" y="917"/>
                  <a:pt x="1016" y="947"/>
                </a:cubicBezTo>
                <a:lnTo>
                  <a:pt x="1016" y="976"/>
                </a:lnTo>
                <a:cubicBezTo>
                  <a:pt x="1016" y="1006"/>
                  <a:pt x="992" y="1030"/>
                  <a:pt x="962" y="1030"/>
                </a:cubicBezTo>
                <a:close/>
                <a:moveTo>
                  <a:pt x="687" y="1030"/>
                </a:moveTo>
                <a:lnTo>
                  <a:pt x="658" y="1030"/>
                </a:lnTo>
                <a:cubicBezTo>
                  <a:pt x="628" y="1030"/>
                  <a:pt x="604" y="1006"/>
                  <a:pt x="604" y="976"/>
                </a:cubicBezTo>
                <a:lnTo>
                  <a:pt x="604" y="947"/>
                </a:lnTo>
                <a:cubicBezTo>
                  <a:pt x="604" y="917"/>
                  <a:pt x="628" y="893"/>
                  <a:pt x="658" y="893"/>
                </a:cubicBezTo>
                <a:lnTo>
                  <a:pt x="687" y="893"/>
                </a:lnTo>
                <a:cubicBezTo>
                  <a:pt x="717" y="893"/>
                  <a:pt x="741" y="917"/>
                  <a:pt x="741" y="947"/>
                </a:cubicBezTo>
                <a:lnTo>
                  <a:pt x="741" y="976"/>
                </a:lnTo>
                <a:cubicBezTo>
                  <a:pt x="741" y="1006"/>
                  <a:pt x="717" y="1030"/>
                  <a:pt x="687" y="1030"/>
                </a:cubicBezTo>
                <a:close/>
                <a:moveTo>
                  <a:pt x="1511" y="1304"/>
                </a:moveTo>
                <a:lnTo>
                  <a:pt x="1481" y="1304"/>
                </a:lnTo>
                <a:cubicBezTo>
                  <a:pt x="1452" y="1304"/>
                  <a:pt x="1428" y="1280"/>
                  <a:pt x="1428" y="1251"/>
                </a:cubicBezTo>
                <a:lnTo>
                  <a:pt x="1428" y="1221"/>
                </a:lnTo>
                <a:cubicBezTo>
                  <a:pt x="1428" y="1192"/>
                  <a:pt x="1452" y="1168"/>
                  <a:pt x="1481" y="1168"/>
                </a:cubicBezTo>
                <a:lnTo>
                  <a:pt x="1511" y="1168"/>
                </a:lnTo>
                <a:cubicBezTo>
                  <a:pt x="1541" y="1168"/>
                  <a:pt x="1565" y="1192"/>
                  <a:pt x="1565" y="1221"/>
                </a:cubicBezTo>
                <a:lnTo>
                  <a:pt x="1565" y="1251"/>
                </a:lnTo>
                <a:cubicBezTo>
                  <a:pt x="1565" y="1280"/>
                  <a:pt x="1541" y="1304"/>
                  <a:pt x="1511" y="1304"/>
                </a:cubicBezTo>
                <a:close/>
                <a:moveTo>
                  <a:pt x="1236" y="1304"/>
                </a:moveTo>
                <a:lnTo>
                  <a:pt x="1207" y="1304"/>
                </a:lnTo>
                <a:cubicBezTo>
                  <a:pt x="1177" y="1304"/>
                  <a:pt x="1153" y="1280"/>
                  <a:pt x="1153" y="1251"/>
                </a:cubicBezTo>
                <a:lnTo>
                  <a:pt x="1153" y="1221"/>
                </a:lnTo>
                <a:cubicBezTo>
                  <a:pt x="1153" y="1192"/>
                  <a:pt x="1177" y="1168"/>
                  <a:pt x="1207" y="1168"/>
                </a:cubicBezTo>
                <a:lnTo>
                  <a:pt x="1236" y="1168"/>
                </a:lnTo>
                <a:cubicBezTo>
                  <a:pt x="1266" y="1168"/>
                  <a:pt x="1290" y="1192"/>
                  <a:pt x="1290" y="1221"/>
                </a:cubicBezTo>
                <a:lnTo>
                  <a:pt x="1290" y="1251"/>
                </a:lnTo>
                <a:cubicBezTo>
                  <a:pt x="1290" y="1280"/>
                  <a:pt x="1266" y="1304"/>
                  <a:pt x="1236" y="1304"/>
                </a:cubicBezTo>
                <a:close/>
                <a:moveTo>
                  <a:pt x="962" y="1304"/>
                </a:moveTo>
                <a:lnTo>
                  <a:pt x="932" y="1304"/>
                </a:lnTo>
                <a:cubicBezTo>
                  <a:pt x="903" y="1304"/>
                  <a:pt x="879" y="1280"/>
                  <a:pt x="879" y="1251"/>
                </a:cubicBezTo>
                <a:lnTo>
                  <a:pt x="879" y="1221"/>
                </a:lnTo>
                <a:cubicBezTo>
                  <a:pt x="879" y="1192"/>
                  <a:pt x="903" y="1168"/>
                  <a:pt x="932" y="1168"/>
                </a:cubicBezTo>
                <a:lnTo>
                  <a:pt x="962" y="1168"/>
                </a:lnTo>
                <a:cubicBezTo>
                  <a:pt x="992" y="1168"/>
                  <a:pt x="1016" y="1192"/>
                  <a:pt x="1016" y="1221"/>
                </a:cubicBezTo>
                <a:lnTo>
                  <a:pt x="1016" y="1251"/>
                </a:lnTo>
                <a:cubicBezTo>
                  <a:pt x="1016" y="1280"/>
                  <a:pt x="992" y="1304"/>
                  <a:pt x="962" y="1304"/>
                </a:cubicBezTo>
                <a:close/>
                <a:moveTo>
                  <a:pt x="413" y="1304"/>
                </a:moveTo>
                <a:lnTo>
                  <a:pt x="383" y="1304"/>
                </a:lnTo>
                <a:cubicBezTo>
                  <a:pt x="353" y="1304"/>
                  <a:pt x="329" y="1280"/>
                  <a:pt x="329" y="1251"/>
                </a:cubicBezTo>
                <a:lnTo>
                  <a:pt x="329" y="1221"/>
                </a:lnTo>
                <a:cubicBezTo>
                  <a:pt x="329" y="1192"/>
                  <a:pt x="353" y="1168"/>
                  <a:pt x="383" y="1168"/>
                </a:cubicBezTo>
                <a:lnTo>
                  <a:pt x="413" y="1168"/>
                </a:lnTo>
                <a:cubicBezTo>
                  <a:pt x="442" y="1168"/>
                  <a:pt x="466" y="1192"/>
                  <a:pt x="466" y="1221"/>
                </a:cubicBezTo>
                <a:lnTo>
                  <a:pt x="466" y="1251"/>
                </a:lnTo>
                <a:cubicBezTo>
                  <a:pt x="466" y="1280"/>
                  <a:pt x="442" y="1304"/>
                  <a:pt x="413" y="1304"/>
                </a:cubicBezTo>
                <a:close/>
                <a:moveTo>
                  <a:pt x="687" y="1304"/>
                </a:moveTo>
                <a:lnTo>
                  <a:pt x="658" y="1304"/>
                </a:lnTo>
                <a:cubicBezTo>
                  <a:pt x="628" y="1304"/>
                  <a:pt x="604" y="1280"/>
                  <a:pt x="604" y="1251"/>
                </a:cubicBezTo>
                <a:lnTo>
                  <a:pt x="604" y="1221"/>
                </a:lnTo>
                <a:cubicBezTo>
                  <a:pt x="604" y="1192"/>
                  <a:pt x="628" y="1168"/>
                  <a:pt x="658" y="1168"/>
                </a:cubicBezTo>
                <a:lnTo>
                  <a:pt x="687" y="1168"/>
                </a:lnTo>
                <a:cubicBezTo>
                  <a:pt x="717" y="1168"/>
                  <a:pt x="741" y="1192"/>
                  <a:pt x="741" y="1221"/>
                </a:cubicBezTo>
                <a:lnTo>
                  <a:pt x="741" y="1251"/>
                </a:lnTo>
                <a:cubicBezTo>
                  <a:pt x="741" y="1280"/>
                  <a:pt x="717" y="1304"/>
                  <a:pt x="687" y="1304"/>
                </a:cubicBezTo>
                <a:close/>
                <a:moveTo>
                  <a:pt x="953" y="0"/>
                </a:moveTo>
                <a:lnTo>
                  <a:pt x="953" y="400"/>
                </a:lnTo>
                <a:lnTo>
                  <a:pt x="845" y="400"/>
                </a:lnTo>
                <a:lnTo>
                  <a:pt x="845" y="238"/>
                </a:lnTo>
                <a:lnTo>
                  <a:pt x="645" y="238"/>
                </a:lnTo>
                <a:lnTo>
                  <a:pt x="645" y="131"/>
                </a:lnTo>
                <a:lnTo>
                  <a:pt x="845" y="131"/>
                </a:lnTo>
                <a:lnTo>
                  <a:pt x="845" y="0"/>
                </a:lnTo>
                <a:lnTo>
                  <a:pt x="953" y="0"/>
                </a:lnTo>
                <a:close/>
                <a:moveTo>
                  <a:pt x="1404" y="0"/>
                </a:moveTo>
                <a:lnTo>
                  <a:pt x="1404" y="400"/>
                </a:lnTo>
                <a:lnTo>
                  <a:pt x="1296" y="400"/>
                </a:lnTo>
                <a:lnTo>
                  <a:pt x="1296" y="238"/>
                </a:lnTo>
                <a:lnTo>
                  <a:pt x="1096" y="238"/>
                </a:lnTo>
                <a:lnTo>
                  <a:pt x="1096" y="131"/>
                </a:lnTo>
                <a:lnTo>
                  <a:pt x="1296" y="131"/>
                </a:lnTo>
                <a:lnTo>
                  <a:pt x="1296" y="0"/>
                </a:lnTo>
                <a:lnTo>
                  <a:pt x="1404" y="0"/>
                </a:lnTo>
                <a:close/>
                <a:moveTo>
                  <a:pt x="107" y="729"/>
                </a:moveTo>
                <a:lnTo>
                  <a:pt x="107" y="1707"/>
                </a:lnTo>
                <a:cubicBezTo>
                  <a:pt x="107" y="1721"/>
                  <a:pt x="113" y="1733"/>
                  <a:pt x="122" y="1742"/>
                </a:cubicBezTo>
                <a:cubicBezTo>
                  <a:pt x="131" y="1751"/>
                  <a:pt x="143" y="1757"/>
                  <a:pt x="157" y="1757"/>
                </a:cubicBezTo>
                <a:lnTo>
                  <a:pt x="1737" y="1757"/>
                </a:lnTo>
                <a:cubicBezTo>
                  <a:pt x="1751" y="1757"/>
                  <a:pt x="1763" y="1751"/>
                  <a:pt x="1772" y="1742"/>
                </a:cubicBezTo>
                <a:lnTo>
                  <a:pt x="1772" y="1742"/>
                </a:lnTo>
                <a:lnTo>
                  <a:pt x="1772" y="1742"/>
                </a:lnTo>
                <a:cubicBezTo>
                  <a:pt x="1781" y="1733"/>
                  <a:pt x="1787" y="1721"/>
                  <a:pt x="1787" y="1707"/>
                </a:cubicBezTo>
                <a:lnTo>
                  <a:pt x="1787" y="729"/>
                </a:lnTo>
                <a:lnTo>
                  <a:pt x="107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" name="TextBox 107"/>
          <p:cNvSpPr txBox="1"/>
          <p:nvPr/>
        </p:nvSpPr>
        <p:spPr>
          <a:xfrm>
            <a:off x="1796537" y="259043"/>
            <a:ext cx="10029387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0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Вхождение РФ в число десяти ведущих стран мира по качеству общего </a:t>
            </a:r>
            <a:r>
              <a:rPr lang="ru-RU" sz="20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образования</a:t>
            </a:r>
            <a:endParaRPr lang="ru-RU" sz="2000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76165" y="6012798"/>
            <a:ext cx="155185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lnSpc>
                <a:spcPct val="90000"/>
              </a:lnSpc>
            </a:pPr>
            <a:r>
              <a:rPr lang="ru-RU" b="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2021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2022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учебный год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(5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– 6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классы)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731760" y="6025342"/>
            <a:ext cx="155185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lnSpc>
                <a:spcPct val="90000"/>
              </a:lnSpc>
            </a:pPr>
            <a:r>
              <a:rPr lang="ru-RU" b="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2022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2023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учебный год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(6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– 7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классы)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610849" y="6007803"/>
            <a:ext cx="155185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lnSpc>
                <a:spcPct val="90000"/>
              </a:lnSpc>
            </a:pPr>
            <a:r>
              <a:rPr lang="ru-RU" b="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2023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2024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учебный год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(7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–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8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классы)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557998" y="6014731"/>
            <a:ext cx="155185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lnSpc>
                <a:spcPct val="90000"/>
              </a:lnSpc>
            </a:pPr>
            <a:r>
              <a:rPr lang="ru-RU" b="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2024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–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2025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учебный год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(8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–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9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a typeface="Open Sans" pitchFamily="34" charset="0"/>
                <a:cs typeface="Open Sans" pitchFamily="34" charset="0"/>
              </a:rPr>
              <a:t>классы)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07197" y="4610594"/>
            <a:ext cx="19650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>
              <a:spcBef>
                <a:spcPct val="0"/>
              </a:spcBef>
              <a:defRPr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МАТЕМАТИЧЕСКАЯ ГРАМОТНОСТЬ 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Интегрированный курс «Естествознание»</a:t>
            </a:r>
            <a:endParaRPr lang="ru-RU" sz="1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652856" y="3641718"/>
            <a:ext cx="18295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 lvl="0">
              <a:spcBef>
                <a:spcPct val="0"/>
              </a:spcBef>
              <a:defRPr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ЧИТАТЕЛЬСКАЯ 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ГРАМОТНОСТЬ</a:t>
            </a:r>
          </a:p>
          <a:p>
            <a:pPr>
              <a:spcBef>
                <a:spcPct val="0"/>
              </a:spcBef>
              <a:defRPr/>
            </a:pP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Интегрированный курс «Естествознание»</a:t>
            </a:r>
            <a:endParaRPr lang="ru-RU" sz="1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466549" y="3649580"/>
            <a:ext cx="187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 lvl="0">
              <a:spcBef>
                <a:spcPct val="0"/>
              </a:spcBef>
              <a:defRPr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ЧИТАТЕЛЬСКАЯ ГРАМОТНОСТЬ </a:t>
            </a:r>
          </a:p>
          <a:p>
            <a:pPr lvl="0">
              <a:spcBef>
                <a:spcPct val="0"/>
              </a:spcBef>
              <a:defRPr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+ ФИНАНСОВАЯ ГРАМОТНОСТЬ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985915" y="3295759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082721" y="4211828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921477" y="3270052"/>
            <a:ext cx="1320675" cy="316232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864810" y="4221461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849329" y="3265977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850798" y="4230769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>
            <a:defPPr>
              <a:defRPr lang="ru-RU"/>
            </a:defPPr>
            <a:lvl1pPr algn="r">
              <a:defRPr sz="1200" b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1100" dirty="0">
                <a:latin typeface="+mn-lt"/>
              </a:rPr>
              <a:t>II</a:t>
            </a:r>
            <a:r>
              <a:rPr lang="ru-RU" sz="1100" dirty="0">
                <a:latin typeface="+mn-lt"/>
              </a:rPr>
              <a:t> ПОЛУГОДИЕ</a:t>
            </a:r>
            <a:endParaRPr lang="en-US" sz="1100" dirty="0">
              <a:latin typeface="+mn-lt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729043" y="3286056"/>
            <a:ext cx="1320675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812626" y="4240303"/>
            <a:ext cx="1251663" cy="305501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II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ПОЛУГОДИЕ</a:t>
            </a:r>
            <a:endParaRPr lang="en-US" sz="1100" b="1" dirty="0">
              <a:solidFill>
                <a:schemeClr val="bg1">
                  <a:lumMod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458407" y="825668"/>
            <a:ext cx="803462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ВАРИАНТЫ РЕАЛИЗАЦИИ. Внеурочная </a:t>
            </a:r>
            <a:r>
              <a:rPr lang="ru-RU" b="1" dirty="0" smtClean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деятельность/часть </a:t>
            </a:r>
            <a:r>
              <a:rPr lang="ru-RU" b="1" dirty="0">
                <a:solidFill>
                  <a:srgbClr val="0073B8"/>
                </a:solidFill>
                <a:latin typeface="+mj-lt"/>
                <a:ea typeface="Open Sans Extrabold" pitchFamily="34" charset="0"/>
                <a:cs typeface="Open Sans Extrabold" pitchFamily="34" charset="0"/>
              </a:rPr>
              <a:t>учебного плана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8885646" y="1033155"/>
            <a:ext cx="2800192" cy="5294020"/>
          </a:xfrm>
          <a:prstGeom prst="rect">
            <a:avLst/>
          </a:prstGeom>
          <a:solidFill>
            <a:srgbClr val="0073B8">
              <a:alpha val="5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8947696" y="2312159"/>
            <a:ext cx="2715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Подготовка к международному исследованию PISA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lvl="0" algn="ctr"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в 202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5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 году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lvl="0" algn="ctr"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lvl="0" algn="ctr"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(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основное направление –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ЕСТЕСТВЕННО-НАУЧНАЯ ГРАМОТНОСТЬ)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74191" y="3607236"/>
            <a:ext cx="178558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/>
            </a:lvl1pPr>
          </a:lstStyle>
          <a:p>
            <a:pPr lvl="0">
              <a:spcBef>
                <a:spcPct val="0"/>
              </a:spcBef>
              <a:defRPr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ЧИТАТЕЛЬСКАЯ Г</a:t>
            </a:r>
            <a:r>
              <a:rPr lang="ru-RU" sz="9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РАМОТНОСТЬ</a:t>
            </a:r>
          </a:p>
          <a:p>
            <a:pPr>
              <a:spcBef>
                <a:spcPct val="0"/>
              </a:spcBef>
              <a:defRPr/>
            </a:pPr>
            <a:r>
              <a:rPr lang="ru-RU" sz="1000" b="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Интегрированный курс </a:t>
            </a:r>
            <a:r>
              <a:rPr lang="ru-RU" sz="1000" b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«Естествознание»</a:t>
            </a:r>
            <a:endParaRPr lang="ru-RU" sz="1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347" y="1359461"/>
            <a:ext cx="984808" cy="130865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0420" name="Picture 4" descr="https://catalog.prosv.ru/images/big/4ce6c158-2010-11ea-a56c-0050569c7d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504" y="2025232"/>
            <a:ext cx="913555" cy="123598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6388404" y="4749887"/>
            <a:ext cx="2011717" cy="441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МАТЕМАТИЧЕСКАЯ ГРАМОТНОСТЬ, ЕСТЕСТВЕННО- НАУЧНАЯ ГРАМОТНОСТЬ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3003" y="1350953"/>
            <a:ext cx="1060090" cy="141913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8455" y="2025232"/>
            <a:ext cx="949837" cy="119243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120" name="TextBox 119"/>
          <p:cNvSpPr txBox="1"/>
          <p:nvPr/>
        </p:nvSpPr>
        <p:spPr>
          <a:xfrm>
            <a:off x="2707388" y="4704315"/>
            <a:ext cx="1775031" cy="441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МАТЕМАТИЧЕСКАЯ ГРАМОТНОСТЬ, ЕСТЕСТВЕННО- НАУЧНАЯ ГРАМОТНОСТЬ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578667" y="3599559"/>
            <a:ext cx="1769929" cy="567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spcBef>
                <a:spcPct val="0"/>
              </a:spcBef>
              <a:defRPr sz="1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900" dirty="0">
                <a:latin typeface="+mn-lt"/>
              </a:rPr>
              <a:t>ЧИТАТЕЛЬСКАЯ ГРАМОТНОСТЬ </a:t>
            </a:r>
          </a:p>
          <a:p>
            <a:r>
              <a:rPr lang="ru-RU" sz="900" dirty="0">
                <a:latin typeface="+mn-lt"/>
              </a:rPr>
              <a:t>+ ЕСТЕСТВЕННО-НАУЧНАЯ ГРАМОТНОСТЬ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482419" y="4640161"/>
            <a:ext cx="2034160" cy="53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spcBef>
                <a:spcPct val="0"/>
              </a:spcBef>
              <a:defRPr sz="1000" b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900" dirty="0">
                <a:latin typeface="+mn-lt"/>
              </a:rPr>
              <a:t>МАТЕМАТИЧЕСКАЯ ГРАМОТНОСТЬ </a:t>
            </a:r>
          </a:p>
          <a:p>
            <a:r>
              <a:rPr lang="ru-RU" sz="900" dirty="0">
                <a:latin typeface="+mn-lt"/>
              </a:rPr>
              <a:t>+ ГЛОБАЛЬНЫЕ КОМПЕТЕНЦИИ</a:t>
            </a:r>
          </a:p>
        </p:txBody>
      </p:sp>
      <p:pic>
        <p:nvPicPr>
          <p:cNvPr id="127" name="Picture 68" descr="https://catalog.prosv.ru/images/big/9165c818-8902-11e8-b216-0050569c7d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77" y="1357297"/>
            <a:ext cx="956801" cy="128142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https://catalog.prosv.ru/images/big/d611dc0c-90c3-11e8-969d-0050569c7d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508" y="1923855"/>
            <a:ext cx="903893" cy="1250829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https://catalog.prosv.ru/images/big/4e5099bc-91b3-11e9-8327-0050569c7d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2271" y="1363921"/>
            <a:ext cx="968181" cy="130419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Рисунок 127" descr="C:\Users\ABaburin\AppData\Local\Microsoft\Windows\Temporary Internet Files\Content.Word\Финансовая 2-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8867" y="1998008"/>
            <a:ext cx="919278" cy="116499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13389" y="1255079"/>
            <a:ext cx="1762125" cy="800100"/>
          </a:xfrm>
          <a:prstGeom prst="rect">
            <a:avLst/>
          </a:prstGeom>
        </p:spPr>
      </p:pic>
      <p:sp>
        <p:nvSpPr>
          <p:cNvPr id="88" name="Прямоугольник 8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20832" y="6605478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0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2" name="Прямая соединительная линия 371"/>
          <p:cNvCxnSpPr>
            <a:stCxn id="362" idx="0"/>
          </p:cNvCxnSpPr>
          <p:nvPr/>
        </p:nvCxnSpPr>
        <p:spPr>
          <a:xfrm flipV="1">
            <a:off x="568576" y="1417752"/>
            <a:ext cx="4178" cy="1792795"/>
          </a:xfrm>
          <a:prstGeom prst="line">
            <a:avLst/>
          </a:prstGeom>
          <a:ln w="28575">
            <a:solidFill>
              <a:srgbClr val="F5B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Прямая соединительная линия 374"/>
          <p:cNvCxnSpPr/>
          <p:nvPr/>
        </p:nvCxnSpPr>
        <p:spPr>
          <a:xfrm flipV="1">
            <a:off x="555953" y="3868244"/>
            <a:ext cx="56" cy="314775"/>
          </a:xfrm>
          <a:prstGeom prst="line">
            <a:avLst/>
          </a:prstGeom>
          <a:ln w="28575">
            <a:solidFill>
              <a:srgbClr val="43D1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 350"/>
          <p:cNvSpPr txBox="1"/>
          <p:nvPr/>
        </p:nvSpPr>
        <p:spPr>
          <a:xfrm>
            <a:off x="3301048" y="883243"/>
            <a:ext cx="8731138" cy="2224582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Внесение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изменений в основную образовательную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программу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Целевой раздел: планируемые результаты и система оценки их достижения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Содержательный раздел: корректировка программ учебных курсов, в том числе интегрированных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Организационный: включение соответствующих курсов в часть учебного плана, формируемую участниками образовательных отношений, в план внеурочной деятельности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в план методической работы образовательной организации серии семинаров-практикумов, направленных на совместную работу всего педагогического коллектива по формированию функциональной грамотности</a:t>
            </a:r>
          </a:p>
          <a:p>
            <a:pPr algn="l"/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Проведение внутришкольного мониторинга </a:t>
            </a:r>
            <a:r>
              <a:rPr lang="ru-RU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сформированности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функциональной грамотности учащихся с 5 по 9 класс</a:t>
            </a:r>
          </a:p>
          <a:p>
            <a:pPr lvl="1">
              <a:defRPr/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6" name="Rectangle 9"/>
          <p:cNvSpPr>
            <a:spLocks noChangeArrowheads="1"/>
          </p:cNvSpPr>
          <p:nvPr/>
        </p:nvSpPr>
        <p:spPr bwMode="auto">
          <a:xfrm>
            <a:off x="248995" y="904349"/>
            <a:ext cx="2793396" cy="668013"/>
          </a:xfrm>
          <a:prstGeom prst="rect">
            <a:avLst/>
          </a:prstGeom>
          <a:solidFill>
            <a:schemeClr val="bg1"/>
          </a:solidFill>
          <a:ln w="19050">
            <a:solidFill>
              <a:srgbClr val="F5B144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12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873319" y="80820"/>
            <a:ext cx="10029387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spc="-20" dirty="0">
                <a:solidFill>
                  <a:srgbClr val="2D2B8D"/>
                </a:solidFill>
                <a:ea typeface="Open Sans Condensed Light" pitchFamily="34" charset="0"/>
                <a:cs typeface="Open Sans Condensed Light" pitchFamily="34" charset="0"/>
              </a:rPr>
              <a:t>Формирование функциональной грамотности. </a:t>
            </a:r>
          </a:p>
          <a:p>
            <a:pPr lvl="0">
              <a:lnSpc>
                <a:spcPct val="85000"/>
              </a:lnSpc>
              <a:defRPr/>
            </a:pPr>
            <a:r>
              <a:rPr lang="ru-RU" sz="2400" spc="-20" dirty="0">
                <a:solidFill>
                  <a:srgbClr val="2D2B8D"/>
                </a:solidFill>
                <a:ea typeface="Open Sans Condensed Light" pitchFamily="34" charset="0"/>
                <a:cs typeface="Open Sans Condensed Light" pitchFamily="34" charset="0"/>
              </a:rPr>
              <a:t>Как встроить в образовательный процесс?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964184" y="952549"/>
            <a:ext cx="2078207" cy="5762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Административная деятельность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4" name="Rectangle 9"/>
          <p:cNvSpPr>
            <a:spLocks noChangeArrowheads="1"/>
          </p:cNvSpPr>
          <p:nvPr/>
        </p:nvSpPr>
        <p:spPr bwMode="auto">
          <a:xfrm>
            <a:off x="244876" y="900230"/>
            <a:ext cx="659997" cy="668013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55" name="Freeform 55"/>
          <p:cNvSpPr>
            <a:spLocks noEditPoints="1"/>
          </p:cNvSpPr>
          <p:nvPr/>
        </p:nvSpPr>
        <p:spPr bwMode="auto">
          <a:xfrm>
            <a:off x="376097" y="1059883"/>
            <a:ext cx="397554" cy="348706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7" name="TextBox 356"/>
          <p:cNvSpPr txBox="1"/>
          <p:nvPr/>
        </p:nvSpPr>
        <p:spPr>
          <a:xfrm>
            <a:off x="3301047" y="3210547"/>
            <a:ext cx="8731139" cy="672132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Решение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контекстных задач в рамках уроков по всем предметам учебного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плана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3301047" y="3979781"/>
            <a:ext cx="8731139" cy="1928782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план внеурочной деятельности образовательной организации 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специальных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учебных курсов «Учимся для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жизни»</a:t>
            </a:r>
          </a:p>
          <a:p>
            <a:pPr algn="l"/>
            <a:endPara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в план внеурочной деятельности образовательной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организации образовательных событий, направленных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совместную работу всего педагогического коллектива по формированию функциональной грамотности (</a:t>
            </a:r>
            <a:r>
              <a:rPr lang="ru-RU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межпредметные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недели, учебно-исследовательские конференции, </a:t>
            </a:r>
            <a:r>
              <a:rPr lang="ru-RU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межпредметные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марафоны</a:t>
            </a:r>
            <a:r>
              <a: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т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д.)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endPara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Проектно-исследовательская 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работа обучающихся с активным использованием метапредметных и </a:t>
            </a:r>
            <a:r>
              <a:rPr lang="ru-RU" sz="1200" b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межпредметных</a:t>
            </a:r>
            <a:r>
              <a:rPr lang="ru-RU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проектов и </a:t>
            </a:r>
            <a:r>
              <a:rPr lang="ru-RU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исследований</a:t>
            </a:r>
            <a:endParaRPr lang="ru-RU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68" name="Нашивка 367"/>
          <p:cNvSpPr/>
          <p:nvPr/>
        </p:nvSpPr>
        <p:spPr>
          <a:xfrm rot="5400000">
            <a:off x="477503" y="2319766"/>
            <a:ext cx="194853" cy="327170"/>
          </a:xfrm>
          <a:prstGeom prst="chevron">
            <a:avLst/>
          </a:prstGeom>
          <a:solidFill>
            <a:srgbClr val="F5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9" name="Нашивка 368"/>
          <p:cNvSpPr/>
          <p:nvPr/>
        </p:nvSpPr>
        <p:spPr>
          <a:xfrm rot="5400000">
            <a:off x="460561" y="3867135"/>
            <a:ext cx="194853" cy="327170"/>
          </a:xfrm>
          <a:prstGeom prst="chevron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0" name="Нашивка 369"/>
          <p:cNvSpPr/>
          <p:nvPr/>
        </p:nvSpPr>
        <p:spPr>
          <a:xfrm>
            <a:off x="2936606" y="6058439"/>
            <a:ext cx="194853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79" name="Прямая соединительная линия 378"/>
          <p:cNvCxnSpPr>
            <a:endCxn id="366" idx="2"/>
          </p:cNvCxnSpPr>
          <p:nvPr/>
        </p:nvCxnSpPr>
        <p:spPr>
          <a:xfrm flipV="1">
            <a:off x="546058" y="4854108"/>
            <a:ext cx="20458" cy="1367918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Прямая соединительная линия 384"/>
          <p:cNvCxnSpPr/>
          <p:nvPr/>
        </p:nvCxnSpPr>
        <p:spPr>
          <a:xfrm>
            <a:off x="546058" y="6222025"/>
            <a:ext cx="2507947" cy="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Прямоугольник 390"/>
          <p:cNvSpPr/>
          <p:nvPr/>
        </p:nvSpPr>
        <p:spPr>
          <a:xfrm>
            <a:off x="3301047" y="6006581"/>
            <a:ext cx="8731139" cy="430887"/>
          </a:xfrm>
          <a:prstGeom prst="rect">
            <a:avLst/>
          </a:prstGeom>
          <a:solidFill>
            <a:srgbClr val="0073B8"/>
          </a:solidFill>
        </p:spPr>
        <p:txBody>
          <a:bodyPr wrap="square" lIns="180000">
            <a:spAutoFit/>
          </a:bodyPr>
          <a:lstStyle/>
          <a:p>
            <a:pPr marL="0" lvl="1"/>
            <a:r>
              <a:rPr lang="ru-RU" sz="1100" b="1" dirty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Закупка учебных пособий возможна в соответствии со статьей 35 </a:t>
            </a:r>
            <a:endParaRPr lang="ru-RU" sz="1100" b="1" dirty="0" smtClean="0">
              <a:solidFill>
                <a:schemeClr val="bg1"/>
              </a:solidFill>
              <a:latin typeface="Open Sans Extrabold" pitchFamily="34" charset="0"/>
              <a:ea typeface="Open Sans Extrabold" pitchFamily="34" charset="0"/>
              <a:cs typeface="Open Sans Extrabold" pitchFamily="34" charset="0"/>
            </a:endParaRPr>
          </a:p>
          <a:p>
            <a:pPr marL="0" lvl="1"/>
            <a:r>
              <a:rPr lang="ru-RU" sz="1100" b="1" dirty="0" smtClean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Федерального </a:t>
            </a:r>
            <a:r>
              <a:rPr lang="ru-RU" sz="1100" b="1" dirty="0">
                <a:solidFill>
                  <a:schemeClr val="bg1"/>
                </a:solidFill>
                <a:latin typeface="Open Sans Extrabold" pitchFamily="34" charset="0"/>
                <a:ea typeface="Open Sans Extrabold" pitchFamily="34" charset="0"/>
                <a:cs typeface="Open Sans Extrabold" pitchFamily="34" charset="0"/>
              </a:rPr>
              <a:t>закона от 29.12.2012 № 273-ФЗ «Об образовании в Российской Федерации»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38577" y="3210547"/>
            <a:ext cx="2797515" cy="672132"/>
            <a:chOff x="240697" y="3328086"/>
            <a:chExt cx="2797515" cy="672132"/>
          </a:xfrm>
        </p:grpSpPr>
        <p:sp>
          <p:nvSpPr>
            <p:cNvPr id="360" name="Rectangle 9"/>
            <p:cNvSpPr>
              <a:spLocks noChangeArrowheads="1"/>
            </p:cNvSpPr>
            <p:nvPr/>
          </p:nvSpPr>
          <p:spPr bwMode="auto">
            <a:xfrm>
              <a:off x="244816" y="3332205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3D1A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960005" y="3380405"/>
              <a:ext cx="2078207" cy="360850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Урочная деятельность</a:t>
              </a: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2" name="Rectangle 9"/>
            <p:cNvSpPr>
              <a:spLocks noChangeArrowheads="1"/>
            </p:cNvSpPr>
            <p:nvPr/>
          </p:nvSpPr>
          <p:spPr bwMode="auto">
            <a:xfrm>
              <a:off x="240697" y="3328086"/>
              <a:ext cx="659997" cy="66801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3" name="Freeform 31"/>
            <p:cNvSpPr>
              <a:spLocks noEditPoints="1"/>
            </p:cNvSpPr>
            <p:nvPr/>
          </p:nvSpPr>
          <p:spPr bwMode="auto">
            <a:xfrm>
              <a:off x="378136" y="3457609"/>
              <a:ext cx="392116" cy="376014"/>
            </a:xfrm>
            <a:custGeom>
              <a:avLst/>
              <a:gdLst>
                <a:gd name="T0" fmla="*/ 466 w 860"/>
                <a:gd name="T1" fmla="*/ 465 h 823"/>
                <a:gd name="T2" fmla="*/ 394 w 860"/>
                <a:gd name="T3" fmla="*/ 393 h 823"/>
                <a:gd name="T4" fmla="*/ 537 w 860"/>
                <a:gd name="T5" fmla="*/ 716 h 823"/>
                <a:gd name="T6" fmla="*/ 609 w 860"/>
                <a:gd name="T7" fmla="*/ 644 h 823"/>
                <a:gd name="T8" fmla="*/ 537 w 860"/>
                <a:gd name="T9" fmla="*/ 716 h 823"/>
                <a:gd name="T10" fmla="*/ 609 w 860"/>
                <a:gd name="T11" fmla="*/ 608 h 823"/>
                <a:gd name="T12" fmla="*/ 537 w 860"/>
                <a:gd name="T13" fmla="*/ 537 h 823"/>
                <a:gd name="T14" fmla="*/ 716 w 860"/>
                <a:gd name="T15" fmla="*/ 644 h 823"/>
                <a:gd name="T16" fmla="*/ 645 w 860"/>
                <a:gd name="T17" fmla="*/ 716 h 823"/>
                <a:gd name="T18" fmla="*/ 716 w 860"/>
                <a:gd name="T19" fmla="*/ 644 h 823"/>
                <a:gd name="T20" fmla="*/ 645 w 860"/>
                <a:gd name="T21" fmla="*/ 537 h 823"/>
                <a:gd name="T22" fmla="*/ 716 w 860"/>
                <a:gd name="T23" fmla="*/ 608 h 823"/>
                <a:gd name="T24" fmla="*/ 251 w 860"/>
                <a:gd name="T25" fmla="*/ 716 h 823"/>
                <a:gd name="T26" fmla="*/ 322 w 860"/>
                <a:gd name="T27" fmla="*/ 644 h 823"/>
                <a:gd name="T28" fmla="*/ 251 w 860"/>
                <a:gd name="T29" fmla="*/ 716 h 823"/>
                <a:gd name="T30" fmla="*/ 322 w 860"/>
                <a:gd name="T31" fmla="*/ 608 h 823"/>
                <a:gd name="T32" fmla="*/ 251 w 860"/>
                <a:gd name="T33" fmla="*/ 537 h 823"/>
                <a:gd name="T34" fmla="*/ 143 w 860"/>
                <a:gd name="T35" fmla="*/ 716 h 823"/>
                <a:gd name="T36" fmla="*/ 215 w 860"/>
                <a:gd name="T37" fmla="*/ 644 h 823"/>
                <a:gd name="T38" fmla="*/ 143 w 860"/>
                <a:gd name="T39" fmla="*/ 716 h 823"/>
                <a:gd name="T40" fmla="*/ 215 w 860"/>
                <a:gd name="T41" fmla="*/ 608 h 823"/>
                <a:gd name="T42" fmla="*/ 143 w 860"/>
                <a:gd name="T43" fmla="*/ 537 h 823"/>
                <a:gd name="T44" fmla="*/ 788 w 860"/>
                <a:gd name="T45" fmla="*/ 752 h 823"/>
                <a:gd name="T46" fmla="*/ 466 w 860"/>
                <a:gd name="T47" fmla="*/ 537 h 823"/>
                <a:gd name="T48" fmla="*/ 394 w 860"/>
                <a:gd name="T49" fmla="*/ 752 h 823"/>
                <a:gd name="T50" fmla="*/ 72 w 860"/>
                <a:gd name="T51" fmla="*/ 501 h 823"/>
                <a:gd name="T52" fmla="*/ 430 w 860"/>
                <a:gd name="T53" fmla="*/ 269 h 823"/>
                <a:gd name="T54" fmla="*/ 788 w 860"/>
                <a:gd name="T55" fmla="*/ 501 h 823"/>
                <a:gd name="T56" fmla="*/ 100 w 860"/>
                <a:gd name="T57" fmla="*/ 358 h 823"/>
                <a:gd name="T58" fmla="*/ 199 w 860"/>
                <a:gd name="T59" fmla="*/ 429 h 823"/>
                <a:gd name="T60" fmla="*/ 100 w 860"/>
                <a:gd name="T61" fmla="*/ 358 h 823"/>
                <a:gd name="T62" fmla="*/ 778 w 860"/>
                <a:gd name="T63" fmla="*/ 429 h 823"/>
                <a:gd name="T64" fmla="*/ 600 w 860"/>
                <a:gd name="T65" fmla="*/ 358 h 823"/>
                <a:gd name="T66" fmla="*/ 816 w 860"/>
                <a:gd name="T67" fmla="*/ 286 h 823"/>
                <a:gd name="T68" fmla="*/ 466 w 860"/>
                <a:gd name="T69" fmla="*/ 183 h 823"/>
                <a:gd name="T70" fmla="*/ 483 w 860"/>
                <a:gd name="T71" fmla="*/ 73 h 823"/>
                <a:gd name="T72" fmla="*/ 645 w 860"/>
                <a:gd name="T73" fmla="*/ 53 h 823"/>
                <a:gd name="T74" fmla="*/ 430 w 860"/>
                <a:gd name="T75" fmla="*/ 0 h 823"/>
                <a:gd name="T76" fmla="*/ 394 w 860"/>
                <a:gd name="T77" fmla="*/ 183 h 823"/>
                <a:gd name="T78" fmla="*/ 44 w 860"/>
                <a:gd name="T79" fmla="*/ 286 h 823"/>
                <a:gd name="T80" fmla="*/ 0 w 860"/>
                <a:gd name="T81" fmla="*/ 823 h 823"/>
                <a:gd name="T82" fmla="*/ 860 w 860"/>
                <a:gd name="T83" fmla="*/ 448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0" h="823">
                  <a:moveTo>
                    <a:pt x="394" y="465"/>
                  </a:moveTo>
                  <a:lnTo>
                    <a:pt x="466" y="465"/>
                  </a:lnTo>
                  <a:lnTo>
                    <a:pt x="466" y="393"/>
                  </a:lnTo>
                  <a:lnTo>
                    <a:pt x="394" y="393"/>
                  </a:lnTo>
                  <a:lnTo>
                    <a:pt x="394" y="465"/>
                  </a:lnTo>
                  <a:close/>
                  <a:moveTo>
                    <a:pt x="537" y="716"/>
                  </a:moveTo>
                  <a:lnTo>
                    <a:pt x="609" y="716"/>
                  </a:lnTo>
                  <a:lnTo>
                    <a:pt x="609" y="644"/>
                  </a:lnTo>
                  <a:lnTo>
                    <a:pt x="537" y="644"/>
                  </a:lnTo>
                  <a:lnTo>
                    <a:pt x="537" y="716"/>
                  </a:lnTo>
                  <a:close/>
                  <a:moveTo>
                    <a:pt x="537" y="608"/>
                  </a:moveTo>
                  <a:lnTo>
                    <a:pt x="609" y="608"/>
                  </a:lnTo>
                  <a:lnTo>
                    <a:pt x="609" y="537"/>
                  </a:lnTo>
                  <a:lnTo>
                    <a:pt x="537" y="537"/>
                  </a:lnTo>
                  <a:lnTo>
                    <a:pt x="537" y="608"/>
                  </a:lnTo>
                  <a:close/>
                  <a:moveTo>
                    <a:pt x="716" y="644"/>
                  </a:moveTo>
                  <a:lnTo>
                    <a:pt x="645" y="644"/>
                  </a:lnTo>
                  <a:lnTo>
                    <a:pt x="645" y="716"/>
                  </a:lnTo>
                  <a:lnTo>
                    <a:pt x="716" y="716"/>
                  </a:lnTo>
                  <a:lnTo>
                    <a:pt x="716" y="644"/>
                  </a:lnTo>
                  <a:close/>
                  <a:moveTo>
                    <a:pt x="716" y="537"/>
                  </a:moveTo>
                  <a:lnTo>
                    <a:pt x="645" y="537"/>
                  </a:lnTo>
                  <a:lnTo>
                    <a:pt x="645" y="608"/>
                  </a:lnTo>
                  <a:lnTo>
                    <a:pt x="716" y="608"/>
                  </a:lnTo>
                  <a:lnTo>
                    <a:pt x="716" y="537"/>
                  </a:lnTo>
                  <a:close/>
                  <a:moveTo>
                    <a:pt x="251" y="716"/>
                  </a:moveTo>
                  <a:lnTo>
                    <a:pt x="322" y="716"/>
                  </a:lnTo>
                  <a:lnTo>
                    <a:pt x="322" y="644"/>
                  </a:lnTo>
                  <a:lnTo>
                    <a:pt x="251" y="644"/>
                  </a:lnTo>
                  <a:lnTo>
                    <a:pt x="251" y="716"/>
                  </a:lnTo>
                  <a:close/>
                  <a:moveTo>
                    <a:pt x="251" y="608"/>
                  </a:moveTo>
                  <a:lnTo>
                    <a:pt x="322" y="608"/>
                  </a:lnTo>
                  <a:lnTo>
                    <a:pt x="322" y="537"/>
                  </a:lnTo>
                  <a:lnTo>
                    <a:pt x="251" y="537"/>
                  </a:lnTo>
                  <a:lnTo>
                    <a:pt x="251" y="608"/>
                  </a:lnTo>
                  <a:close/>
                  <a:moveTo>
                    <a:pt x="143" y="716"/>
                  </a:moveTo>
                  <a:lnTo>
                    <a:pt x="215" y="716"/>
                  </a:lnTo>
                  <a:lnTo>
                    <a:pt x="215" y="644"/>
                  </a:lnTo>
                  <a:lnTo>
                    <a:pt x="143" y="644"/>
                  </a:lnTo>
                  <a:lnTo>
                    <a:pt x="143" y="716"/>
                  </a:lnTo>
                  <a:close/>
                  <a:moveTo>
                    <a:pt x="143" y="608"/>
                  </a:moveTo>
                  <a:lnTo>
                    <a:pt x="215" y="608"/>
                  </a:lnTo>
                  <a:lnTo>
                    <a:pt x="215" y="537"/>
                  </a:lnTo>
                  <a:lnTo>
                    <a:pt x="143" y="537"/>
                  </a:lnTo>
                  <a:lnTo>
                    <a:pt x="143" y="608"/>
                  </a:lnTo>
                  <a:close/>
                  <a:moveTo>
                    <a:pt x="788" y="752"/>
                  </a:moveTo>
                  <a:lnTo>
                    <a:pt x="466" y="752"/>
                  </a:lnTo>
                  <a:lnTo>
                    <a:pt x="466" y="537"/>
                  </a:lnTo>
                  <a:lnTo>
                    <a:pt x="394" y="537"/>
                  </a:lnTo>
                  <a:lnTo>
                    <a:pt x="394" y="752"/>
                  </a:lnTo>
                  <a:lnTo>
                    <a:pt x="72" y="752"/>
                  </a:lnTo>
                  <a:lnTo>
                    <a:pt x="72" y="501"/>
                  </a:lnTo>
                  <a:lnTo>
                    <a:pt x="232" y="501"/>
                  </a:lnTo>
                  <a:lnTo>
                    <a:pt x="430" y="269"/>
                  </a:lnTo>
                  <a:lnTo>
                    <a:pt x="628" y="501"/>
                  </a:lnTo>
                  <a:lnTo>
                    <a:pt x="788" y="501"/>
                  </a:lnTo>
                  <a:lnTo>
                    <a:pt x="788" y="752"/>
                  </a:lnTo>
                  <a:close/>
                  <a:moveTo>
                    <a:pt x="100" y="358"/>
                  </a:moveTo>
                  <a:lnTo>
                    <a:pt x="260" y="358"/>
                  </a:lnTo>
                  <a:lnTo>
                    <a:pt x="199" y="429"/>
                  </a:lnTo>
                  <a:lnTo>
                    <a:pt x="82" y="429"/>
                  </a:lnTo>
                  <a:lnTo>
                    <a:pt x="100" y="358"/>
                  </a:lnTo>
                  <a:close/>
                  <a:moveTo>
                    <a:pt x="760" y="358"/>
                  </a:moveTo>
                  <a:lnTo>
                    <a:pt x="778" y="429"/>
                  </a:lnTo>
                  <a:lnTo>
                    <a:pt x="661" y="429"/>
                  </a:lnTo>
                  <a:lnTo>
                    <a:pt x="600" y="358"/>
                  </a:lnTo>
                  <a:lnTo>
                    <a:pt x="760" y="358"/>
                  </a:lnTo>
                  <a:close/>
                  <a:moveTo>
                    <a:pt x="816" y="286"/>
                  </a:moveTo>
                  <a:lnTo>
                    <a:pt x="539" y="286"/>
                  </a:lnTo>
                  <a:lnTo>
                    <a:pt x="466" y="183"/>
                  </a:lnTo>
                  <a:lnTo>
                    <a:pt x="466" y="59"/>
                  </a:lnTo>
                  <a:cubicBezTo>
                    <a:pt x="466" y="62"/>
                    <a:pt x="477" y="67"/>
                    <a:pt x="483" y="73"/>
                  </a:cubicBezTo>
                  <a:cubicBezTo>
                    <a:pt x="512" y="101"/>
                    <a:pt x="537" y="125"/>
                    <a:pt x="645" y="125"/>
                  </a:cubicBezTo>
                  <a:lnTo>
                    <a:pt x="645" y="53"/>
                  </a:lnTo>
                  <a:cubicBezTo>
                    <a:pt x="573" y="53"/>
                    <a:pt x="550" y="47"/>
                    <a:pt x="533" y="31"/>
                  </a:cubicBezTo>
                  <a:cubicBezTo>
                    <a:pt x="511" y="9"/>
                    <a:pt x="488" y="0"/>
                    <a:pt x="430" y="0"/>
                  </a:cubicBezTo>
                  <a:lnTo>
                    <a:pt x="394" y="0"/>
                  </a:lnTo>
                  <a:lnTo>
                    <a:pt x="394" y="183"/>
                  </a:lnTo>
                  <a:lnTo>
                    <a:pt x="322" y="286"/>
                  </a:lnTo>
                  <a:lnTo>
                    <a:pt x="44" y="286"/>
                  </a:lnTo>
                  <a:lnTo>
                    <a:pt x="1" y="458"/>
                  </a:lnTo>
                  <a:lnTo>
                    <a:pt x="0" y="823"/>
                  </a:lnTo>
                  <a:lnTo>
                    <a:pt x="860" y="823"/>
                  </a:lnTo>
                  <a:lnTo>
                    <a:pt x="860" y="448"/>
                  </a:lnTo>
                  <a:lnTo>
                    <a:pt x="816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36517" y="4186095"/>
            <a:ext cx="2797515" cy="672132"/>
            <a:chOff x="236518" y="4273102"/>
            <a:chExt cx="2797515" cy="672132"/>
          </a:xfrm>
        </p:grpSpPr>
        <p:sp>
          <p:nvSpPr>
            <p:cNvPr id="364" name="Rectangle 9"/>
            <p:cNvSpPr>
              <a:spLocks noChangeArrowheads="1"/>
            </p:cNvSpPr>
            <p:nvPr/>
          </p:nvSpPr>
          <p:spPr bwMode="auto">
            <a:xfrm>
              <a:off x="240637" y="4277221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0A7E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236518" y="4273102"/>
              <a:ext cx="659997" cy="66801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88363" y="4325421"/>
              <a:ext cx="2645670" cy="576293"/>
              <a:chOff x="388363" y="4325421"/>
              <a:chExt cx="2645670" cy="576293"/>
            </a:xfrm>
          </p:grpSpPr>
          <p:sp>
            <p:nvSpPr>
              <p:cNvPr id="365" name="TextBox 364"/>
              <p:cNvSpPr txBox="1"/>
              <p:nvPr/>
            </p:nvSpPr>
            <p:spPr>
              <a:xfrm>
                <a:off x="955826" y="4325421"/>
                <a:ext cx="2078207" cy="576293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Внеурочная</a:t>
                </a:r>
              </a:p>
              <a:p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деятельность</a:t>
                </a:r>
                <a:endPara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4" name="Freeform 54"/>
              <p:cNvSpPr>
                <a:spLocks noEditPoints="1"/>
              </p:cNvSpPr>
              <p:nvPr/>
            </p:nvSpPr>
            <p:spPr bwMode="auto">
              <a:xfrm>
                <a:off x="388363" y="4442316"/>
                <a:ext cx="390127" cy="391930"/>
              </a:xfrm>
              <a:custGeom>
                <a:avLst/>
                <a:gdLst>
                  <a:gd name="T0" fmla="*/ 358 w 860"/>
                  <a:gd name="T1" fmla="*/ 322 h 859"/>
                  <a:gd name="T2" fmla="*/ 358 w 860"/>
                  <a:gd name="T3" fmla="*/ 250 h 859"/>
                  <a:gd name="T4" fmla="*/ 287 w 860"/>
                  <a:gd name="T5" fmla="*/ 250 h 859"/>
                  <a:gd name="T6" fmla="*/ 287 w 860"/>
                  <a:gd name="T7" fmla="*/ 322 h 859"/>
                  <a:gd name="T8" fmla="*/ 358 w 860"/>
                  <a:gd name="T9" fmla="*/ 322 h 859"/>
                  <a:gd name="T10" fmla="*/ 215 w 860"/>
                  <a:gd name="T11" fmla="*/ 394 h 859"/>
                  <a:gd name="T12" fmla="*/ 144 w 860"/>
                  <a:gd name="T13" fmla="*/ 394 h 859"/>
                  <a:gd name="T14" fmla="*/ 144 w 860"/>
                  <a:gd name="T15" fmla="*/ 465 h 859"/>
                  <a:gd name="T16" fmla="*/ 215 w 860"/>
                  <a:gd name="T17" fmla="*/ 465 h 859"/>
                  <a:gd name="T18" fmla="*/ 215 w 860"/>
                  <a:gd name="T19" fmla="*/ 394 h 859"/>
                  <a:gd name="T20" fmla="*/ 251 w 860"/>
                  <a:gd name="T21" fmla="*/ 143 h 859"/>
                  <a:gd name="T22" fmla="*/ 394 w 860"/>
                  <a:gd name="T23" fmla="*/ 143 h 859"/>
                  <a:gd name="T24" fmla="*/ 394 w 860"/>
                  <a:gd name="T25" fmla="*/ 71 h 859"/>
                  <a:gd name="T26" fmla="*/ 251 w 860"/>
                  <a:gd name="T27" fmla="*/ 71 h 859"/>
                  <a:gd name="T28" fmla="*/ 251 w 860"/>
                  <a:gd name="T29" fmla="*/ 0 h 859"/>
                  <a:gd name="T30" fmla="*/ 179 w 860"/>
                  <a:gd name="T31" fmla="*/ 0 h 859"/>
                  <a:gd name="T32" fmla="*/ 179 w 860"/>
                  <a:gd name="T33" fmla="*/ 179 h 859"/>
                  <a:gd name="T34" fmla="*/ 251 w 860"/>
                  <a:gd name="T35" fmla="*/ 179 h 859"/>
                  <a:gd name="T36" fmla="*/ 251 w 860"/>
                  <a:gd name="T37" fmla="*/ 143 h 859"/>
                  <a:gd name="T38" fmla="*/ 215 w 860"/>
                  <a:gd name="T39" fmla="*/ 250 h 859"/>
                  <a:gd name="T40" fmla="*/ 144 w 860"/>
                  <a:gd name="T41" fmla="*/ 250 h 859"/>
                  <a:gd name="T42" fmla="*/ 144 w 860"/>
                  <a:gd name="T43" fmla="*/ 322 h 859"/>
                  <a:gd name="T44" fmla="*/ 215 w 860"/>
                  <a:gd name="T45" fmla="*/ 322 h 859"/>
                  <a:gd name="T46" fmla="*/ 215 w 860"/>
                  <a:gd name="T47" fmla="*/ 250 h 859"/>
                  <a:gd name="T48" fmla="*/ 609 w 860"/>
                  <a:gd name="T49" fmla="*/ 429 h 859"/>
                  <a:gd name="T50" fmla="*/ 537 w 860"/>
                  <a:gd name="T51" fmla="*/ 429 h 859"/>
                  <a:gd name="T52" fmla="*/ 537 w 860"/>
                  <a:gd name="T53" fmla="*/ 588 h 859"/>
                  <a:gd name="T54" fmla="*/ 620 w 860"/>
                  <a:gd name="T55" fmla="*/ 670 h 859"/>
                  <a:gd name="T56" fmla="*/ 670 w 860"/>
                  <a:gd name="T57" fmla="*/ 619 h 859"/>
                  <a:gd name="T58" fmla="*/ 609 w 860"/>
                  <a:gd name="T59" fmla="*/ 558 h 859"/>
                  <a:gd name="T60" fmla="*/ 609 w 860"/>
                  <a:gd name="T61" fmla="*/ 429 h 859"/>
                  <a:gd name="T62" fmla="*/ 573 w 860"/>
                  <a:gd name="T63" fmla="*/ 788 h 859"/>
                  <a:gd name="T64" fmla="*/ 358 w 860"/>
                  <a:gd name="T65" fmla="*/ 573 h 859"/>
                  <a:gd name="T66" fmla="*/ 573 w 860"/>
                  <a:gd name="T67" fmla="*/ 358 h 859"/>
                  <a:gd name="T68" fmla="*/ 788 w 860"/>
                  <a:gd name="T69" fmla="*/ 573 h 859"/>
                  <a:gd name="T70" fmla="*/ 573 w 860"/>
                  <a:gd name="T71" fmla="*/ 788 h 859"/>
                  <a:gd name="T72" fmla="*/ 712 w 860"/>
                  <a:gd name="T73" fmla="*/ 322 h 859"/>
                  <a:gd name="T74" fmla="*/ 716 w 860"/>
                  <a:gd name="T75" fmla="*/ 322 h 859"/>
                  <a:gd name="T76" fmla="*/ 716 w 860"/>
                  <a:gd name="T77" fmla="*/ 71 h 859"/>
                  <a:gd name="T78" fmla="*/ 537 w 860"/>
                  <a:gd name="T79" fmla="*/ 71 h 859"/>
                  <a:gd name="T80" fmla="*/ 537 w 860"/>
                  <a:gd name="T81" fmla="*/ 0 h 859"/>
                  <a:gd name="T82" fmla="*/ 466 w 860"/>
                  <a:gd name="T83" fmla="*/ 0 h 859"/>
                  <a:gd name="T84" fmla="*/ 466 w 860"/>
                  <a:gd name="T85" fmla="*/ 179 h 859"/>
                  <a:gd name="T86" fmla="*/ 537 w 860"/>
                  <a:gd name="T87" fmla="*/ 179 h 859"/>
                  <a:gd name="T88" fmla="*/ 537 w 860"/>
                  <a:gd name="T89" fmla="*/ 143 h 859"/>
                  <a:gd name="T90" fmla="*/ 645 w 860"/>
                  <a:gd name="T91" fmla="*/ 143 h 859"/>
                  <a:gd name="T92" fmla="*/ 645 w 860"/>
                  <a:gd name="T93" fmla="*/ 296 h 859"/>
                  <a:gd name="T94" fmla="*/ 573 w 860"/>
                  <a:gd name="T95" fmla="*/ 286 h 859"/>
                  <a:gd name="T96" fmla="*/ 289 w 860"/>
                  <a:gd name="T97" fmla="*/ 537 h 859"/>
                  <a:gd name="T98" fmla="*/ 72 w 860"/>
                  <a:gd name="T99" fmla="*/ 537 h 859"/>
                  <a:gd name="T100" fmla="*/ 72 w 860"/>
                  <a:gd name="T101" fmla="*/ 143 h 859"/>
                  <a:gd name="T102" fmla="*/ 108 w 860"/>
                  <a:gd name="T103" fmla="*/ 143 h 859"/>
                  <a:gd name="T104" fmla="*/ 108 w 860"/>
                  <a:gd name="T105" fmla="*/ 71 h 859"/>
                  <a:gd name="T106" fmla="*/ 0 w 860"/>
                  <a:gd name="T107" fmla="*/ 71 h 859"/>
                  <a:gd name="T108" fmla="*/ 0 w 860"/>
                  <a:gd name="T109" fmla="*/ 609 h 859"/>
                  <a:gd name="T110" fmla="*/ 289 w 860"/>
                  <a:gd name="T111" fmla="*/ 609 h 859"/>
                  <a:gd name="T112" fmla="*/ 573 w 860"/>
                  <a:gd name="T113" fmla="*/ 859 h 859"/>
                  <a:gd name="T114" fmla="*/ 860 w 860"/>
                  <a:gd name="T115" fmla="*/ 573 h 859"/>
                  <a:gd name="T116" fmla="*/ 712 w 860"/>
                  <a:gd name="T117" fmla="*/ 322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0" h="859">
                    <a:moveTo>
                      <a:pt x="358" y="322"/>
                    </a:moveTo>
                    <a:lnTo>
                      <a:pt x="358" y="250"/>
                    </a:lnTo>
                    <a:lnTo>
                      <a:pt x="287" y="250"/>
                    </a:lnTo>
                    <a:lnTo>
                      <a:pt x="287" y="322"/>
                    </a:lnTo>
                    <a:lnTo>
                      <a:pt x="358" y="322"/>
                    </a:lnTo>
                    <a:close/>
                    <a:moveTo>
                      <a:pt x="215" y="394"/>
                    </a:moveTo>
                    <a:lnTo>
                      <a:pt x="144" y="394"/>
                    </a:lnTo>
                    <a:lnTo>
                      <a:pt x="144" y="465"/>
                    </a:lnTo>
                    <a:lnTo>
                      <a:pt x="215" y="465"/>
                    </a:lnTo>
                    <a:lnTo>
                      <a:pt x="215" y="394"/>
                    </a:lnTo>
                    <a:close/>
                    <a:moveTo>
                      <a:pt x="251" y="143"/>
                    </a:moveTo>
                    <a:lnTo>
                      <a:pt x="394" y="143"/>
                    </a:lnTo>
                    <a:lnTo>
                      <a:pt x="394" y="71"/>
                    </a:lnTo>
                    <a:lnTo>
                      <a:pt x="251" y="71"/>
                    </a:lnTo>
                    <a:lnTo>
                      <a:pt x="251" y="0"/>
                    </a:lnTo>
                    <a:lnTo>
                      <a:pt x="179" y="0"/>
                    </a:lnTo>
                    <a:lnTo>
                      <a:pt x="179" y="179"/>
                    </a:lnTo>
                    <a:lnTo>
                      <a:pt x="251" y="179"/>
                    </a:lnTo>
                    <a:lnTo>
                      <a:pt x="251" y="143"/>
                    </a:lnTo>
                    <a:close/>
                    <a:moveTo>
                      <a:pt x="215" y="250"/>
                    </a:moveTo>
                    <a:lnTo>
                      <a:pt x="144" y="250"/>
                    </a:lnTo>
                    <a:lnTo>
                      <a:pt x="144" y="322"/>
                    </a:lnTo>
                    <a:lnTo>
                      <a:pt x="215" y="322"/>
                    </a:lnTo>
                    <a:lnTo>
                      <a:pt x="215" y="250"/>
                    </a:lnTo>
                    <a:close/>
                    <a:moveTo>
                      <a:pt x="609" y="429"/>
                    </a:moveTo>
                    <a:lnTo>
                      <a:pt x="537" y="429"/>
                    </a:lnTo>
                    <a:lnTo>
                      <a:pt x="537" y="588"/>
                    </a:lnTo>
                    <a:lnTo>
                      <a:pt x="620" y="670"/>
                    </a:lnTo>
                    <a:lnTo>
                      <a:pt x="670" y="619"/>
                    </a:lnTo>
                    <a:lnTo>
                      <a:pt x="609" y="558"/>
                    </a:lnTo>
                    <a:lnTo>
                      <a:pt x="609" y="429"/>
                    </a:lnTo>
                    <a:close/>
                    <a:moveTo>
                      <a:pt x="573" y="788"/>
                    </a:moveTo>
                    <a:cubicBezTo>
                      <a:pt x="455" y="788"/>
                      <a:pt x="358" y="691"/>
                      <a:pt x="358" y="573"/>
                    </a:cubicBezTo>
                    <a:cubicBezTo>
                      <a:pt x="358" y="454"/>
                      <a:pt x="455" y="358"/>
                      <a:pt x="573" y="358"/>
                    </a:cubicBezTo>
                    <a:cubicBezTo>
                      <a:pt x="692" y="358"/>
                      <a:pt x="788" y="454"/>
                      <a:pt x="788" y="573"/>
                    </a:cubicBezTo>
                    <a:cubicBezTo>
                      <a:pt x="788" y="691"/>
                      <a:pt x="692" y="788"/>
                      <a:pt x="573" y="788"/>
                    </a:cubicBezTo>
                    <a:close/>
                    <a:moveTo>
                      <a:pt x="712" y="322"/>
                    </a:moveTo>
                    <a:lnTo>
                      <a:pt x="716" y="322"/>
                    </a:lnTo>
                    <a:lnTo>
                      <a:pt x="716" y="71"/>
                    </a:lnTo>
                    <a:lnTo>
                      <a:pt x="537" y="71"/>
                    </a:lnTo>
                    <a:lnTo>
                      <a:pt x="537" y="0"/>
                    </a:lnTo>
                    <a:lnTo>
                      <a:pt x="466" y="0"/>
                    </a:lnTo>
                    <a:lnTo>
                      <a:pt x="466" y="179"/>
                    </a:lnTo>
                    <a:lnTo>
                      <a:pt x="537" y="179"/>
                    </a:lnTo>
                    <a:lnTo>
                      <a:pt x="537" y="143"/>
                    </a:lnTo>
                    <a:lnTo>
                      <a:pt x="645" y="143"/>
                    </a:lnTo>
                    <a:lnTo>
                      <a:pt x="645" y="296"/>
                    </a:lnTo>
                    <a:cubicBezTo>
                      <a:pt x="609" y="290"/>
                      <a:pt x="598" y="286"/>
                      <a:pt x="573" y="286"/>
                    </a:cubicBezTo>
                    <a:cubicBezTo>
                      <a:pt x="427" y="286"/>
                      <a:pt x="307" y="394"/>
                      <a:pt x="289" y="537"/>
                    </a:cubicBezTo>
                    <a:lnTo>
                      <a:pt x="72" y="537"/>
                    </a:lnTo>
                    <a:lnTo>
                      <a:pt x="72" y="143"/>
                    </a:lnTo>
                    <a:lnTo>
                      <a:pt x="108" y="143"/>
                    </a:lnTo>
                    <a:lnTo>
                      <a:pt x="108" y="71"/>
                    </a:lnTo>
                    <a:lnTo>
                      <a:pt x="0" y="71"/>
                    </a:lnTo>
                    <a:lnTo>
                      <a:pt x="0" y="609"/>
                    </a:lnTo>
                    <a:lnTo>
                      <a:pt x="289" y="609"/>
                    </a:lnTo>
                    <a:cubicBezTo>
                      <a:pt x="307" y="752"/>
                      <a:pt x="427" y="859"/>
                      <a:pt x="573" y="859"/>
                    </a:cubicBezTo>
                    <a:cubicBezTo>
                      <a:pt x="731" y="859"/>
                      <a:pt x="860" y="731"/>
                      <a:pt x="860" y="573"/>
                    </a:cubicBezTo>
                    <a:cubicBezTo>
                      <a:pt x="860" y="465"/>
                      <a:pt x="800" y="358"/>
                      <a:pt x="712" y="3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</p:grp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3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895322" y="1085439"/>
            <a:ext cx="97612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СБОРНИКИ ЭТАЛОННЫХ ИЗДАНИЙ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под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редакцией Г.С. Ковалёвой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54050" y="1970446"/>
            <a:ext cx="5942572" cy="3443443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Предназначены для формирования и оценки всех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направлений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функциональной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грамотности международного сравнительного исследования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PISA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Содержат обучающие и тренировочные задания, охватывающие все содержательные и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компетентностные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аспекты оценки функциональной грамотности по каждой из областей. Приводятся развёрнутые описания особенностей оценки заданий, рекомендации по использованию системы заданий и их оценки. Все задания построены на основе реальных жизненных ситуаций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Могут быть использованы в обучающих целях педагогами на уроках и во внеурочной деятельности, а также администрацией школы для организации внутришкольного мониторинга по оценке функциональной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грамотности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7088" y="1234141"/>
            <a:ext cx="1606191" cy="2176506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9736" y="1190172"/>
            <a:ext cx="1602880" cy="2166032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6916" y="1339215"/>
            <a:ext cx="1602880" cy="2170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1953939" y="177636"/>
            <a:ext cx="1002938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Серия </a:t>
            </a:r>
            <a:r>
              <a:rPr lang="ru-RU" sz="24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«Функциональная грамотность. Учимся для жизни»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032" y="1237024"/>
            <a:ext cx="1602880" cy="2170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8" name="Рисунок 37" descr="C:\Users\ABaburin\AppData\Local\Microsoft\Windows\Temporary Internet Files\Content.Word\Финансовая 2-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2813" y="3846776"/>
            <a:ext cx="1587500" cy="209550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9" name="Рисунок 38" descr="C:\Users\ABaburin\AppData\Local\Microsoft\Windows\Temporary Internet Files\Content.Word\Финансовая 2-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535" y="3948967"/>
            <a:ext cx="1682115" cy="221996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0" name="Рисунок 39" descr="C:\Users\ABaburin\AppData\Local\Microsoft\Windows\Temporary Internet Files\Content.Word\Читательская 2-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6834" y="3857697"/>
            <a:ext cx="1695450" cy="223774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1" name="Рисунок 40" descr="C:\Users\ABaburin\AppData\Local\Microsoft\Windows\Temporary Internet Files\Content.Word\Читательская 2-2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3396" y="3918803"/>
            <a:ext cx="1698625" cy="2241550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23" descr="http://qrcoder.ru/code/?https%3A%2F%2Fshop.prosv.ru%2Fsearch%3Fq%3D%25D1%258D%25D1%2582%25D0%25B0%25D0%25BB%25D0%25BE%25D0%25BD%23%2Forderby%3D1%26q%3D%25D1%258D%25D1%2582%25D0%25B0%25D0%25BB%25D0%25BE%25D0%25BD%26sFilters%3D21%2156334%3B13%2181288%3B&amp;4&amp;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4829" y="5614944"/>
            <a:ext cx="1090816" cy="10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17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873319" y="143706"/>
            <a:ext cx="1002938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4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Серия «Функциональная грамотность. Учимся для жизни»</a:t>
            </a: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07" t="11754" r="23275" b="3733"/>
          <a:stretch/>
        </p:blipFill>
        <p:spPr>
          <a:xfrm>
            <a:off x="2300231" y="1021865"/>
            <a:ext cx="7954235" cy="52360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0" name="Прямоугольник 39"/>
          <p:cNvSpPr/>
          <p:nvPr/>
        </p:nvSpPr>
        <p:spPr>
          <a:xfrm>
            <a:off x="-16723" y="2271510"/>
            <a:ext cx="2316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Реальные жизненные ситуации предложены с учетом возраста учащихся</a:t>
            </a:r>
          </a:p>
        </p:txBody>
      </p:sp>
      <p:pic>
        <p:nvPicPr>
          <p:cNvPr id="41" name="Picture 3" descr="C:\Users\MRomanova\AppData\Local\Microsoft\Windows\Temporary Internet Files\Content.Outlook\1ALXYQT3\Стрелоч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56353" flipV="1">
            <a:off x="1582738" y="2777891"/>
            <a:ext cx="757804" cy="172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3224" y="5120461"/>
            <a:ext cx="22870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Примеры рассуждений о жизненной ситуации, о действующих в ней людях, действиях и решениях этих людей</a:t>
            </a:r>
          </a:p>
        </p:txBody>
      </p:sp>
      <p:pic>
        <p:nvPicPr>
          <p:cNvPr id="46" name="Picture 3" descr="C:\Users\MRomanova\AppData\Local\Microsoft\Windows\Temporary Internet Files\Content.Outlook\1ALXYQT3\Стрелоч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459283">
            <a:off x="2115587" y="4738075"/>
            <a:ext cx="556717" cy="109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10392313" y="1732901"/>
            <a:ext cx="17966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</a:t>
            </a:r>
            <a:r>
              <a:rPr lang="ru-RU" sz="16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нания </a:t>
            </a:r>
            <a:r>
              <a:rPr lang="ru-RU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умения, необходимые для выполнения предложенного задания</a:t>
            </a:r>
          </a:p>
        </p:txBody>
      </p:sp>
      <p:pic>
        <p:nvPicPr>
          <p:cNvPr id="48" name="Picture 3" descr="C:\Users\MRomanova\AppData\Local\Microsoft\Windows\Temporary Internet Files\Content.Outlook\1ALXYQT3\Стрелоч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36094" flipH="1">
            <a:off x="9751436" y="1449920"/>
            <a:ext cx="640088" cy="123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29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895322" y="1085439"/>
            <a:ext cx="97612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ФУНКЦИОНАЛЬНАЯ ГРАМОТНОСТЬ.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ТРЕНАЖЁРЫ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1873319" y="352674"/>
            <a:ext cx="1002938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Серия «</a:t>
            </a:r>
            <a:r>
              <a:rPr lang="ru-RU" sz="24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Функциональная грамотность. Тренажёры»</a:t>
            </a:r>
            <a:endParaRPr lang="ru-RU" sz="2400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9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2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6" name="Прямая соединительная линия 75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44876" y="2135846"/>
            <a:ext cx="5661654" cy="3596369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 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Содержат разнообразные практико-ориентированные задания, позволяющие школьникам подготовиться к участию в международных исследованиях качества образования. Приведены примеры их решений и ответы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Могут использоваться учителями математики, русского языка, обществознания, биологии, физики и химии на уроках, во внеурочной деятельности, в системе дополнительного образования, семейного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образования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049266" y="1203984"/>
            <a:ext cx="5783653" cy="5036581"/>
            <a:chOff x="6314066" y="1335792"/>
            <a:chExt cx="5400141" cy="47026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44692" y="3757717"/>
              <a:ext cx="1716291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>
              <a:outerShdw blurRad="190500" dist="38100" dir="5400000" algn="t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936" t="16157" r="1798" b="8646"/>
            <a:stretch/>
          </p:blipFill>
          <p:spPr bwMode="auto">
            <a:xfrm>
              <a:off x="6314066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208" t="16909" r="1975" b="9232"/>
            <a:stretch/>
          </p:blipFill>
          <p:spPr bwMode="auto">
            <a:xfrm>
              <a:off x="6314066" y="3757717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995" t="16238" r="2007" b="8767"/>
            <a:stretch/>
          </p:blipFill>
          <p:spPr bwMode="auto">
            <a:xfrm>
              <a:off x="8157640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01213" y="1335792"/>
              <a:ext cx="1712994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97916" y="3757717"/>
              <a:ext cx="1716291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87" descr="http://qrcoder.ru/code/?https%3A%2F%2Fshop.prosv.ru%2Fsearch%3Fq%3D%25D1%2582%25D1%2580%25D0%25B5%25D0%25BD%25D0%25B0%25D0%25B6%23%2Forderby%3D1%26q%3D%25D1%2582%25D1%2580%25D0%25B5%25D0%25BD%25D0%25B0%25D0%25B6%26sFilters%3D21%2156334%3B13%2167611%3B&amp;4&amp;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6369" y="5632709"/>
            <a:ext cx="1084736" cy="10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109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2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6" name="Прямая соединительная линия 75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22818" y="6543141"/>
            <a:ext cx="62662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cs typeface="Arial" panose="020B0604020202020204" pitchFamily="34" charset="0"/>
                <a:hlinkClick r:id="rId3"/>
              </a:rPr>
              <a:t>Функциональная грамотность. Математика на каждый день. Тренажёр. 6-8 классы. Т.Ф. Сергеева</a:t>
            </a:r>
            <a:endParaRPr lang="ru-RU" sz="11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29" y="780888"/>
            <a:ext cx="3235860" cy="28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75029" y="1156310"/>
            <a:ext cx="11857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История волонтёрского движения в нашей стране ведёт свой </a:t>
            </a:r>
            <a:r>
              <a:rPr lang="ru-RU" dirty="0" smtClean="0"/>
              <a:t>отсчёт с </a:t>
            </a:r>
            <a:r>
              <a:rPr lang="ru-RU" dirty="0"/>
              <a:t>1995 года, когда состоялся первый Российский форум добровольцев</a:t>
            </a:r>
            <a:r>
              <a:rPr lang="ru-RU" dirty="0" smtClean="0"/>
              <a:t>. </a:t>
            </a:r>
            <a:r>
              <a:rPr lang="ru-RU" dirty="0" err="1" smtClean="0"/>
              <a:t>Волонтёрство</a:t>
            </a:r>
            <a:r>
              <a:rPr lang="ru-RU" dirty="0" smtClean="0"/>
              <a:t> </a:t>
            </a:r>
            <a:r>
              <a:rPr lang="ru-RU" dirty="0"/>
              <a:t>— это оказание добровольной и бескорыстной </a:t>
            </a:r>
            <a:r>
              <a:rPr lang="ru-RU" dirty="0" smtClean="0"/>
              <a:t>помощи тем</a:t>
            </a:r>
            <a:r>
              <a:rPr lang="ru-RU" dirty="0"/>
              <a:t>, кто в ней нуждается. В основе волонтёрского движения </a:t>
            </a:r>
            <a:r>
              <a:rPr lang="ru-RU" dirty="0" smtClean="0"/>
              <a:t>лежит простой </a:t>
            </a:r>
            <a:r>
              <a:rPr lang="ru-RU" dirty="0"/>
              <a:t>принцип: хочешь почувствовать себя человеком — помоги</a:t>
            </a:r>
          </a:p>
          <a:p>
            <a:r>
              <a:rPr lang="ru-RU" dirty="0"/>
              <a:t>другому. За прошедшие годы на информационной платформе «</a:t>
            </a:r>
            <a:r>
              <a:rPr lang="ru-RU" dirty="0" smtClean="0"/>
              <a:t>Добровольцы </a:t>
            </a:r>
            <a:r>
              <a:rPr lang="ru-RU" dirty="0"/>
              <a:t>России» зарегистрировано более 1,5 тыс. добровольческих </a:t>
            </a:r>
            <a:r>
              <a:rPr lang="ru-RU" dirty="0" smtClean="0"/>
              <a:t>организаций </a:t>
            </a:r>
            <a:r>
              <a:rPr lang="ru-RU" dirty="0"/>
              <a:t>и более 31,4 тыс. волонтёров. Большая часть из них — </a:t>
            </a:r>
            <a:r>
              <a:rPr lang="ru-RU" dirty="0" smtClean="0"/>
              <a:t>молодёжь </a:t>
            </a:r>
            <a:r>
              <a:rPr lang="ru-RU" dirty="0"/>
              <a:t>в возрасте младше 17 лет (23%) и от 18 до 24 лет (58%). </a:t>
            </a:r>
            <a:r>
              <a:rPr lang="ru-RU" dirty="0" smtClean="0"/>
              <a:t>Волонтёрские </a:t>
            </a:r>
            <a:r>
              <a:rPr lang="ru-RU" dirty="0"/>
              <a:t>организации активно взаимодействуют друг с другом.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4818" y="3076619"/>
            <a:ext cx="61811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Вопрос 1</a:t>
            </a:r>
          </a:p>
          <a:p>
            <a:r>
              <a:rPr lang="ru-RU" dirty="0"/>
              <a:t>Для руководителей волонтёрского движения из разных </a:t>
            </a:r>
            <a:r>
              <a:rPr lang="ru-RU" dirty="0" smtClean="0"/>
              <a:t>городов России </a:t>
            </a:r>
            <a:r>
              <a:rPr lang="ru-RU" dirty="0"/>
              <a:t>решено провести </a:t>
            </a:r>
            <a:r>
              <a:rPr lang="ru-RU" dirty="0" err="1"/>
              <a:t>вебинар</a:t>
            </a:r>
            <a:r>
              <a:rPr lang="ru-RU" dirty="0"/>
              <a:t>. Часовые пояса разных </a:t>
            </a:r>
            <a:r>
              <a:rPr lang="ru-RU" dirty="0" smtClean="0"/>
              <a:t>городов России </a:t>
            </a:r>
            <a:r>
              <a:rPr lang="ru-RU" dirty="0"/>
              <a:t>представлены на </a:t>
            </a:r>
            <a:r>
              <a:rPr lang="ru-RU" dirty="0" smtClean="0"/>
              <a:t>рисунке. </a:t>
            </a:r>
            <a:r>
              <a:rPr lang="ru-RU" dirty="0"/>
              <a:t>Найдите разницу во </a:t>
            </a:r>
            <a:r>
              <a:rPr lang="ru-RU" dirty="0" smtClean="0"/>
              <a:t>времени между </a:t>
            </a:r>
            <a:r>
              <a:rPr lang="ru-RU" dirty="0"/>
              <a:t>самым западным и самым восточным городами России.</a:t>
            </a: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7506" y="2910635"/>
            <a:ext cx="6076269" cy="351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73319" y="352674"/>
            <a:ext cx="1002938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Серия «</a:t>
            </a:r>
            <a:r>
              <a:rPr lang="ru-RU" sz="24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Функциональная грамотность. Тренажёры»</a:t>
            </a:r>
            <a:endParaRPr lang="ru-RU" sz="2400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9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1895322" y="1085439"/>
            <a:ext cx="976121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МНОГОФУНКЦИОНАЛЬНЫЕ ПОСОБИЯ </a:t>
            </a:r>
          </a:p>
          <a:p>
            <a:pPr lvl="0">
              <a:lnSpc>
                <a:spcPct val="120000"/>
              </a:lnSpc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для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эффективной подготовки к олимпиадам, ОГЭ,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ЕГЭ, ВПР, международным исследованиям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1870360" y="295285"/>
            <a:ext cx="1002938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Серия «</a:t>
            </a:r>
            <a:r>
              <a:rPr lang="ru-RU" sz="2400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Задачники»</a:t>
            </a:r>
            <a:endParaRPr lang="ru-RU" sz="2400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60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61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3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7" name="Прямая соединительная линия 76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240697" y="2057845"/>
            <a:ext cx="5200334" cy="3878498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Позволят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учащимся существенно повысить уровень своей функциональной грамотности 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Содержат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разнообразные тренировочные и проверочные задания и упражнения для текущего и итогового контроля знаний, а также творческие задания, позволяющие углубить знания по различным предметным областям </a:t>
            </a:r>
            <a:endParaRPr lang="ru-RU" sz="1400" dirty="0" smtClean="0"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Для учителей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математики, русского языка, обществознания, биологии,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физики, химии   и системы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дополнительного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образования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Универсальные, могут быть  использованы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 с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любым учебно-методическим комплектом</a:t>
            </a: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352" y="1508787"/>
            <a:ext cx="9475996" cy="383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08000" rIns="108000" bIns="108000" rtlCol="0" anchor="ctr">
            <a:noAutofit/>
          </a:bodyPr>
          <a:lstStyle/>
          <a:p>
            <a:pPr defTabSz="914377">
              <a:buClr>
                <a:srgbClr val="0070C0"/>
              </a:buClr>
              <a:defRPr/>
            </a:pPr>
            <a:endParaRPr lang="ru-RU" sz="1733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9623" y="2166514"/>
            <a:ext cx="1468982" cy="1981710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7" name="Picture 19" descr="https://catalog.prosv.ru/images/big/d611dc0c-90c3-11e8-969d-0050569c7d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8445" y="2166514"/>
            <a:ext cx="1468982" cy="1981710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География 5-11 классы: сборник задач и упражнений. Базовый и углубленный уровни.  В 2 ч. Ч 2. / И.С. Колечки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5643" y="2156984"/>
            <a:ext cx="1476046" cy="199123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5" t="1733" r="5391" b="3923"/>
          <a:stretch/>
        </p:blipFill>
        <p:spPr bwMode="auto">
          <a:xfrm>
            <a:off x="5479623" y="4283680"/>
            <a:ext cx="1468982" cy="1981710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3" name="Picture 17" descr="https://catalog.prosv.ru/images/big/f08ca802-168a-11e6-9dd7-0050569c7d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726" y="4307045"/>
            <a:ext cx="1468982" cy="1981710"/>
          </a:xfrm>
          <a:prstGeom prst="rect">
            <a:avLst/>
          </a:prstGeom>
          <a:ln w="12700">
            <a:solidFill>
              <a:schemeClr val="bg2">
                <a:lumMod val="9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 Информатика. Сборник задач по моделированию. Базовый и углубленный уровни. 10-11 классы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5014" y="4287946"/>
            <a:ext cx="1468982" cy="198171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42" name="Picture 2" descr="https://catalog.prosv.ru/images/big/ac0cf7a9-455a-11e9-ba45-0050569c7d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9503" y="2156984"/>
            <a:ext cx="1471442" cy="20491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s://catalog.prosv.ru/images/big/5d910e56-b724-11e8-b40a-0050569c7d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7295" y="4284447"/>
            <a:ext cx="1483650" cy="2024746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3414" y="5720562"/>
            <a:ext cx="902959" cy="90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539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238410" y="5910071"/>
            <a:ext cx="11354295" cy="300943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40696" y="3463382"/>
            <a:ext cx="11352009" cy="2353257"/>
            <a:chOff x="240697" y="1979846"/>
            <a:chExt cx="10790254" cy="2236806"/>
          </a:xfrm>
        </p:grpSpPr>
        <p:pic>
          <p:nvPicPr>
            <p:cNvPr id="52" name="Picture 3" descr="C:\Users\MRomanova\AppData\Local\Microsoft\Windows\Temporary Internet Files\Content.Outlook\1ALXYQT3\Cover2 (3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131" y="1979847"/>
              <a:ext cx="1715285" cy="2236805"/>
            </a:xfrm>
            <a:prstGeom prst="rect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1" name="Picture 71" descr="https://www.prosv.ru/_data/umk/706/fin_gram_sovr_mi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3341" y="1979846"/>
              <a:ext cx="1715285" cy="2236805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/>
            <p:cNvPicPr/>
            <p:nvPr/>
          </p:nvPicPr>
          <p:blipFill rotWithShape="1">
            <a:blip r:embed="rId6" cstate="print"/>
            <a:srcRect l="31276" t="5708" r="32097" b="9725"/>
            <a:stretch/>
          </p:blipFill>
          <p:spPr bwMode="auto">
            <a:xfrm>
              <a:off x="3870455" y="1979847"/>
              <a:ext cx="1715285" cy="2236805"/>
            </a:xfrm>
            <a:prstGeom prst="rect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  <a:effectLst/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51" name="Picture 2" descr="C:\Users\MRomanova\AppData\Local\Microsoft\Windows\Temporary Internet Files\Content.Outlook\1ALXYQT3\Cove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97" y="1979847"/>
              <a:ext cx="1720395" cy="2236805"/>
            </a:xfrm>
            <a:prstGeom prst="rect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54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908" y="1979846"/>
              <a:ext cx="1720395" cy="2236805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15666" y="1979846"/>
              <a:ext cx="1715285" cy="2236805"/>
            </a:xfrm>
            <a:prstGeom prst="rect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</p:pic>
      </p:grpSp>
      <p:sp>
        <p:nvSpPr>
          <p:cNvPr id="33" name="Прямоугольник 32"/>
          <p:cNvSpPr/>
          <p:nvPr/>
        </p:nvSpPr>
        <p:spPr>
          <a:xfrm>
            <a:off x="1" y="1029098"/>
            <a:ext cx="12188950" cy="791464"/>
          </a:xfrm>
          <a:prstGeom prst="rect">
            <a:avLst/>
          </a:prstGeom>
          <a:solidFill>
            <a:srgbClr val="D8EBF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30C5398E-7F5A-4524-8CD4-4EAB3A96D7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2716" name="Слайд think-cell" r:id="rId10" imgW="360" imgH="360" progId="">
              <p:embed/>
            </p:oleObj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38409" y="5903237"/>
            <a:ext cx="11354295" cy="27699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80975"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Могут использоваться на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уроках, во внеурочной деятельности, в системе дополнительного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386052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-3051" y="1029097"/>
            <a:ext cx="1753613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1873319" y="352674"/>
            <a:ext cx="1002938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Финансовая грамотность</a:t>
            </a:r>
          </a:p>
        </p:txBody>
      </p:sp>
      <p:sp>
        <p:nvSpPr>
          <p:cNvPr id="56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9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3" name="Прямая соединительная линия 7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Рисунок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895321" y="1269210"/>
            <a:ext cx="1029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ЗАДАЧИ</a:t>
            </a:r>
            <a:endParaRPr lang="ru-RU" sz="1600" spc="-20" dirty="0">
              <a:solidFill>
                <a:schemeClr val="tx1">
                  <a:lumMod val="95000"/>
                  <a:lumOff val="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0562" y="1922911"/>
            <a:ext cx="8980079" cy="121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сформировать базовые финансовые понятия</a:t>
            </a:r>
          </a:p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научить</a:t>
            </a:r>
            <a:r>
              <a:rPr lang="en-US" sz="1400" dirty="0"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грамотно распоряжаться деньгами</a:t>
            </a:r>
          </a:p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объяснить взаимосвязь труда и его стоимости</a:t>
            </a:r>
          </a:p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познакомить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с личным бюджетом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и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планом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5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научить делать осознанный выбор для достижения личных финансовых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целей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23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27376" y="1027529"/>
            <a:ext cx="4164623" cy="5338102"/>
          </a:xfrm>
          <a:prstGeom prst="rect">
            <a:avLst/>
          </a:prstGeom>
          <a:solidFill>
            <a:srgbClr val="C7E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85426" y="58547"/>
            <a:ext cx="1002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  <a:hlinkClick r:id="rId3"/>
              </a:rPr>
              <a:t>Цифровой банк заданий по функциональной грамотности.</a:t>
            </a:r>
          </a:p>
          <a:p>
            <a:pPr lvl="0">
              <a:defRPr/>
            </a:pPr>
            <a:r>
              <a:rPr lang="ru-RU" sz="2000" b="1" spc="-20" dirty="0" smtClean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  <a:hlinkClick r:id="rId3"/>
              </a:rPr>
              <a:t>Удобно</a:t>
            </a:r>
            <a:r>
              <a:rPr lang="ru-RU" sz="2000" b="1" spc="-20" dirty="0">
                <a:solidFill>
                  <a:srgbClr val="2D2B8D"/>
                </a:solidFill>
                <a:latin typeface="+mj-lt"/>
                <a:ea typeface="Open Sans Condensed Light" pitchFamily="34" charset="0"/>
                <a:cs typeface="Open Sans Condensed Light" pitchFamily="34" charset="0"/>
                <a:hlinkClick r:id="rId3"/>
              </a:rPr>
              <a:t>, доступно, эффективно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+mj-lt"/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9">
            <a:extLst>
              <a:ext uri="{FF2B5EF4-FFF2-40B4-BE49-F238E27FC236}">
                <a16:creationId xmlns="" xmlns:a16="http://schemas.microsoft.com/office/drawing/2014/main" id="{68B4845D-D2BD-B34E-90D8-94F11BE924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327" t="22060" r="31655" b="20078"/>
          <a:stretch/>
        </p:blipFill>
        <p:spPr>
          <a:xfrm>
            <a:off x="4574604" y="3922489"/>
            <a:ext cx="3328847" cy="2076386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="" xmlns:a16="http://schemas.microsoft.com/office/drawing/2014/main" id="{BA1D0698-6840-AD48-96F0-9DAEB9C081D7}"/>
              </a:ext>
            </a:extLst>
          </p:cNvPr>
          <p:cNvSpPr/>
          <p:nvPr/>
        </p:nvSpPr>
        <p:spPr>
          <a:xfrm>
            <a:off x="447278" y="1569282"/>
            <a:ext cx="7437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Задания на формирование функциональной грамотности 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для</a:t>
            </a:r>
            <a:r>
              <a:rPr lang="ru-RU" sz="1600" dirty="0"/>
              <a:t> учеников </a:t>
            </a:r>
            <a:r>
              <a:rPr lang="ru-RU" sz="1600" dirty="0" smtClean="0"/>
              <a:t>1—9</a:t>
            </a:r>
            <a:r>
              <a:rPr lang="ru-RU" sz="1600" dirty="0"/>
              <a:t> классов от авторов, занимающихся программой оценки </a:t>
            </a:r>
            <a:r>
              <a:rPr lang="en-GB" sz="1600" b="1" i="0" dirty="0">
                <a:solidFill>
                  <a:srgbClr val="2E3847"/>
                </a:solidFill>
                <a:effectLst/>
              </a:rPr>
              <a:t>PISA</a:t>
            </a:r>
            <a:r>
              <a:rPr lang="ru-RU" sz="1600" b="1" i="0" dirty="0" smtClean="0">
                <a:solidFill>
                  <a:srgbClr val="2E3847"/>
                </a:solidFill>
                <a:effectLst/>
              </a:rPr>
              <a:t>.</a:t>
            </a:r>
            <a:endParaRPr lang="ru-RU" sz="1600" b="1" i="0" dirty="0">
              <a:solidFill>
                <a:srgbClr val="2E3847"/>
              </a:solidFill>
              <a:effectLst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="" xmlns:a16="http://schemas.microsoft.com/office/drawing/2014/main" id="{2F609259-BF26-B544-9593-0F151359E57C}"/>
              </a:ext>
            </a:extLst>
          </p:cNvPr>
          <p:cNvSpPr/>
          <p:nvPr/>
        </p:nvSpPr>
        <p:spPr>
          <a:xfrm>
            <a:off x="8906611" y="1538707"/>
            <a:ext cx="3023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0" dirty="0">
                <a:effectLst/>
              </a:rPr>
              <a:t>Каждое задание представлено в виде ситуации с </a:t>
            </a:r>
            <a:r>
              <a:rPr lang="ru-RU" sz="1400" i="0" dirty="0" smtClean="0">
                <a:effectLst/>
              </a:rPr>
              <a:t>тремя </a:t>
            </a:r>
            <a:r>
              <a:rPr lang="ru-RU" sz="1400" i="0" dirty="0">
                <a:effectLst/>
              </a:rPr>
              <a:t>уровнями </a:t>
            </a:r>
            <a:r>
              <a:rPr lang="ru-RU" sz="1400" i="0" dirty="0" smtClean="0">
                <a:effectLst/>
              </a:rPr>
              <a:t>сложности</a:t>
            </a:r>
            <a:endParaRPr lang="x-none" sz="1400" dirty="0"/>
          </a:p>
        </p:txBody>
      </p:sp>
      <p:sp>
        <p:nvSpPr>
          <p:cNvPr id="30" name="Rectangle 4">
            <a:extLst>
              <a:ext uri="{FF2B5EF4-FFF2-40B4-BE49-F238E27FC236}">
                <a16:creationId xmlns="" xmlns:a16="http://schemas.microsoft.com/office/drawing/2014/main" id="{848938C3-8270-B84C-B94D-0633D3A9679B}"/>
              </a:ext>
            </a:extLst>
          </p:cNvPr>
          <p:cNvSpPr/>
          <p:nvPr/>
        </p:nvSpPr>
        <p:spPr>
          <a:xfrm>
            <a:off x="8906611" y="3507415"/>
            <a:ext cx="3023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Для </a:t>
            </a:r>
            <a:r>
              <a:rPr lang="ru-RU" sz="1400" dirty="0"/>
              <a:t>учеников </a:t>
            </a:r>
            <a:r>
              <a:rPr lang="ru-RU" sz="1400" b="1" i="0" dirty="0" smtClean="0">
                <a:effectLst/>
              </a:rPr>
              <a:t>1—4 </a:t>
            </a:r>
            <a:r>
              <a:rPr lang="ru-RU" sz="1400" b="1" i="0" dirty="0">
                <a:effectLst/>
              </a:rPr>
              <a:t>классов </a:t>
            </a:r>
            <a:r>
              <a:rPr lang="ru-RU" sz="1400" b="1" i="0" dirty="0" smtClean="0">
                <a:effectLst/>
              </a:rPr>
              <a:t> </a:t>
            </a:r>
            <a:r>
              <a:rPr lang="ru-RU" sz="1400" i="0" dirty="0" smtClean="0">
                <a:effectLst/>
              </a:rPr>
              <a:t>направлены </a:t>
            </a:r>
            <a:r>
              <a:rPr lang="ru-RU" sz="1400" i="0" dirty="0">
                <a:effectLst/>
              </a:rPr>
              <a:t>на отработку метапредметных </a:t>
            </a:r>
            <a:r>
              <a:rPr lang="ru-RU" sz="1400" i="0" dirty="0" smtClean="0">
                <a:effectLst/>
              </a:rPr>
              <a:t>навыков</a:t>
            </a:r>
            <a:endParaRPr lang="ru-RU" sz="1400" i="0" dirty="0">
              <a:effectLst/>
            </a:endParaRPr>
          </a:p>
        </p:txBody>
      </p:sp>
      <p:pic>
        <p:nvPicPr>
          <p:cNvPr id="31" name="Graphic 6">
            <a:extLst>
              <a:ext uri="{FF2B5EF4-FFF2-40B4-BE49-F238E27FC236}">
                <a16:creationId xmlns="" xmlns:a16="http://schemas.microsoft.com/office/drawing/2014/main" id="{0EC3C284-5A70-6E41-9350-128CD9A3BA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71680" y="1594042"/>
            <a:ext cx="648642" cy="648642"/>
          </a:xfrm>
          <a:prstGeom prst="rect">
            <a:avLst/>
          </a:prstGeom>
          <a:solidFill>
            <a:srgbClr val="C7E8FE"/>
          </a:solidFill>
        </p:spPr>
      </p:pic>
      <p:pic>
        <p:nvPicPr>
          <p:cNvPr id="33" name="Picture 11" descr="A picture containing text, different, items, various&#10;&#10;Description automatically generated">
            <a:extLst>
              <a:ext uri="{FF2B5EF4-FFF2-40B4-BE49-F238E27FC236}">
                <a16:creationId xmlns="" xmlns:a16="http://schemas.microsoft.com/office/drawing/2014/main" id="{C1CD9805-53F6-334B-B7D2-59AA05C5E8A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9725" y="3922489"/>
            <a:ext cx="4152772" cy="2076386"/>
          </a:xfrm>
          <a:prstGeom prst="rect">
            <a:avLst/>
          </a:prstGeom>
        </p:spPr>
      </p:pic>
      <p:sp>
        <p:nvSpPr>
          <p:cNvPr id="35" name="Rectangle 2">
            <a:extLst>
              <a:ext uri="{FF2B5EF4-FFF2-40B4-BE49-F238E27FC236}">
                <a16:creationId xmlns="" xmlns:a16="http://schemas.microsoft.com/office/drawing/2014/main" id="{BA1D0698-6840-AD48-96F0-9DAEB9C081D7}"/>
              </a:ext>
            </a:extLst>
          </p:cNvPr>
          <p:cNvSpPr/>
          <p:nvPr/>
        </p:nvSpPr>
        <p:spPr>
          <a:xfrm>
            <a:off x="466352" y="2420442"/>
            <a:ext cx="7255206" cy="110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Более 500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заданий, </a:t>
            </a:r>
            <a:r>
              <a:rPr lang="ru-RU" sz="1400" dirty="0">
                <a:ea typeface="Open Sans" pitchFamily="34" charset="0"/>
                <a:cs typeface="Open Sans" pitchFamily="34" charset="0"/>
              </a:rPr>
              <a:t>банк постоянно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пополняется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Охватывает все основные предметы школьной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программы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>
                <a:ea typeface="Open Sans" pitchFamily="34" charset="0"/>
                <a:cs typeface="Open Sans" pitchFamily="34" charset="0"/>
              </a:rPr>
              <a:t>Полнофункциональный </a:t>
            </a:r>
            <a:r>
              <a:rPr lang="ru-RU" sz="1400" dirty="0"/>
              <a:t>тренажер, который имитирует задания </a:t>
            </a:r>
            <a:r>
              <a:rPr lang="en-US" sz="1400" dirty="0" smtClean="0"/>
              <a:t>PISA</a:t>
            </a:r>
            <a:endParaRPr lang="ru-RU" sz="1400" dirty="0"/>
          </a:p>
        </p:txBody>
      </p:sp>
      <p:sp>
        <p:nvSpPr>
          <p:cNvPr id="39" name="Rectangle 4">
            <a:extLst>
              <a:ext uri="{FF2B5EF4-FFF2-40B4-BE49-F238E27FC236}">
                <a16:creationId xmlns="" xmlns:a16="http://schemas.microsoft.com/office/drawing/2014/main" id="{848938C3-8270-B84C-B94D-0633D3A9679B}"/>
              </a:ext>
            </a:extLst>
          </p:cNvPr>
          <p:cNvSpPr/>
          <p:nvPr/>
        </p:nvSpPr>
        <p:spPr>
          <a:xfrm>
            <a:off x="8107689" y="1142815"/>
            <a:ext cx="3023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Задания</a:t>
            </a:r>
            <a:endParaRPr lang="ru-RU" sz="1400" b="1" i="0" dirty="0">
              <a:effectLst/>
            </a:endParaRPr>
          </a:p>
        </p:txBody>
      </p:sp>
      <p:sp>
        <p:nvSpPr>
          <p:cNvPr id="40" name="Rectangle 4">
            <a:extLst>
              <a:ext uri="{FF2B5EF4-FFF2-40B4-BE49-F238E27FC236}">
                <a16:creationId xmlns="" xmlns:a16="http://schemas.microsoft.com/office/drawing/2014/main" id="{848938C3-8270-B84C-B94D-0633D3A9679B}"/>
              </a:ext>
            </a:extLst>
          </p:cNvPr>
          <p:cNvSpPr/>
          <p:nvPr/>
        </p:nvSpPr>
        <p:spPr>
          <a:xfrm>
            <a:off x="8906611" y="4599491"/>
            <a:ext cx="30235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i="0" dirty="0" smtClean="0">
                <a:effectLst/>
              </a:rPr>
              <a:t>Для </a:t>
            </a:r>
            <a:r>
              <a:rPr lang="ru-RU" sz="1400" i="0" dirty="0">
                <a:effectLst/>
              </a:rPr>
              <a:t>учеников </a:t>
            </a:r>
            <a:r>
              <a:rPr lang="ru-RU" sz="1400" b="1" i="0" dirty="0" smtClean="0">
                <a:effectLst/>
              </a:rPr>
              <a:t>5—9 </a:t>
            </a:r>
            <a:r>
              <a:rPr lang="ru-RU" sz="1400" b="1" i="0" dirty="0">
                <a:effectLst/>
              </a:rPr>
              <a:t>классов </a:t>
            </a:r>
            <a:r>
              <a:rPr lang="ru-RU" sz="1400" i="0" dirty="0">
                <a:effectLst/>
              </a:rPr>
              <a:t>направлены на развитие:</a:t>
            </a:r>
          </a:p>
          <a:p>
            <a:pPr marL="319088" indent="-182563">
              <a:buFont typeface="Arial" panose="020B0604020202020204" pitchFamily="34" charset="0"/>
              <a:buChar char="•"/>
            </a:pPr>
            <a:r>
              <a:rPr lang="ru-RU" sz="1400" dirty="0"/>
              <a:t>ч</a:t>
            </a:r>
            <a:r>
              <a:rPr lang="ru-RU" sz="1400" i="0" dirty="0">
                <a:effectLst/>
              </a:rPr>
              <a:t>итательской грамотности;</a:t>
            </a:r>
          </a:p>
          <a:p>
            <a:pPr marL="319088" indent="-182563">
              <a:buFont typeface="Arial" panose="020B0604020202020204" pitchFamily="34" charset="0"/>
              <a:buChar char="•"/>
            </a:pPr>
            <a:r>
              <a:rPr lang="ru-RU" sz="1400" dirty="0"/>
              <a:t>м</a:t>
            </a:r>
            <a:r>
              <a:rPr lang="ru-RU" sz="1400" i="0" dirty="0">
                <a:effectLst/>
              </a:rPr>
              <a:t>атематической грамотности;</a:t>
            </a:r>
          </a:p>
          <a:p>
            <a:pPr marL="319088" indent="-182563">
              <a:buFont typeface="Arial" panose="020B0604020202020204" pitchFamily="34" charset="0"/>
              <a:buChar char="•"/>
            </a:pPr>
            <a:r>
              <a:rPr lang="ru-RU" sz="1400" dirty="0"/>
              <a:t>е</a:t>
            </a:r>
            <a:r>
              <a:rPr lang="ru-RU" sz="1400" i="0" dirty="0" smtClean="0">
                <a:effectLst/>
              </a:rPr>
              <a:t>стественно-научной </a:t>
            </a:r>
            <a:r>
              <a:rPr lang="ru-RU" sz="1400" i="0" dirty="0">
                <a:effectLst/>
              </a:rPr>
              <a:t>грамотности;</a:t>
            </a:r>
          </a:p>
          <a:p>
            <a:pPr marL="319088" indent="-182563">
              <a:buFont typeface="Arial" panose="020B0604020202020204" pitchFamily="34" charset="0"/>
              <a:buChar char="•"/>
            </a:pPr>
            <a:r>
              <a:rPr lang="ru-RU" sz="1400" i="0" dirty="0">
                <a:effectLst/>
              </a:rPr>
              <a:t>креативного </a:t>
            </a:r>
            <a:r>
              <a:rPr lang="ru-RU" sz="1400" i="0" dirty="0" smtClean="0">
                <a:effectLst/>
              </a:rPr>
              <a:t>мышления</a:t>
            </a:r>
            <a:endParaRPr lang="ru-RU" sz="1400" i="0" dirty="0">
              <a:effectLst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="" xmlns:a16="http://schemas.microsoft.com/office/drawing/2014/main" id="{2F609259-BF26-B544-9593-0F151359E57C}"/>
              </a:ext>
            </a:extLst>
          </p:cNvPr>
          <p:cNvSpPr/>
          <p:nvPr/>
        </p:nvSpPr>
        <p:spPr>
          <a:xfrm>
            <a:off x="8906611" y="2630783"/>
            <a:ext cx="3023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0" dirty="0" smtClean="0">
                <a:effectLst/>
              </a:rPr>
              <a:t>Разработано </a:t>
            </a:r>
            <a:r>
              <a:rPr lang="ru-RU" sz="1400" dirty="0" smtClean="0"/>
              <a:t>более</a:t>
            </a:r>
            <a:r>
              <a:rPr lang="ru-RU" sz="1400" i="0" dirty="0">
                <a:effectLst/>
              </a:rPr>
              <a:t> 10 различных типов и форматов </a:t>
            </a:r>
            <a:r>
              <a:rPr lang="ru-RU" sz="1400" i="0" dirty="0" smtClean="0">
                <a:effectLst/>
              </a:rPr>
              <a:t>заданий</a:t>
            </a:r>
            <a:endParaRPr lang="x-none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48499" y="2581320"/>
            <a:ext cx="695004" cy="646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72885" y="3577507"/>
            <a:ext cx="646232" cy="646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72885" y="4648453"/>
            <a:ext cx="646232" cy="646232"/>
          </a:xfrm>
          <a:prstGeom prst="rect">
            <a:avLst/>
          </a:prstGeom>
        </p:spPr>
      </p:pic>
      <p:pic>
        <p:nvPicPr>
          <p:cNvPr id="37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1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5426" y="605660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502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Прямоугольник 402"/>
          <p:cNvSpPr/>
          <p:nvPr/>
        </p:nvSpPr>
        <p:spPr>
          <a:xfrm>
            <a:off x="240697" y="3908767"/>
            <a:ext cx="11765118" cy="2544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61" name="Rectangle 9"/>
          <p:cNvSpPr>
            <a:spLocks noChangeArrowheads="1"/>
          </p:cNvSpPr>
          <p:nvPr/>
        </p:nvSpPr>
        <p:spPr bwMode="auto">
          <a:xfrm>
            <a:off x="6165263" y="1215989"/>
            <a:ext cx="2626106" cy="2349201"/>
          </a:xfrm>
          <a:prstGeom prst="rect">
            <a:avLst/>
          </a:prstGeom>
          <a:solidFill>
            <a:schemeClr val="bg1"/>
          </a:solidFill>
          <a:ln w="28575">
            <a:solidFill>
              <a:srgbClr val="40A7E1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8" name="Rectangle 9"/>
          <p:cNvSpPr>
            <a:spLocks noChangeArrowheads="1"/>
          </p:cNvSpPr>
          <p:nvPr/>
        </p:nvSpPr>
        <p:spPr bwMode="auto">
          <a:xfrm>
            <a:off x="6165263" y="1189409"/>
            <a:ext cx="2626106" cy="1018992"/>
          </a:xfrm>
          <a:prstGeom prst="rect">
            <a:avLst/>
          </a:prstGeom>
          <a:solidFill>
            <a:srgbClr val="40A7E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9" name="Rectangle 9"/>
          <p:cNvSpPr>
            <a:spLocks noChangeArrowheads="1"/>
          </p:cNvSpPr>
          <p:nvPr/>
        </p:nvSpPr>
        <p:spPr bwMode="auto">
          <a:xfrm>
            <a:off x="423538" y="1229494"/>
            <a:ext cx="2626106" cy="2349201"/>
          </a:xfrm>
          <a:prstGeom prst="rect">
            <a:avLst/>
          </a:prstGeom>
          <a:solidFill>
            <a:schemeClr val="bg1"/>
          </a:solidFill>
          <a:ln w="28575">
            <a:solidFill>
              <a:srgbClr val="F5B144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79" name="Rectangle 9"/>
          <p:cNvSpPr>
            <a:spLocks noChangeArrowheads="1"/>
          </p:cNvSpPr>
          <p:nvPr/>
        </p:nvSpPr>
        <p:spPr bwMode="auto">
          <a:xfrm>
            <a:off x="416089" y="1229494"/>
            <a:ext cx="2626106" cy="1018992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891795" y="262939"/>
            <a:ext cx="8131567" cy="38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133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Ключевые приоритеты </a:t>
            </a:r>
            <a:r>
              <a:rPr lang="ru-RU" sz="2133" dirty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системы образования </a:t>
            </a:r>
            <a:r>
              <a:rPr lang="ru-RU" sz="2133" dirty="0" smtClean="0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rPr>
              <a:t>РФ</a:t>
            </a:r>
            <a:endParaRPr kumimoji="0" lang="ru-RU" sz="2133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Open Sans Condensed" pitchFamily="34" charset="0"/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47107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565" y="4002181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0" name="Прямоугольник 349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4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5848" y="4002181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406" y="4065563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6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3072" y="4035146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0" name="Rectangle 9"/>
          <p:cNvSpPr>
            <a:spLocks noChangeArrowheads="1"/>
          </p:cNvSpPr>
          <p:nvPr/>
        </p:nvSpPr>
        <p:spPr bwMode="auto">
          <a:xfrm>
            <a:off x="3290676" y="1215991"/>
            <a:ext cx="2626106" cy="2349201"/>
          </a:xfrm>
          <a:prstGeom prst="rect">
            <a:avLst/>
          </a:prstGeom>
          <a:solidFill>
            <a:schemeClr val="bg1"/>
          </a:solidFill>
          <a:ln w="28575">
            <a:solidFill>
              <a:srgbClr val="43D1A1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2" name="TextBox 361"/>
          <p:cNvSpPr txBox="1"/>
          <p:nvPr/>
        </p:nvSpPr>
        <p:spPr>
          <a:xfrm>
            <a:off x="6149574" y="2519338"/>
            <a:ext cx="2626106" cy="55474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Безопасное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использование цифровых технологий 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407849" y="2489814"/>
            <a:ext cx="2626106" cy="5762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Единство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учебной и воспитательной деятельности 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3282436" y="2278066"/>
            <a:ext cx="2626106" cy="12226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Развитие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личностных качеств для адаптации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к изменяющимся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условиям социальной и природной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среды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6" name="Rectangle 9"/>
          <p:cNvSpPr>
            <a:spLocks noChangeArrowheads="1"/>
          </p:cNvSpPr>
          <p:nvPr/>
        </p:nvSpPr>
        <p:spPr bwMode="auto">
          <a:xfrm>
            <a:off x="3274989" y="1222812"/>
            <a:ext cx="2626106" cy="1012171"/>
          </a:xfrm>
          <a:prstGeom prst="rect">
            <a:avLst/>
          </a:prstGeom>
          <a:solidFill>
            <a:srgbClr val="43D1A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69" name="Freeform 53"/>
          <p:cNvSpPr>
            <a:spLocks noEditPoints="1"/>
          </p:cNvSpPr>
          <p:nvPr/>
        </p:nvSpPr>
        <p:spPr bwMode="auto">
          <a:xfrm>
            <a:off x="4306145" y="1473608"/>
            <a:ext cx="612604" cy="534269"/>
          </a:xfrm>
          <a:custGeom>
            <a:avLst/>
            <a:gdLst>
              <a:gd name="T0" fmla="*/ 408 w 888"/>
              <a:gd name="T1" fmla="*/ 61 h 777"/>
              <a:gd name="T2" fmla="*/ 337 w 888"/>
              <a:gd name="T3" fmla="*/ 61 h 777"/>
              <a:gd name="T4" fmla="*/ 337 w 888"/>
              <a:gd name="T5" fmla="*/ 539 h 777"/>
              <a:gd name="T6" fmla="*/ 408 w 888"/>
              <a:gd name="T7" fmla="*/ 556 h 777"/>
              <a:gd name="T8" fmla="*/ 408 w 888"/>
              <a:gd name="T9" fmla="*/ 61 h 777"/>
              <a:gd name="T10" fmla="*/ 552 w 888"/>
              <a:gd name="T11" fmla="*/ 61 h 777"/>
              <a:gd name="T12" fmla="*/ 480 w 888"/>
              <a:gd name="T13" fmla="*/ 61 h 777"/>
              <a:gd name="T14" fmla="*/ 480 w 888"/>
              <a:gd name="T15" fmla="*/ 556 h 777"/>
              <a:gd name="T16" fmla="*/ 552 w 888"/>
              <a:gd name="T17" fmla="*/ 539 h 777"/>
              <a:gd name="T18" fmla="*/ 552 w 888"/>
              <a:gd name="T19" fmla="*/ 61 h 777"/>
              <a:gd name="T20" fmla="*/ 829 w 888"/>
              <a:gd name="T21" fmla="*/ 27 h 777"/>
              <a:gd name="T22" fmla="*/ 734 w 888"/>
              <a:gd name="T23" fmla="*/ 5 h 777"/>
              <a:gd name="T24" fmla="*/ 652 w 888"/>
              <a:gd name="T25" fmla="*/ 56 h 777"/>
              <a:gd name="T26" fmla="*/ 696 w 888"/>
              <a:gd name="T27" fmla="*/ 357 h 777"/>
              <a:gd name="T28" fmla="*/ 634 w 888"/>
              <a:gd name="T29" fmla="*/ 526 h 777"/>
              <a:gd name="T30" fmla="*/ 444 w 888"/>
              <a:gd name="T31" fmla="*/ 595 h 777"/>
              <a:gd name="T32" fmla="*/ 254 w 888"/>
              <a:gd name="T33" fmla="*/ 526 h 777"/>
              <a:gd name="T34" fmla="*/ 193 w 888"/>
              <a:gd name="T35" fmla="*/ 357 h 777"/>
              <a:gd name="T36" fmla="*/ 237 w 888"/>
              <a:gd name="T37" fmla="*/ 57 h 777"/>
              <a:gd name="T38" fmla="*/ 155 w 888"/>
              <a:gd name="T39" fmla="*/ 5 h 777"/>
              <a:gd name="T40" fmla="*/ 60 w 888"/>
              <a:gd name="T41" fmla="*/ 27 h 777"/>
              <a:gd name="T42" fmla="*/ 35 w 888"/>
              <a:gd name="T43" fmla="*/ 179 h 777"/>
              <a:gd name="T44" fmla="*/ 92 w 888"/>
              <a:gd name="T45" fmla="*/ 216 h 777"/>
              <a:gd name="T46" fmla="*/ 134 w 888"/>
              <a:gd name="T47" fmla="*/ 189 h 777"/>
              <a:gd name="T48" fmla="*/ 107 w 888"/>
              <a:gd name="T49" fmla="*/ 146 h 777"/>
              <a:gd name="T50" fmla="*/ 93 w 888"/>
              <a:gd name="T51" fmla="*/ 137 h 777"/>
              <a:gd name="T52" fmla="*/ 102 w 888"/>
              <a:gd name="T53" fmla="*/ 85 h 777"/>
              <a:gd name="T54" fmla="*/ 143 w 888"/>
              <a:gd name="T55" fmla="*/ 76 h 777"/>
              <a:gd name="T56" fmla="*/ 179 w 888"/>
              <a:gd name="T57" fmla="*/ 99 h 777"/>
              <a:gd name="T58" fmla="*/ 130 w 888"/>
              <a:gd name="T59" fmla="*/ 321 h 777"/>
              <a:gd name="T60" fmla="*/ 122 w 888"/>
              <a:gd name="T61" fmla="*/ 330 h 777"/>
              <a:gd name="T62" fmla="*/ 122 w 888"/>
              <a:gd name="T63" fmla="*/ 341 h 777"/>
              <a:gd name="T64" fmla="*/ 202 w 888"/>
              <a:gd name="T65" fmla="*/ 575 h 777"/>
              <a:gd name="T66" fmla="*/ 445 w 888"/>
              <a:gd name="T67" fmla="*/ 666 h 777"/>
              <a:gd name="T68" fmla="*/ 687 w 888"/>
              <a:gd name="T69" fmla="*/ 575 h 777"/>
              <a:gd name="T70" fmla="*/ 767 w 888"/>
              <a:gd name="T71" fmla="*/ 341 h 777"/>
              <a:gd name="T72" fmla="*/ 766 w 888"/>
              <a:gd name="T73" fmla="*/ 330 h 777"/>
              <a:gd name="T74" fmla="*/ 759 w 888"/>
              <a:gd name="T75" fmla="*/ 321 h 777"/>
              <a:gd name="T76" fmla="*/ 710 w 888"/>
              <a:gd name="T77" fmla="*/ 98 h 777"/>
              <a:gd name="T78" fmla="*/ 746 w 888"/>
              <a:gd name="T79" fmla="*/ 76 h 777"/>
              <a:gd name="T80" fmla="*/ 787 w 888"/>
              <a:gd name="T81" fmla="*/ 85 h 777"/>
              <a:gd name="T82" fmla="*/ 795 w 888"/>
              <a:gd name="T83" fmla="*/ 137 h 777"/>
              <a:gd name="T84" fmla="*/ 782 w 888"/>
              <a:gd name="T85" fmla="*/ 146 h 777"/>
              <a:gd name="T86" fmla="*/ 754 w 888"/>
              <a:gd name="T87" fmla="*/ 189 h 777"/>
              <a:gd name="T88" fmla="*/ 797 w 888"/>
              <a:gd name="T89" fmla="*/ 216 h 777"/>
              <a:gd name="T90" fmla="*/ 854 w 888"/>
              <a:gd name="T91" fmla="*/ 179 h 777"/>
              <a:gd name="T92" fmla="*/ 829 w 888"/>
              <a:gd name="T93" fmla="*/ 27 h 777"/>
              <a:gd name="T94" fmla="*/ 301 w 888"/>
              <a:gd name="T95" fmla="*/ 777 h 777"/>
              <a:gd name="T96" fmla="*/ 587 w 888"/>
              <a:gd name="T97" fmla="*/ 777 h 777"/>
              <a:gd name="T98" fmla="*/ 587 w 888"/>
              <a:gd name="T99" fmla="*/ 705 h 777"/>
              <a:gd name="T100" fmla="*/ 301 w 888"/>
              <a:gd name="T101" fmla="*/ 705 h 777"/>
              <a:gd name="T102" fmla="*/ 301 w 888"/>
              <a:gd name="T103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88" h="777">
                <a:moveTo>
                  <a:pt x="408" y="61"/>
                </a:moveTo>
                <a:lnTo>
                  <a:pt x="337" y="61"/>
                </a:lnTo>
                <a:lnTo>
                  <a:pt x="337" y="539"/>
                </a:lnTo>
                <a:cubicBezTo>
                  <a:pt x="372" y="548"/>
                  <a:pt x="372" y="554"/>
                  <a:pt x="408" y="556"/>
                </a:cubicBezTo>
                <a:lnTo>
                  <a:pt x="408" y="61"/>
                </a:lnTo>
                <a:close/>
                <a:moveTo>
                  <a:pt x="552" y="61"/>
                </a:moveTo>
                <a:lnTo>
                  <a:pt x="480" y="61"/>
                </a:lnTo>
                <a:lnTo>
                  <a:pt x="480" y="556"/>
                </a:lnTo>
                <a:cubicBezTo>
                  <a:pt x="516" y="554"/>
                  <a:pt x="516" y="548"/>
                  <a:pt x="552" y="539"/>
                </a:cubicBezTo>
                <a:lnTo>
                  <a:pt x="552" y="61"/>
                </a:lnTo>
                <a:close/>
                <a:moveTo>
                  <a:pt x="829" y="27"/>
                </a:moveTo>
                <a:cubicBezTo>
                  <a:pt x="801" y="8"/>
                  <a:pt x="768" y="0"/>
                  <a:pt x="734" y="5"/>
                </a:cubicBezTo>
                <a:cubicBezTo>
                  <a:pt x="700" y="11"/>
                  <a:pt x="671" y="29"/>
                  <a:pt x="652" y="56"/>
                </a:cubicBezTo>
                <a:cubicBezTo>
                  <a:pt x="591" y="139"/>
                  <a:pt x="637" y="279"/>
                  <a:pt x="696" y="357"/>
                </a:cubicBezTo>
                <a:cubicBezTo>
                  <a:pt x="695" y="386"/>
                  <a:pt x="689" y="468"/>
                  <a:pt x="634" y="526"/>
                </a:cubicBezTo>
                <a:cubicBezTo>
                  <a:pt x="592" y="572"/>
                  <a:pt x="528" y="595"/>
                  <a:pt x="444" y="595"/>
                </a:cubicBezTo>
                <a:cubicBezTo>
                  <a:pt x="361" y="595"/>
                  <a:pt x="297" y="572"/>
                  <a:pt x="254" y="526"/>
                </a:cubicBezTo>
                <a:cubicBezTo>
                  <a:pt x="199" y="468"/>
                  <a:pt x="193" y="385"/>
                  <a:pt x="193" y="357"/>
                </a:cubicBezTo>
                <a:cubicBezTo>
                  <a:pt x="252" y="279"/>
                  <a:pt x="298" y="139"/>
                  <a:pt x="237" y="57"/>
                </a:cubicBezTo>
                <a:cubicBezTo>
                  <a:pt x="217" y="29"/>
                  <a:pt x="188" y="11"/>
                  <a:pt x="155" y="5"/>
                </a:cubicBezTo>
                <a:cubicBezTo>
                  <a:pt x="121" y="0"/>
                  <a:pt x="87" y="8"/>
                  <a:pt x="60" y="27"/>
                </a:cubicBezTo>
                <a:cubicBezTo>
                  <a:pt x="11" y="63"/>
                  <a:pt x="0" y="130"/>
                  <a:pt x="35" y="179"/>
                </a:cubicBezTo>
                <a:cubicBezTo>
                  <a:pt x="49" y="198"/>
                  <a:pt x="69" y="212"/>
                  <a:pt x="92" y="216"/>
                </a:cubicBezTo>
                <a:cubicBezTo>
                  <a:pt x="111" y="220"/>
                  <a:pt x="130" y="208"/>
                  <a:pt x="134" y="189"/>
                </a:cubicBezTo>
                <a:cubicBezTo>
                  <a:pt x="138" y="169"/>
                  <a:pt x="126" y="150"/>
                  <a:pt x="107" y="146"/>
                </a:cubicBezTo>
                <a:cubicBezTo>
                  <a:pt x="101" y="145"/>
                  <a:pt x="96" y="142"/>
                  <a:pt x="93" y="137"/>
                </a:cubicBezTo>
                <a:cubicBezTo>
                  <a:pt x="81" y="121"/>
                  <a:pt x="85" y="97"/>
                  <a:pt x="102" y="85"/>
                </a:cubicBezTo>
                <a:cubicBezTo>
                  <a:pt x="114" y="77"/>
                  <a:pt x="128" y="73"/>
                  <a:pt x="143" y="76"/>
                </a:cubicBezTo>
                <a:cubicBezTo>
                  <a:pt x="157" y="78"/>
                  <a:pt x="170" y="86"/>
                  <a:pt x="179" y="99"/>
                </a:cubicBezTo>
                <a:cubicBezTo>
                  <a:pt x="215" y="148"/>
                  <a:pt x="182" y="259"/>
                  <a:pt x="130" y="321"/>
                </a:cubicBezTo>
                <a:lnTo>
                  <a:pt x="122" y="330"/>
                </a:lnTo>
                <a:lnTo>
                  <a:pt x="122" y="341"/>
                </a:lnTo>
                <a:cubicBezTo>
                  <a:pt x="121" y="347"/>
                  <a:pt x="113" y="480"/>
                  <a:pt x="202" y="575"/>
                </a:cubicBezTo>
                <a:cubicBezTo>
                  <a:pt x="258" y="636"/>
                  <a:pt x="340" y="666"/>
                  <a:pt x="445" y="666"/>
                </a:cubicBezTo>
                <a:cubicBezTo>
                  <a:pt x="549" y="666"/>
                  <a:pt x="630" y="636"/>
                  <a:pt x="687" y="575"/>
                </a:cubicBezTo>
                <a:cubicBezTo>
                  <a:pt x="775" y="480"/>
                  <a:pt x="767" y="347"/>
                  <a:pt x="767" y="341"/>
                </a:cubicBezTo>
                <a:lnTo>
                  <a:pt x="766" y="330"/>
                </a:lnTo>
                <a:lnTo>
                  <a:pt x="759" y="321"/>
                </a:lnTo>
                <a:cubicBezTo>
                  <a:pt x="706" y="259"/>
                  <a:pt x="673" y="148"/>
                  <a:pt x="710" y="98"/>
                </a:cubicBezTo>
                <a:cubicBezTo>
                  <a:pt x="718" y="86"/>
                  <a:pt x="731" y="78"/>
                  <a:pt x="746" y="76"/>
                </a:cubicBezTo>
                <a:cubicBezTo>
                  <a:pt x="760" y="73"/>
                  <a:pt x="775" y="77"/>
                  <a:pt x="787" y="85"/>
                </a:cubicBezTo>
                <a:cubicBezTo>
                  <a:pt x="803" y="97"/>
                  <a:pt x="807" y="121"/>
                  <a:pt x="795" y="137"/>
                </a:cubicBezTo>
                <a:cubicBezTo>
                  <a:pt x="792" y="142"/>
                  <a:pt x="787" y="145"/>
                  <a:pt x="782" y="146"/>
                </a:cubicBezTo>
                <a:cubicBezTo>
                  <a:pt x="762" y="150"/>
                  <a:pt x="750" y="169"/>
                  <a:pt x="754" y="189"/>
                </a:cubicBezTo>
                <a:cubicBezTo>
                  <a:pt x="758" y="208"/>
                  <a:pt x="777" y="220"/>
                  <a:pt x="797" y="216"/>
                </a:cubicBezTo>
                <a:cubicBezTo>
                  <a:pt x="820" y="212"/>
                  <a:pt x="840" y="198"/>
                  <a:pt x="854" y="179"/>
                </a:cubicBezTo>
                <a:cubicBezTo>
                  <a:pt x="888" y="130"/>
                  <a:pt x="877" y="63"/>
                  <a:pt x="829" y="27"/>
                </a:cubicBezTo>
                <a:close/>
                <a:moveTo>
                  <a:pt x="301" y="777"/>
                </a:moveTo>
                <a:lnTo>
                  <a:pt x="587" y="777"/>
                </a:lnTo>
                <a:lnTo>
                  <a:pt x="587" y="705"/>
                </a:lnTo>
                <a:lnTo>
                  <a:pt x="301" y="705"/>
                </a:lnTo>
                <a:lnTo>
                  <a:pt x="301" y="7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1" name="Rectangle 9"/>
          <p:cNvSpPr>
            <a:spLocks noChangeArrowheads="1"/>
          </p:cNvSpPr>
          <p:nvPr/>
        </p:nvSpPr>
        <p:spPr bwMode="auto">
          <a:xfrm>
            <a:off x="8941535" y="1207281"/>
            <a:ext cx="2626106" cy="2349201"/>
          </a:xfrm>
          <a:prstGeom prst="rect">
            <a:avLst/>
          </a:prstGeom>
          <a:solidFill>
            <a:schemeClr val="bg1"/>
          </a:solidFill>
          <a:ln w="28575">
            <a:solidFill>
              <a:srgbClr val="9ED44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2" name="Rectangle 9"/>
          <p:cNvSpPr>
            <a:spLocks noChangeArrowheads="1"/>
          </p:cNvSpPr>
          <p:nvPr/>
        </p:nvSpPr>
        <p:spPr bwMode="auto">
          <a:xfrm>
            <a:off x="8941535" y="1207281"/>
            <a:ext cx="2626106" cy="1018992"/>
          </a:xfrm>
          <a:prstGeom prst="rect">
            <a:avLst/>
          </a:prstGeom>
          <a:solidFill>
            <a:srgbClr val="9ED442"/>
          </a:solidFill>
          <a:ln>
            <a:solidFill>
              <a:srgbClr val="9ED442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3" name="TextBox 382"/>
          <p:cNvSpPr txBox="1"/>
          <p:nvPr/>
        </p:nvSpPr>
        <p:spPr>
          <a:xfrm>
            <a:off x="8941535" y="2508565"/>
            <a:ext cx="2626106" cy="5762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Единые стандарты</a:t>
            </a:r>
          </a:p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образовательного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пространства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7" name="Freeform 50"/>
          <p:cNvSpPr>
            <a:spLocks noEditPoints="1"/>
          </p:cNvSpPr>
          <p:nvPr/>
        </p:nvSpPr>
        <p:spPr bwMode="auto">
          <a:xfrm>
            <a:off x="10075313" y="1443591"/>
            <a:ext cx="492485" cy="542969"/>
          </a:xfrm>
          <a:custGeom>
            <a:avLst/>
            <a:gdLst>
              <a:gd name="T0" fmla="*/ 485 w 716"/>
              <a:gd name="T1" fmla="*/ 614 h 752"/>
              <a:gd name="T2" fmla="*/ 465 w 716"/>
              <a:gd name="T3" fmla="*/ 624 h 752"/>
              <a:gd name="T4" fmla="*/ 465 w 716"/>
              <a:gd name="T5" fmla="*/ 680 h 752"/>
              <a:gd name="T6" fmla="*/ 394 w 716"/>
              <a:gd name="T7" fmla="*/ 680 h 752"/>
              <a:gd name="T8" fmla="*/ 394 w 716"/>
              <a:gd name="T9" fmla="*/ 483 h 752"/>
              <a:gd name="T10" fmla="*/ 523 w 716"/>
              <a:gd name="T11" fmla="*/ 387 h 752"/>
              <a:gd name="T12" fmla="*/ 480 w 716"/>
              <a:gd name="T13" fmla="*/ 329 h 752"/>
              <a:gd name="T14" fmla="*/ 358 w 716"/>
              <a:gd name="T15" fmla="*/ 421 h 752"/>
              <a:gd name="T16" fmla="*/ 236 w 716"/>
              <a:gd name="T17" fmla="*/ 329 h 752"/>
              <a:gd name="T18" fmla="*/ 193 w 716"/>
              <a:gd name="T19" fmla="*/ 387 h 752"/>
              <a:gd name="T20" fmla="*/ 322 w 716"/>
              <a:gd name="T21" fmla="*/ 483 h 752"/>
              <a:gd name="T22" fmla="*/ 322 w 716"/>
              <a:gd name="T23" fmla="*/ 680 h 752"/>
              <a:gd name="T24" fmla="*/ 250 w 716"/>
              <a:gd name="T25" fmla="*/ 680 h 752"/>
              <a:gd name="T26" fmla="*/ 250 w 716"/>
              <a:gd name="T27" fmla="*/ 624 h 752"/>
              <a:gd name="T28" fmla="*/ 231 w 716"/>
              <a:gd name="T29" fmla="*/ 614 h 752"/>
              <a:gd name="T30" fmla="*/ 71 w 716"/>
              <a:gd name="T31" fmla="*/ 358 h 752"/>
              <a:gd name="T32" fmla="*/ 358 w 716"/>
              <a:gd name="T33" fmla="*/ 71 h 752"/>
              <a:gd name="T34" fmla="*/ 644 w 716"/>
              <a:gd name="T35" fmla="*/ 358 h 752"/>
              <a:gd name="T36" fmla="*/ 485 w 716"/>
              <a:gd name="T37" fmla="*/ 614 h 752"/>
              <a:gd name="T38" fmla="*/ 358 w 716"/>
              <a:gd name="T39" fmla="*/ 0 h 752"/>
              <a:gd name="T40" fmla="*/ 0 w 716"/>
              <a:gd name="T41" fmla="*/ 358 h 752"/>
              <a:gd name="T42" fmla="*/ 179 w 716"/>
              <a:gd name="T43" fmla="*/ 668 h 752"/>
              <a:gd name="T44" fmla="*/ 179 w 716"/>
              <a:gd name="T45" fmla="*/ 752 h 752"/>
              <a:gd name="T46" fmla="*/ 537 w 716"/>
              <a:gd name="T47" fmla="*/ 752 h 752"/>
              <a:gd name="T48" fmla="*/ 537 w 716"/>
              <a:gd name="T49" fmla="*/ 668 h 752"/>
              <a:gd name="T50" fmla="*/ 716 w 716"/>
              <a:gd name="T51" fmla="*/ 358 h 752"/>
              <a:gd name="T52" fmla="*/ 358 w 716"/>
              <a:gd name="T53" fmla="*/ 0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6" h="752">
                <a:moveTo>
                  <a:pt x="485" y="614"/>
                </a:moveTo>
                <a:lnTo>
                  <a:pt x="465" y="624"/>
                </a:lnTo>
                <a:lnTo>
                  <a:pt x="465" y="680"/>
                </a:lnTo>
                <a:lnTo>
                  <a:pt x="394" y="680"/>
                </a:lnTo>
                <a:lnTo>
                  <a:pt x="394" y="483"/>
                </a:lnTo>
                <a:lnTo>
                  <a:pt x="523" y="387"/>
                </a:lnTo>
                <a:lnTo>
                  <a:pt x="480" y="329"/>
                </a:lnTo>
                <a:lnTo>
                  <a:pt x="358" y="421"/>
                </a:lnTo>
                <a:lnTo>
                  <a:pt x="236" y="329"/>
                </a:lnTo>
                <a:lnTo>
                  <a:pt x="193" y="387"/>
                </a:lnTo>
                <a:lnTo>
                  <a:pt x="322" y="483"/>
                </a:lnTo>
                <a:lnTo>
                  <a:pt x="322" y="680"/>
                </a:lnTo>
                <a:lnTo>
                  <a:pt x="250" y="680"/>
                </a:lnTo>
                <a:lnTo>
                  <a:pt x="250" y="624"/>
                </a:lnTo>
                <a:lnTo>
                  <a:pt x="231" y="614"/>
                </a:lnTo>
                <a:cubicBezTo>
                  <a:pt x="132" y="566"/>
                  <a:pt x="71" y="467"/>
                  <a:pt x="71" y="358"/>
                </a:cubicBezTo>
                <a:cubicBezTo>
                  <a:pt x="71" y="200"/>
                  <a:pt x="200" y="71"/>
                  <a:pt x="358" y="71"/>
                </a:cubicBezTo>
                <a:cubicBezTo>
                  <a:pt x="516" y="71"/>
                  <a:pt x="644" y="200"/>
                  <a:pt x="644" y="358"/>
                </a:cubicBezTo>
                <a:cubicBezTo>
                  <a:pt x="644" y="467"/>
                  <a:pt x="583" y="566"/>
                  <a:pt x="485" y="614"/>
                </a:cubicBezTo>
                <a:close/>
                <a:moveTo>
                  <a:pt x="358" y="0"/>
                </a:moveTo>
                <a:cubicBezTo>
                  <a:pt x="160" y="0"/>
                  <a:pt x="0" y="160"/>
                  <a:pt x="0" y="358"/>
                </a:cubicBezTo>
                <a:cubicBezTo>
                  <a:pt x="0" y="487"/>
                  <a:pt x="68" y="604"/>
                  <a:pt x="179" y="668"/>
                </a:cubicBezTo>
                <a:lnTo>
                  <a:pt x="179" y="752"/>
                </a:lnTo>
                <a:lnTo>
                  <a:pt x="537" y="752"/>
                </a:lnTo>
                <a:lnTo>
                  <a:pt x="537" y="668"/>
                </a:lnTo>
                <a:cubicBezTo>
                  <a:pt x="648" y="604"/>
                  <a:pt x="716" y="487"/>
                  <a:pt x="716" y="358"/>
                </a:cubicBezTo>
                <a:cubicBezTo>
                  <a:pt x="716" y="160"/>
                  <a:pt x="555" y="0"/>
                  <a:pt x="3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8" name="Rectangle 51"/>
          <p:cNvSpPr>
            <a:spLocks noChangeArrowheads="1"/>
          </p:cNvSpPr>
          <p:nvPr/>
        </p:nvSpPr>
        <p:spPr bwMode="auto">
          <a:xfrm>
            <a:off x="10198436" y="2007877"/>
            <a:ext cx="246243" cy="536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89" name="Freeform 41"/>
          <p:cNvSpPr>
            <a:spLocks/>
          </p:cNvSpPr>
          <p:nvPr/>
        </p:nvSpPr>
        <p:spPr bwMode="auto">
          <a:xfrm>
            <a:off x="1415151" y="1509781"/>
            <a:ext cx="591581" cy="516260"/>
          </a:xfrm>
          <a:custGeom>
            <a:avLst/>
            <a:gdLst>
              <a:gd name="T0" fmla="*/ 860 w 860"/>
              <a:gd name="T1" fmla="*/ 251 h 752"/>
              <a:gd name="T2" fmla="*/ 430 w 860"/>
              <a:gd name="T3" fmla="*/ 0 h 752"/>
              <a:gd name="T4" fmla="*/ 0 w 860"/>
              <a:gd name="T5" fmla="*/ 251 h 752"/>
              <a:gd name="T6" fmla="*/ 144 w 860"/>
              <a:gd name="T7" fmla="*/ 334 h 752"/>
              <a:gd name="T8" fmla="*/ 144 w 860"/>
              <a:gd name="T9" fmla="*/ 475 h 752"/>
              <a:gd name="T10" fmla="*/ 149 w 860"/>
              <a:gd name="T11" fmla="*/ 484 h 752"/>
              <a:gd name="T12" fmla="*/ 430 w 860"/>
              <a:gd name="T13" fmla="*/ 644 h 752"/>
              <a:gd name="T14" fmla="*/ 573 w 860"/>
              <a:gd name="T15" fmla="*/ 610 h 752"/>
              <a:gd name="T16" fmla="*/ 573 w 860"/>
              <a:gd name="T17" fmla="*/ 528 h 752"/>
              <a:gd name="T18" fmla="*/ 430 w 860"/>
              <a:gd name="T19" fmla="*/ 573 h 752"/>
              <a:gd name="T20" fmla="*/ 215 w 860"/>
              <a:gd name="T21" fmla="*/ 455 h 752"/>
              <a:gd name="T22" fmla="*/ 215 w 860"/>
              <a:gd name="T23" fmla="*/ 376 h 752"/>
              <a:gd name="T24" fmla="*/ 430 w 860"/>
              <a:gd name="T25" fmla="*/ 501 h 752"/>
              <a:gd name="T26" fmla="*/ 553 w 860"/>
              <a:gd name="T27" fmla="*/ 430 h 752"/>
              <a:gd name="T28" fmla="*/ 483 w 860"/>
              <a:gd name="T29" fmla="*/ 388 h 752"/>
              <a:gd name="T30" fmla="*/ 430 w 860"/>
              <a:gd name="T31" fmla="*/ 418 h 752"/>
              <a:gd name="T32" fmla="*/ 142 w 860"/>
              <a:gd name="T33" fmla="*/ 251 h 752"/>
              <a:gd name="T34" fmla="*/ 430 w 860"/>
              <a:gd name="T35" fmla="*/ 83 h 752"/>
              <a:gd name="T36" fmla="*/ 718 w 860"/>
              <a:gd name="T37" fmla="*/ 251 h 752"/>
              <a:gd name="T38" fmla="*/ 624 w 860"/>
              <a:gd name="T39" fmla="*/ 305 h 752"/>
              <a:gd name="T40" fmla="*/ 454 w 860"/>
              <a:gd name="T41" fmla="*/ 204 h 752"/>
              <a:gd name="T42" fmla="*/ 391 w 860"/>
              <a:gd name="T43" fmla="*/ 247 h 752"/>
              <a:gd name="T44" fmla="*/ 390 w 860"/>
              <a:gd name="T45" fmla="*/ 249 h 752"/>
              <a:gd name="T46" fmla="*/ 645 w 860"/>
              <a:gd name="T47" fmla="*/ 401 h 752"/>
              <a:gd name="T48" fmla="*/ 645 w 860"/>
              <a:gd name="T49" fmla="*/ 752 h 752"/>
              <a:gd name="T50" fmla="*/ 717 w 860"/>
              <a:gd name="T51" fmla="*/ 752 h 752"/>
              <a:gd name="T52" fmla="*/ 717 w 860"/>
              <a:gd name="T53" fmla="*/ 360 h 752"/>
              <a:gd name="T54" fmla="*/ 694 w 860"/>
              <a:gd name="T55" fmla="*/ 347 h 752"/>
              <a:gd name="T56" fmla="*/ 860 w 860"/>
              <a:gd name="T57" fmla="*/ 25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60" h="752">
                <a:moveTo>
                  <a:pt x="860" y="251"/>
                </a:moveTo>
                <a:lnTo>
                  <a:pt x="430" y="0"/>
                </a:lnTo>
                <a:lnTo>
                  <a:pt x="0" y="251"/>
                </a:lnTo>
                <a:lnTo>
                  <a:pt x="144" y="334"/>
                </a:lnTo>
                <a:lnTo>
                  <a:pt x="144" y="475"/>
                </a:lnTo>
                <a:lnTo>
                  <a:pt x="149" y="484"/>
                </a:lnTo>
                <a:cubicBezTo>
                  <a:pt x="207" y="583"/>
                  <a:pt x="315" y="644"/>
                  <a:pt x="430" y="644"/>
                </a:cubicBezTo>
                <a:cubicBezTo>
                  <a:pt x="480" y="644"/>
                  <a:pt x="529" y="632"/>
                  <a:pt x="573" y="610"/>
                </a:cubicBezTo>
                <a:lnTo>
                  <a:pt x="573" y="528"/>
                </a:lnTo>
                <a:cubicBezTo>
                  <a:pt x="532" y="556"/>
                  <a:pt x="482" y="573"/>
                  <a:pt x="430" y="573"/>
                </a:cubicBezTo>
                <a:cubicBezTo>
                  <a:pt x="343" y="573"/>
                  <a:pt x="262" y="528"/>
                  <a:pt x="215" y="455"/>
                </a:cubicBezTo>
                <a:lnTo>
                  <a:pt x="215" y="376"/>
                </a:lnTo>
                <a:lnTo>
                  <a:pt x="430" y="501"/>
                </a:lnTo>
                <a:lnTo>
                  <a:pt x="553" y="430"/>
                </a:lnTo>
                <a:lnTo>
                  <a:pt x="483" y="388"/>
                </a:lnTo>
                <a:lnTo>
                  <a:pt x="430" y="418"/>
                </a:lnTo>
                <a:lnTo>
                  <a:pt x="142" y="251"/>
                </a:lnTo>
                <a:lnTo>
                  <a:pt x="430" y="83"/>
                </a:lnTo>
                <a:lnTo>
                  <a:pt x="718" y="251"/>
                </a:lnTo>
                <a:lnTo>
                  <a:pt x="624" y="305"/>
                </a:lnTo>
                <a:lnTo>
                  <a:pt x="454" y="204"/>
                </a:lnTo>
                <a:lnTo>
                  <a:pt x="391" y="247"/>
                </a:lnTo>
                <a:lnTo>
                  <a:pt x="390" y="249"/>
                </a:lnTo>
                <a:lnTo>
                  <a:pt x="645" y="401"/>
                </a:lnTo>
                <a:lnTo>
                  <a:pt x="645" y="752"/>
                </a:lnTo>
                <a:lnTo>
                  <a:pt x="717" y="752"/>
                </a:lnTo>
                <a:lnTo>
                  <a:pt x="717" y="360"/>
                </a:lnTo>
                <a:lnTo>
                  <a:pt x="694" y="347"/>
                </a:lnTo>
                <a:lnTo>
                  <a:pt x="860" y="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pic>
        <p:nvPicPr>
          <p:cNvPr id="390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9481" y="4058361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220445" y="4940627"/>
            <a:ext cx="194932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Федеральный закон от 31.07.2020 №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304-ФЗ</a:t>
            </a: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«О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внесении изменений в Федеральный закон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«Об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образовании в Российской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Федерации»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 вопросам воспитания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обучающихся»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0008" y="4940627"/>
            <a:ext cx="168523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Указ 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 национальных целях развития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Российской Федерации на период до 2030 года»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от 21.07.2020 </a:t>
            </a:r>
          </a:p>
        </p:txBody>
      </p:sp>
      <p:sp>
        <p:nvSpPr>
          <p:cNvPr id="391" name="Freeform 55"/>
          <p:cNvSpPr>
            <a:spLocks noEditPoints="1"/>
          </p:cNvSpPr>
          <p:nvPr/>
        </p:nvSpPr>
        <p:spPr bwMode="auto">
          <a:xfrm>
            <a:off x="7184026" y="1485045"/>
            <a:ext cx="588580" cy="516260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59597" y="4868539"/>
            <a:ext cx="1826265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Приказ Министерства просвещения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РФ от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31.05.2021 № 286 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 утверждении федерального государственного образовательного стандарта начального общего образования»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391062" y="4880605"/>
            <a:ext cx="1677892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Приказ Министерства просвещения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РФ от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31.05.2021 № 287 </a:t>
            </a:r>
            <a:endPara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 утверждении федерального государственного образовательного стандарта основного общего образования»</a:t>
            </a:r>
          </a:p>
        </p:txBody>
      </p:sp>
      <p:sp>
        <p:nvSpPr>
          <p:cNvPr id="392" name="Прямоугольник 391"/>
          <p:cNvSpPr/>
          <p:nvPr/>
        </p:nvSpPr>
        <p:spPr>
          <a:xfrm>
            <a:off x="4374972" y="4908954"/>
            <a:ext cx="177942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Распоряжение Правительства РФ от 29.05.2015 г. № 996-р</a:t>
            </a:r>
          </a:p>
          <a:p>
            <a:pPr algn="ctr">
              <a:lnSpc>
                <a:spcPct val="90000"/>
              </a:lnSpc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Стратегия развития воспитания в Российской Федерации на период до 2025 г.  </a:t>
            </a:r>
          </a:p>
        </p:txBody>
      </p:sp>
      <p:pic>
        <p:nvPicPr>
          <p:cNvPr id="394" name="Picture 3" descr="G:\2019\ПРОСВЕЩЕНИЕ\2020\NEW\2_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4728" y="4010570"/>
            <a:ext cx="731253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5" name="Прямоугольник 394"/>
          <p:cNvSpPr/>
          <p:nvPr/>
        </p:nvSpPr>
        <p:spPr>
          <a:xfrm>
            <a:off x="10274156" y="4908954"/>
            <a:ext cx="1672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Паспорт стратегии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«Цифровая трансформация образования»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15.07.2021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6" name="Прямая соединительная линия 395"/>
          <p:cNvCxnSpPr/>
          <p:nvPr/>
        </p:nvCxnSpPr>
        <p:spPr>
          <a:xfrm flipV="1">
            <a:off x="330008" y="3275115"/>
            <a:ext cx="0" cy="4426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Прямая соединительная линия 396"/>
          <p:cNvCxnSpPr/>
          <p:nvPr/>
        </p:nvCxnSpPr>
        <p:spPr>
          <a:xfrm>
            <a:off x="313532" y="3266875"/>
            <a:ext cx="115330" cy="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Прямая соединительная линия 397"/>
          <p:cNvCxnSpPr/>
          <p:nvPr/>
        </p:nvCxnSpPr>
        <p:spPr>
          <a:xfrm flipV="1">
            <a:off x="11702120" y="3218082"/>
            <a:ext cx="0" cy="4426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Прямая соединительная линия 398"/>
          <p:cNvCxnSpPr/>
          <p:nvPr/>
        </p:nvCxnSpPr>
        <p:spPr>
          <a:xfrm>
            <a:off x="11603264" y="3226318"/>
            <a:ext cx="115330" cy="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Прямая соединительная линия 399"/>
          <p:cNvCxnSpPr/>
          <p:nvPr/>
        </p:nvCxnSpPr>
        <p:spPr>
          <a:xfrm flipV="1">
            <a:off x="313532" y="3660693"/>
            <a:ext cx="11405062" cy="57033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34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71" name="Прямая соединительная линия 70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853" y="485751"/>
            <a:ext cx="1147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493058" y="1677982"/>
            <a:ext cx="3380482" cy="35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  <a:hlinkClick r:id="rId3"/>
              </a:rPr>
              <a:t>https://uchitel.club/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/>
          <a:srcRect t="4558"/>
          <a:stretch/>
        </p:blipFill>
        <p:spPr>
          <a:xfrm>
            <a:off x="295718" y="1011115"/>
            <a:ext cx="8637878" cy="495690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96537" y="183750"/>
            <a:ext cx="9697077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lnSpc>
                <a:spcPct val="85000"/>
              </a:lnSpc>
              <a:defRPr b="1"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/>
              </a:rPr>
              <a:t>Просвещение. Поддержка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8889" y="3650701"/>
            <a:ext cx="38541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lvl="0" indent="-285750">
              <a:spcBef>
                <a:spcPts val="1800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Портал, на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котором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собраны материалы в  помощь учителям и родителям для организации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обучения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Консультации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при выполнении домашних заданий в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видеоформате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3B8"/>
              </a:buClr>
              <a:buSzPct val="66000"/>
              <a:buFont typeface="Franklin Gothic Book" pitchFamily="34" charset="0"/>
              <a:buChar char="►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 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Обмен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лучшими практиками, их апробация и распространение в сотрудничестве с органами управления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образованием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9" y="6539934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ГК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9038" y="1771118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40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p:oleObj spid="_x0000_s70697" name="Слайд think-cell" r:id="rId5" imgW="360" imgH="360" progId="">
              <p:embed/>
            </p:oleObj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2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94" name="Подзаголовок 2"/>
          <p:cNvSpPr txBox="1">
            <a:spLocks/>
          </p:cNvSpPr>
          <p:nvPr/>
        </p:nvSpPr>
        <p:spPr>
          <a:xfrm>
            <a:off x="4713372" y="3828975"/>
            <a:ext cx="619475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Группа компаний «Просвещение»</a:t>
            </a:r>
          </a:p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Адрес: 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127473, г. Москва, ул. Краснопролетарская, д. 16, стр. 3, подъезд 8, бизнес-центр «Новослободский»</a:t>
            </a:r>
          </a:p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ru-RU" sz="12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Горячая линия: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vopros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@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prosv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ru</a:t>
            </a:r>
            <a:endParaRPr kumimoji="0" lang="ru-RU" sz="1200" b="0" i="0" u="none" strike="noStrike" kern="1200" cap="none" spc="-4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2192" name="Picture 32" descr="http://qrcoder.ru/code/?https%3A%2F%2Fshop.prosv.ru%2F&amp;8&amp;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1950" y="3842483"/>
            <a:ext cx="1105175" cy="11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Заголовок 1"/>
          <p:cNvSpPr txBox="1">
            <a:spLocks/>
          </p:cNvSpPr>
          <p:nvPr/>
        </p:nvSpPr>
        <p:spPr>
          <a:xfrm>
            <a:off x="42862" y="125466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-40" dirty="0" smtClean="0">
                <a:solidFill>
                  <a:srgbClr val="2A3393"/>
                </a:solidFill>
                <a:latin typeface="+mn-lt"/>
                <a:ea typeface="Cambria Math" panose="02040503050406030204" pitchFamily="18" charset="0"/>
                <a:cs typeface="Open Sans" panose="020B0606030504020204" pitchFamily="34" charset="0"/>
              </a:rPr>
              <a:t>ЖЕЛАЮ ТВОРЧЕСКИХ УСПЕХОВ!</a:t>
            </a:r>
            <a:br>
              <a:rPr lang="ru-RU" sz="3200" b="1" spc="-40" dirty="0" smtClean="0">
                <a:solidFill>
                  <a:srgbClr val="2A3393"/>
                </a:solidFill>
                <a:latin typeface="+mn-lt"/>
                <a:ea typeface="Cambria Math" panose="02040503050406030204" pitchFamily="18" charset="0"/>
                <a:cs typeface="Open Sans" panose="020B0606030504020204" pitchFamily="34" charset="0"/>
              </a:rPr>
            </a:br>
            <a:endParaRPr lang="ru-RU" sz="3200" b="1" spc="-40" dirty="0">
              <a:solidFill>
                <a:srgbClr val="2A3393"/>
              </a:solidFill>
              <a:latin typeface="+mn-lt"/>
              <a:ea typeface="Cambria Math" panose="02040503050406030204" pitchFamily="18" charset="0"/>
              <a:cs typeface="Open Sans" panose="020B0606030504020204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" y="0"/>
            <a:ext cx="121062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2854" y="2292618"/>
            <a:ext cx="5601160" cy="10402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Отдел методической поддержки педагогов и ОО</a:t>
            </a:r>
          </a:p>
          <a:p>
            <a:r>
              <a:rPr lang="ru-RU" sz="1400" dirty="0" smtClean="0"/>
              <a:t>Ведущий методист по математике </a:t>
            </a:r>
            <a:r>
              <a:rPr lang="ru-RU" sz="1400" b="1" dirty="0" smtClean="0"/>
              <a:t>Зубкова Екатерина Дмитриевна</a:t>
            </a:r>
          </a:p>
          <a:p>
            <a:pPr defTabSz="914377">
              <a:lnSpc>
                <a:spcPct val="120000"/>
              </a:lnSpc>
              <a:defRPr/>
            </a:pPr>
            <a:r>
              <a:rPr lang="ru-RU" sz="1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Моб. телефон </a:t>
            </a:r>
            <a:r>
              <a:rPr lang="ru-RU" sz="14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 (</a:t>
            </a:r>
            <a:r>
              <a:rPr lang="ru-RU" sz="1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919) 839-05-78</a:t>
            </a:r>
          </a:p>
          <a:p>
            <a:pPr defTabSz="914377">
              <a:lnSpc>
                <a:spcPct val="120000"/>
              </a:lnSpc>
              <a:defRPr/>
            </a:pPr>
            <a:r>
              <a:rPr lang="en-US" sz="1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</a:t>
            </a:r>
            <a:r>
              <a:rPr lang="ru-RU" sz="14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EZubkova@prosv.ru</a:t>
            </a:r>
            <a:r>
              <a:rPr lang="ru-RU" sz="1400" spc="-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09470" y="5072598"/>
            <a:ext cx="71966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Уважаемые коллеги!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Заинтересовавшие вас </a:t>
            </a:r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особия вы можете приобрести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нашем интернет-магазине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hlinkClick r:id="rId11"/>
              </a:rPr>
              <a:t>shop.prosv.ru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 скидкой 10% по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промокоду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WEBPROSV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4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Прямоугольник 372"/>
          <p:cNvSpPr/>
          <p:nvPr/>
        </p:nvSpPr>
        <p:spPr>
          <a:xfrm>
            <a:off x="137987" y="1581374"/>
            <a:ext cx="3110822" cy="540103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71" name="Прямоугольник 370"/>
          <p:cNvSpPr/>
          <p:nvPr/>
        </p:nvSpPr>
        <p:spPr>
          <a:xfrm>
            <a:off x="3241154" y="1578517"/>
            <a:ext cx="8791032" cy="542960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Формируя функциональную грамотность обучающихся, мы решаем задачи стратегического развития Российской Федерации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3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79129" y="220193"/>
            <a:ext cx="10029387" cy="37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Функциональная грамотность в контексте национального проекта «Образование»</a:t>
            </a:r>
          </a:p>
        </p:txBody>
      </p:sp>
      <p:grpSp>
        <p:nvGrpSpPr>
          <p:cNvPr id="47344" name="Группа 47343"/>
          <p:cNvGrpSpPr/>
          <p:nvPr/>
        </p:nvGrpSpPr>
        <p:grpSpPr>
          <a:xfrm>
            <a:off x="96040" y="1142884"/>
            <a:ext cx="3048518" cy="934400"/>
            <a:chOff x="244475" y="989013"/>
            <a:chExt cx="2955925" cy="939800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244475" y="989013"/>
              <a:ext cx="2933700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6" name="Group 208"/>
            <p:cNvGrpSpPr>
              <a:grpSpLocks/>
            </p:cNvGrpSpPr>
            <p:nvPr/>
          </p:nvGrpSpPr>
          <p:grpSpPr bwMode="auto">
            <a:xfrm>
              <a:off x="1387475" y="989013"/>
              <a:ext cx="1216025" cy="939799"/>
              <a:chOff x="874" y="623"/>
              <a:chExt cx="766" cy="592"/>
            </a:xfrm>
          </p:grpSpPr>
          <p:sp>
            <p:nvSpPr>
              <p:cNvPr id="47144" name="Freeform 8"/>
              <p:cNvSpPr>
                <a:spLocks/>
              </p:cNvSpPr>
              <p:nvPr/>
            </p:nvSpPr>
            <p:spPr bwMode="auto">
              <a:xfrm>
                <a:off x="1282" y="880"/>
                <a:ext cx="70" cy="208"/>
              </a:xfrm>
              <a:custGeom>
                <a:avLst/>
                <a:gdLst>
                  <a:gd name="T0" fmla="*/ 360 w 360"/>
                  <a:gd name="T1" fmla="*/ 25 h 1070"/>
                  <a:gd name="T2" fmla="*/ 360 w 360"/>
                  <a:gd name="T3" fmla="*/ 1070 h 1070"/>
                  <a:gd name="T4" fmla="*/ 312 w 360"/>
                  <a:gd name="T5" fmla="*/ 1065 h 1070"/>
                  <a:gd name="T6" fmla="*/ 312 w 360"/>
                  <a:gd name="T7" fmla="*/ 1065 h 1070"/>
                  <a:gd name="T8" fmla="*/ 128 w 360"/>
                  <a:gd name="T9" fmla="*/ 1065 h 1070"/>
                  <a:gd name="T10" fmla="*/ 0 w 360"/>
                  <a:gd name="T11" fmla="*/ 1065 h 1070"/>
                  <a:gd name="T12" fmla="*/ 0 w 360"/>
                  <a:gd name="T13" fmla="*/ 25 h 1070"/>
                  <a:gd name="T14" fmla="*/ 24 w 360"/>
                  <a:gd name="T15" fmla="*/ 0 h 1070"/>
                  <a:gd name="T16" fmla="*/ 335 w 360"/>
                  <a:gd name="T17" fmla="*/ 0 h 1070"/>
                  <a:gd name="T18" fmla="*/ 360 w 360"/>
                  <a:gd name="T19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0" h="1070">
                    <a:moveTo>
                      <a:pt x="360" y="25"/>
                    </a:moveTo>
                    <a:lnTo>
                      <a:pt x="360" y="1070"/>
                    </a:lnTo>
                    <a:cubicBezTo>
                      <a:pt x="344" y="1066"/>
                      <a:pt x="328" y="1065"/>
                      <a:pt x="312" y="1065"/>
                    </a:cubicBezTo>
                    <a:lnTo>
                      <a:pt x="312" y="1065"/>
                    </a:lnTo>
                    <a:lnTo>
                      <a:pt x="128" y="1065"/>
                    </a:lnTo>
                    <a:lnTo>
                      <a:pt x="0" y="1065"/>
                    </a:ln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9" y="0"/>
                      <a:pt x="360" y="12"/>
                      <a:pt x="360" y="25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5" name="Freeform 9"/>
              <p:cNvSpPr>
                <a:spLocks/>
              </p:cNvSpPr>
              <p:nvPr/>
            </p:nvSpPr>
            <p:spPr bwMode="auto">
              <a:xfrm>
                <a:off x="1352" y="880"/>
                <a:ext cx="69" cy="240"/>
              </a:xfrm>
              <a:custGeom>
                <a:avLst/>
                <a:gdLst>
                  <a:gd name="T0" fmla="*/ 360 w 360"/>
                  <a:gd name="T1" fmla="*/ 25 h 1235"/>
                  <a:gd name="T2" fmla="*/ 360 w 360"/>
                  <a:gd name="T3" fmla="*/ 1070 h 1235"/>
                  <a:gd name="T4" fmla="*/ 248 w 360"/>
                  <a:gd name="T5" fmla="*/ 1132 h 1235"/>
                  <a:gd name="T6" fmla="*/ 248 w 360"/>
                  <a:gd name="T7" fmla="*/ 1132 h 1235"/>
                  <a:gd name="T8" fmla="*/ 188 w 360"/>
                  <a:gd name="T9" fmla="*/ 1235 h 1235"/>
                  <a:gd name="T10" fmla="*/ 173 w 360"/>
                  <a:gd name="T11" fmla="*/ 1235 h 1235"/>
                  <a:gd name="T12" fmla="*/ 114 w 360"/>
                  <a:gd name="T13" fmla="*/ 1132 h 1235"/>
                  <a:gd name="T14" fmla="*/ 114 w 360"/>
                  <a:gd name="T15" fmla="*/ 1132 h 1235"/>
                  <a:gd name="T16" fmla="*/ 0 w 360"/>
                  <a:gd name="T17" fmla="*/ 1070 h 1235"/>
                  <a:gd name="T18" fmla="*/ 0 w 360"/>
                  <a:gd name="T19" fmla="*/ 25 h 1235"/>
                  <a:gd name="T20" fmla="*/ 24 w 360"/>
                  <a:gd name="T21" fmla="*/ 0 h 1235"/>
                  <a:gd name="T22" fmla="*/ 335 w 360"/>
                  <a:gd name="T23" fmla="*/ 0 h 1235"/>
                  <a:gd name="T24" fmla="*/ 360 w 360"/>
                  <a:gd name="T25" fmla="*/ 2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0" h="1235">
                    <a:moveTo>
                      <a:pt x="360" y="25"/>
                    </a:moveTo>
                    <a:lnTo>
                      <a:pt x="360" y="1070"/>
                    </a:lnTo>
                    <a:cubicBezTo>
                      <a:pt x="316" y="1080"/>
                      <a:pt x="278" y="1101"/>
                      <a:pt x="248" y="1132"/>
                    </a:cubicBezTo>
                    <a:lnTo>
                      <a:pt x="248" y="1132"/>
                    </a:lnTo>
                    <a:cubicBezTo>
                      <a:pt x="220" y="1160"/>
                      <a:pt x="199" y="1195"/>
                      <a:pt x="188" y="1235"/>
                    </a:cubicBezTo>
                    <a:lnTo>
                      <a:pt x="173" y="1235"/>
                    </a:lnTo>
                    <a:cubicBezTo>
                      <a:pt x="163" y="1195"/>
                      <a:pt x="142" y="1160"/>
                      <a:pt x="114" y="1132"/>
                    </a:cubicBezTo>
                    <a:lnTo>
                      <a:pt x="114" y="1132"/>
                    </a:lnTo>
                    <a:cubicBezTo>
                      <a:pt x="83" y="1101"/>
                      <a:pt x="44" y="1079"/>
                      <a:pt x="0" y="1070"/>
                    </a:cubicBez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8" y="0"/>
                      <a:pt x="360" y="12"/>
                      <a:pt x="360" y="25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6" name="Freeform 10"/>
              <p:cNvSpPr>
                <a:spLocks/>
              </p:cNvSpPr>
              <p:nvPr/>
            </p:nvSpPr>
            <p:spPr bwMode="auto">
              <a:xfrm>
                <a:off x="1421" y="880"/>
                <a:ext cx="70" cy="208"/>
              </a:xfrm>
              <a:custGeom>
                <a:avLst/>
                <a:gdLst>
                  <a:gd name="T0" fmla="*/ 359 w 359"/>
                  <a:gd name="T1" fmla="*/ 25 h 1070"/>
                  <a:gd name="T2" fmla="*/ 359 w 359"/>
                  <a:gd name="T3" fmla="*/ 1065 h 1070"/>
                  <a:gd name="T4" fmla="*/ 49 w 359"/>
                  <a:gd name="T5" fmla="*/ 1065 h 1070"/>
                  <a:gd name="T6" fmla="*/ 49 w 359"/>
                  <a:gd name="T7" fmla="*/ 1065 h 1070"/>
                  <a:gd name="T8" fmla="*/ 0 w 359"/>
                  <a:gd name="T9" fmla="*/ 1070 h 1070"/>
                  <a:gd name="T10" fmla="*/ 0 w 359"/>
                  <a:gd name="T11" fmla="*/ 25 h 1070"/>
                  <a:gd name="T12" fmla="*/ 24 w 359"/>
                  <a:gd name="T13" fmla="*/ 0 h 1070"/>
                  <a:gd name="T14" fmla="*/ 335 w 359"/>
                  <a:gd name="T15" fmla="*/ 0 h 1070"/>
                  <a:gd name="T16" fmla="*/ 359 w 359"/>
                  <a:gd name="T17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1070">
                    <a:moveTo>
                      <a:pt x="359" y="25"/>
                    </a:moveTo>
                    <a:lnTo>
                      <a:pt x="359" y="1065"/>
                    </a:lnTo>
                    <a:lnTo>
                      <a:pt x="49" y="1065"/>
                    </a:lnTo>
                    <a:lnTo>
                      <a:pt x="49" y="1065"/>
                    </a:lnTo>
                    <a:cubicBezTo>
                      <a:pt x="32" y="1065"/>
                      <a:pt x="16" y="1067"/>
                      <a:pt x="0" y="1070"/>
                    </a:cubicBez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8" y="0"/>
                      <a:pt x="359" y="12"/>
                      <a:pt x="359" y="25"/>
                    </a:cubicBez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7" name="Freeform 11"/>
              <p:cNvSpPr>
                <a:spLocks/>
              </p:cNvSpPr>
              <p:nvPr/>
            </p:nvSpPr>
            <p:spPr bwMode="auto">
              <a:xfrm>
                <a:off x="1317" y="880"/>
                <a:ext cx="35" cy="208"/>
              </a:xfrm>
              <a:custGeom>
                <a:avLst/>
                <a:gdLst>
                  <a:gd name="T0" fmla="*/ 180 w 180"/>
                  <a:gd name="T1" fmla="*/ 25 h 1070"/>
                  <a:gd name="T2" fmla="*/ 180 w 180"/>
                  <a:gd name="T3" fmla="*/ 1070 h 1070"/>
                  <a:gd name="T4" fmla="*/ 132 w 180"/>
                  <a:gd name="T5" fmla="*/ 1065 h 1070"/>
                  <a:gd name="T6" fmla="*/ 132 w 180"/>
                  <a:gd name="T7" fmla="*/ 1065 h 1070"/>
                  <a:gd name="T8" fmla="*/ 0 w 180"/>
                  <a:gd name="T9" fmla="*/ 1065 h 1070"/>
                  <a:gd name="T10" fmla="*/ 0 w 180"/>
                  <a:gd name="T11" fmla="*/ 0 h 1070"/>
                  <a:gd name="T12" fmla="*/ 155 w 180"/>
                  <a:gd name="T13" fmla="*/ 0 h 1070"/>
                  <a:gd name="T14" fmla="*/ 180 w 180"/>
                  <a:gd name="T15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1070">
                    <a:moveTo>
                      <a:pt x="180" y="25"/>
                    </a:moveTo>
                    <a:lnTo>
                      <a:pt x="180" y="1070"/>
                    </a:lnTo>
                    <a:cubicBezTo>
                      <a:pt x="164" y="1066"/>
                      <a:pt x="148" y="1065"/>
                      <a:pt x="132" y="1065"/>
                    </a:cubicBezTo>
                    <a:lnTo>
                      <a:pt x="132" y="1065"/>
                    </a:lnTo>
                    <a:lnTo>
                      <a:pt x="0" y="1065"/>
                    </a:lnTo>
                    <a:lnTo>
                      <a:pt x="0" y="0"/>
                    </a:lnTo>
                    <a:lnTo>
                      <a:pt x="155" y="0"/>
                    </a:lnTo>
                    <a:cubicBezTo>
                      <a:pt x="169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8" name="Freeform 12"/>
              <p:cNvSpPr>
                <a:spLocks/>
              </p:cNvSpPr>
              <p:nvPr/>
            </p:nvSpPr>
            <p:spPr bwMode="auto">
              <a:xfrm>
                <a:off x="1387" y="880"/>
                <a:ext cx="34" cy="240"/>
              </a:xfrm>
              <a:custGeom>
                <a:avLst/>
                <a:gdLst>
                  <a:gd name="T0" fmla="*/ 180 w 180"/>
                  <a:gd name="T1" fmla="*/ 25 h 1235"/>
                  <a:gd name="T2" fmla="*/ 180 w 180"/>
                  <a:gd name="T3" fmla="*/ 1070 h 1235"/>
                  <a:gd name="T4" fmla="*/ 68 w 180"/>
                  <a:gd name="T5" fmla="*/ 1132 h 1235"/>
                  <a:gd name="T6" fmla="*/ 68 w 180"/>
                  <a:gd name="T7" fmla="*/ 1132 h 1235"/>
                  <a:gd name="T8" fmla="*/ 8 w 180"/>
                  <a:gd name="T9" fmla="*/ 1235 h 1235"/>
                  <a:gd name="T10" fmla="*/ 0 w 180"/>
                  <a:gd name="T11" fmla="*/ 1235 h 1235"/>
                  <a:gd name="T12" fmla="*/ 0 w 180"/>
                  <a:gd name="T13" fmla="*/ 0 h 1235"/>
                  <a:gd name="T14" fmla="*/ 155 w 180"/>
                  <a:gd name="T15" fmla="*/ 0 h 1235"/>
                  <a:gd name="T16" fmla="*/ 180 w 180"/>
                  <a:gd name="T17" fmla="*/ 2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1235">
                    <a:moveTo>
                      <a:pt x="180" y="25"/>
                    </a:moveTo>
                    <a:lnTo>
                      <a:pt x="180" y="1070"/>
                    </a:lnTo>
                    <a:cubicBezTo>
                      <a:pt x="136" y="1080"/>
                      <a:pt x="98" y="1101"/>
                      <a:pt x="68" y="1132"/>
                    </a:cubicBezTo>
                    <a:lnTo>
                      <a:pt x="68" y="1132"/>
                    </a:lnTo>
                    <a:cubicBezTo>
                      <a:pt x="40" y="1160"/>
                      <a:pt x="19" y="1195"/>
                      <a:pt x="8" y="1235"/>
                    </a:cubicBezTo>
                    <a:lnTo>
                      <a:pt x="0" y="1235"/>
                    </a:lnTo>
                    <a:lnTo>
                      <a:pt x="0" y="0"/>
                    </a:lnTo>
                    <a:lnTo>
                      <a:pt x="155" y="0"/>
                    </a:lnTo>
                    <a:cubicBezTo>
                      <a:pt x="168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9" name="Freeform 13"/>
              <p:cNvSpPr>
                <a:spLocks/>
              </p:cNvSpPr>
              <p:nvPr/>
            </p:nvSpPr>
            <p:spPr bwMode="auto">
              <a:xfrm>
                <a:off x="1456" y="880"/>
                <a:ext cx="35" cy="207"/>
              </a:xfrm>
              <a:custGeom>
                <a:avLst/>
                <a:gdLst>
                  <a:gd name="T0" fmla="*/ 180 w 180"/>
                  <a:gd name="T1" fmla="*/ 25 h 1065"/>
                  <a:gd name="T2" fmla="*/ 180 w 180"/>
                  <a:gd name="T3" fmla="*/ 1065 h 1065"/>
                  <a:gd name="T4" fmla="*/ 0 w 180"/>
                  <a:gd name="T5" fmla="*/ 1065 h 1065"/>
                  <a:gd name="T6" fmla="*/ 0 w 180"/>
                  <a:gd name="T7" fmla="*/ 0 h 1065"/>
                  <a:gd name="T8" fmla="*/ 156 w 180"/>
                  <a:gd name="T9" fmla="*/ 0 h 1065"/>
                  <a:gd name="T10" fmla="*/ 180 w 180"/>
                  <a:gd name="T11" fmla="*/ 2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65">
                    <a:moveTo>
                      <a:pt x="180" y="25"/>
                    </a:moveTo>
                    <a:lnTo>
                      <a:pt x="180" y="1065"/>
                    </a:lnTo>
                    <a:lnTo>
                      <a:pt x="0" y="1065"/>
                    </a:lnTo>
                    <a:lnTo>
                      <a:pt x="0" y="0"/>
                    </a:lnTo>
                    <a:lnTo>
                      <a:pt x="156" y="0"/>
                    </a:lnTo>
                    <a:cubicBezTo>
                      <a:pt x="169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0" name="Rectangle 14"/>
              <p:cNvSpPr>
                <a:spLocks noChangeArrowheads="1"/>
              </p:cNvSpPr>
              <p:nvPr/>
            </p:nvSpPr>
            <p:spPr bwMode="auto">
              <a:xfrm>
                <a:off x="128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1" name="Rectangle 15"/>
              <p:cNvSpPr>
                <a:spLocks noChangeArrowheads="1"/>
              </p:cNvSpPr>
              <p:nvPr/>
            </p:nvSpPr>
            <p:spPr bwMode="auto">
              <a:xfrm>
                <a:off x="128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2" name="Rectangle 16"/>
              <p:cNvSpPr>
                <a:spLocks noChangeArrowheads="1"/>
              </p:cNvSpPr>
              <p:nvPr/>
            </p:nvSpPr>
            <p:spPr bwMode="auto">
              <a:xfrm>
                <a:off x="135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3" name="Rectangle 17"/>
              <p:cNvSpPr>
                <a:spLocks noChangeArrowheads="1"/>
              </p:cNvSpPr>
              <p:nvPr/>
            </p:nvSpPr>
            <p:spPr bwMode="auto">
              <a:xfrm>
                <a:off x="135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4" name="Rectangle 18"/>
              <p:cNvSpPr>
                <a:spLocks noChangeArrowheads="1"/>
              </p:cNvSpPr>
              <p:nvPr/>
            </p:nvSpPr>
            <p:spPr bwMode="auto">
              <a:xfrm>
                <a:off x="142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5" name="Rectangle 19"/>
              <p:cNvSpPr>
                <a:spLocks noChangeArrowheads="1"/>
              </p:cNvSpPr>
              <p:nvPr/>
            </p:nvSpPr>
            <p:spPr bwMode="auto">
              <a:xfrm>
                <a:off x="142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6" name="Rectangle 20"/>
              <p:cNvSpPr>
                <a:spLocks noChangeArrowheads="1"/>
              </p:cNvSpPr>
              <p:nvPr/>
            </p:nvSpPr>
            <p:spPr bwMode="auto">
              <a:xfrm>
                <a:off x="1317" y="913"/>
                <a:ext cx="30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7" name="Rectangle 21"/>
              <p:cNvSpPr>
                <a:spLocks noChangeArrowheads="1"/>
              </p:cNvSpPr>
              <p:nvPr/>
            </p:nvSpPr>
            <p:spPr bwMode="auto">
              <a:xfrm>
                <a:off x="1317" y="903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8" name="Rectangle 22"/>
              <p:cNvSpPr>
                <a:spLocks noChangeArrowheads="1"/>
              </p:cNvSpPr>
              <p:nvPr/>
            </p:nvSpPr>
            <p:spPr bwMode="auto">
              <a:xfrm>
                <a:off x="1387" y="913"/>
                <a:ext cx="30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9" name="Rectangle 23"/>
              <p:cNvSpPr>
                <a:spLocks noChangeArrowheads="1"/>
              </p:cNvSpPr>
              <p:nvPr/>
            </p:nvSpPr>
            <p:spPr bwMode="auto">
              <a:xfrm>
                <a:off x="1387" y="903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0" name="Rectangle 24"/>
              <p:cNvSpPr>
                <a:spLocks noChangeArrowheads="1"/>
              </p:cNvSpPr>
              <p:nvPr/>
            </p:nvSpPr>
            <p:spPr bwMode="auto">
              <a:xfrm>
                <a:off x="1456" y="913"/>
                <a:ext cx="31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1" name="Rectangle 25"/>
              <p:cNvSpPr>
                <a:spLocks noChangeArrowheads="1"/>
              </p:cNvSpPr>
              <p:nvPr/>
            </p:nvSpPr>
            <p:spPr bwMode="auto">
              <a:xfrm>
                <a:off x="1456" y="903"/>
                <a:ext cx="31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2" name="Freeform 26"/>
              <p:cNvSpPr>
                <a:spLocks noEditPoints="1"/>
              </p:cNvSpPr>
              <p:nvPr/>
            </p:nvSpPr>
            <p:spPr bwMode="auto">
              <a:xfrm>
                <a:off x="1491" y="877"/>
                <a:ext cx="120" cy="337"/>
              </a:xfrm>
              <a:custGeom>
                <a:avLst/>
                <a:gdLst>
                  <a:gd name="T0" fmla="*/ 357 w 618"/>
                  <a:gd name="T1" fmla="*/ 22 h 1739"/>
                  <a:gd name="T2" fmla="*/ 524 w 618"/>
                  <a:gd name="T3" fmla="*/ 1080 h 1739"/>
                  <a:gd name="T4" fmla="*/ 160 w 618"/>
                  <a:gd name="T5" fmla="*/ 1080 h 1739"/>
                  <a:gd name="T6" fmla="*/ 2 w 618"/>
                  <a:gd name="T7" fmla="*/ 78 h 1739"/>
                  <a:gd name="T8" fmla="*/ 22 w 618"/>
                  <a:gd name="T9" fmla="*/ 50 h 1739"/>
                  <a:gd name="T10" fmla="*/ 329 w 618"/>
                  <a:gd name="T11" fmla="*/ 2 h 1739"/>
                  <a:gd name="T12" fmla="*/ 357 w 618"/>
                  <a:gd name="T13" fmla="*/ 22 h 1739"/>
                  <a:gd name="T14" fmla="*/ 568 w 618"/>
                  <a:gd name="T15" fmla="*/ 1358 h 1739"/>
                  <a:gd name="T16" fmla="*/ 615 w 618"/>
                  <a:gd name="T17" fmla="*/ 1661 h 1739"/>
                  <a:gd name="T18" fmla="*/ 595 w 618"/>
                  <a:gd name="T19" fmla="*/ 1689 h 1739"/>
                  <a:gd name="T20" fmla="*/ 288 w 618"/>
                  <a:gd name="T21" fmla="*/ 1737 h 1739"/>
                  <a:gd name="T22" fmla="*/ 260 w 618"/>
                  <a:gd name="T23" fmla="*/ 1717 h 1739"/>
                  <a:gd name="T24" fmla="*/ 204 w 618"/>
                  <a:gd name="T25" fmla="*/ 1358 h 1739"/>
                  <a:gd name="T26" fmla="*/ 568 w 618"/>
                  <a:gd name="T27" fmla="*/ 1358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8" h="1739">
                    <a:moveTo>
                      <a:pt x="357" y="22"/>
                    </a:moveTo>
                    <a:lnTo>
                      <a:pt x="524" y="1080"/>
                    </a:lnTo>
                    <a:lnTo>
                      <a:pt x="160" y="1080"/>
                    </a:lnTo>
                    <a:lnTo>
                      <a:pt x="2" y="78"/>
                    </a:lnTo>
                    <a:cubicBezTo>
                      <a:pt x="0" y="65"/>
                      <a:pt x="9" y="52"/>
                      <a:pt x="22" y="50"/>
                    </a:cubicBezTo>
                    <a:lnTo>
                      <a:pt x="329" y="2"/>
                    </a:lnTo>
                    <a:cubicBezTo>
                      <a:pt x="343" y="0"/>
                      <a:pt x="355" y="9"/>
                      <a:pt x="357" y="22"/>
                    </a:cubicBezTo>
                    <a:close/>
                    <a:moveTo>
                      <a:pt x="568" y="1358"/>
                    </a:moveTo>
                    <a:lnTo>
                      <a:pt x="615" y="1661"/>
                    </a:lnTo>
                    <a:cubicBezTo>
                      <a:pt x="618" y="1674"/>
                      <a:pt x="608" y="1687"/>
                      <a:pt x="595" y="1689"/>
                    </a:cubicBezTo>
                    <a:lnTo>
                      <a:pt x="288" y="1737"/>
                    </a:lnTo>
                    <a:cubicBezTo>
                      <a:pt x="275" y="1739"/>
                      <a:pt x="262" y="1730"/>
                      <a:pt x="260" y="1717"/>
                    </a:cubicBezTo>
                    <a:lnTo>
                      <a:pt x="204" y="1358"/>
                    </a:lnTo>
                    <a:lnTo>
                      <a:pt x="568" y="1358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3" name="Freeform 27"/>
              <p:cNvSpPr>
                <a:spLocks noEditPoints="1"/>
              </p:cNvSpPr>
              <p:nvPr/>
            </p:nvSpPr>
            <p:spPr bwMode="auto">
              <a:xfrm>
                <a:off x="1525" y="877"/>
                <a:ext cx="86" cy="332"/>
              </a:xfrm>
              <a:custGeom>
                <a:avLst/>
                <a:gdLst>
                  <a:gd name="T0" fmla="*/ 181 w 442"/>
                  <a:gd name="T1" fmla="*/ 22 h 1713"/>
                  <a:gd name="T2" fmla="*/ 348 w 442"/>
                  <a:gd name="T3" fmla="*/ 1080 h 1713"/>
                  <a:gd name="T4" fmla="*/ 166 w 442"/>
                  <a:gd name="T5" fmla="*/ 1080 h 1713"/>
                  <a:gd name="T6" fmla="*/ 0 w 442"/>
                  <a:gd name="T7" fmla="*/ 26 h 1713"/>
                  <a:gd name="T8" fmla="*/ 153 w 442"/>
                  <a:gd name="T9" fmla="*/ 2 h 1713"/>
                  <a:gd name="T10" fmla="*/ 181 w 442"/>
                  <a:gd name="T11" fmla="*/ 22 h 1713"/>
                  <a:gd name="T12" fmla="*/ 392 w 442"/>
                  <a:gd name="T13" fmla="*/ 1358 h 1713"/>
                  <a:gd name="T14" fmla="*/ 439 w 442"/>
                  <a:gd name="T15" fmla="*/ 1661 h 1713"/>
                  <a:gd name="T16" fmla="*/ 419 w 442"/>
                  <a:gd name="T17" fmla="*/ 1689 h 1713"/>
                  <a:gd name="T18" fmla="*/ 266 w 442"/>
                  <a:gd name="T19" fmla="*/ 1713 h 1713"/>
                  <a:gd name="T20" fmla="*/ 210 w 442"/>
                  <a:gd name="T21" fmla="*/ 1358 h 1713"/>
                  <a:gd name="T22" fmla="*/ 392 w 442"/>
                  <a:gd name="T23" fmla="*/ 1358 h 1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2" h="1713">
                    <a:moveTo>
                      <a:pt x="181" y="22"/>
                    </a:moveTo>
                    <a:lnTo>
                      <a:pt x="348" y="1080"/>
                    </a:lnTo>
                    <a:lnTo>
                      <a:pt x="166" y="1080"/>
                    </a:lnTo>
                    <a:lnTo>
                      <a:pt x="0" y="26"/>
                    </a:lnTo>
                    <a:lnTo>
                      <a:pt x="153" y="2"/>
                    </a:lnTo>
                    <a:cubicBezTo>
                      <a:pt x="167" y="0"/>
                      <a:pt x="179" y="9"/>
                      <a:pt x="181" y="22"/>
                    </a:cubicBezTo>
                    <a:close/>
                    <a:moveTo>
                      <a:pt x="392" y="1358"/>
                    </a:moveTo>
                    <a:lnTo>
                      <a:pt x="439" y="1661"/>
                    </a:lnTo>
                    <a:cubicBezTo>
                      <a:pt x="442" y="1674"/>
                      <a:pt x="432" y="1687"/>
                      <a:pt x="419" y="1689"/>
                    </a:cubicBezTo>
                    <a:lnTo>
                      <a:pt x="266" y="1713"/>
                    </a:lnTo>
                    <a:lnTo>
                      <a:pt x="210" y="1358"/>
                    </a:lnTo>
                    <a:lnTo>
                      <a:pt x="392" y="1358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4" name="Freeform 28"/>
              <p:cNvSpPr>
                <a:spLocks/>
              </p:cNvSpPr>
              <p:nvPr/>
            </p:nvSpPr>
            <p:spPr bwMode="auto">
              <a:xfrm>
                <a:off x="1537" y="1150"/>
                <a:ext cx="65" cy="37"/>
              </a:xfrm>
              <a:custGeom>
                <a:avLst/>
                <a:gdLst>
                  <a:gd name="T0" fmla="*/ 312 w 334"/>
                  <a:gd name="T1" fmla="*/ 0 h 191"/>
                  <a:gd name="T2" fmla="*/ 334 w 334"/>
                  <a:gd name="T3" fmla="*/ 142 h 191"/>
                  <a:gd name="T4" fmla="*/ 22 w 334"/>
                  <a:gd name="T5" fmla="*/ 191 h 191"/>
                  <a:gd name="T6" fmla="*/ 0 w 334"/>
                  <a:gd name="T7" fmla="*/ 49 h 191"/>
                  <a:gd name="T8" fmla="*/ 312 w 334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191">
                    <a:moveTo>
                      <a:pt x="312" y="0"/>
                    </a:moveTo>
                    <a:lnTo>
                      <a:pt x="334" y="142"/>
                    </a:lnTo>
                    <a:lnTo>
                      <a:pt x="22" y="191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5" name="Freeform 29"/>
              <p:cNvSpPr>
                <a:spLocks/>
              </p:cNvSpPr>
              <p:nvPr/>
            </p:nvSpPr>
            <p:spPr bwMode="auto">
              <a:xfrm>
                <a:off x="1500" y="910"/>
                <a:ext cx="65" cy="37"/>
              </a:xfrm>
              <a:custGeom>
                <a:avLst/>
                <a:gdLst>
                  <a:gd name="T0" fmla="*/ 312 w 335"/>
                  <a:gd name="T1" fmla="*/ 0 h 191"/>
                  <a:gd name="T2" fmla="*/ 335 w 335"/>
                  <a:gd name="T3" fmla="*/ 142 h 191"/>
                  <a:gd name="T4" fmla="*/ 22 w 335"/>
                  <a:gd name="T5" fmla="*/ 191 h 191"/>
                  <a:gd name="T6" fmla="*/ 0 w 335"/>
                  <a:gd name="T7" fmla="*/ 49 h 191"/>
                  <a:gd name="T8" fmla="*/ 312 w 335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191">
                    <a:moveTo>
                      <a:pt x="312" y="0"/>
                    </a:moveTo>
                    <a:lnTo>
                      <a:pt x="335" y="142"/>
                    </a:lnTo>
                    <a:lnTo>
                      <a:pt x="22" y="191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6" name="Freeform 30"/>
              <p:cNvSpPr>
                <a:spLocks/>
              </p:cNvSpPr>
              <p:nvPr/>
            </p:nvSpPr>
            <p:spPr bwMode="auto">
              <a:xfrm>
                <a:off x="1536" y="1141"/>
                <a:ext cx="61" cy="15"/>
              </a:xfrm>
              <a:custGeom>
                <a:avLst/>
                <a:gdLst>
                  <a:gd name="T0" fmla="*/ 313 w 317"/>
                  <a:gd name="T1" fmla="*/ 0 h 78"/>
                  <a:gd name="T2" fmla="*/ 317 w 317"/>
                  <a:gd name="T3" fmla="*/ 29 h 78"/>
                  <a:gd name="T4" fmla="*/ 5 w 317"/>
                  <a:gd name="T5" fmla="*/ 78 h 78"/>
                  <a:gd name="T6" fmla="*/ 0 w 317"/>
                  <a:gd name="T7" fmla="*/ 44 h 78"/>
                  <a:gd name="T8" fmla="*/ 274 w 317"/>
                  <a:gd name="T9" fmla="*/ 0 h 78"/>
                  <a:gd name="T10" fmla="*/ 313 w 317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78">
                    <a:moveTo>
                      <a:pt x="313" y="0"/>
                    </a:moveTo>
                    <a:lnTo>
                      <a:pt x="317" y="29"/>
                    </a:lnTo>
                    <a:lnTo>
                      <a:pt x="5" y="78"/>
                    </a:lnTo>
                    <a:lnTo>
                      <a:pt x="0" y="44"/>
                    </a:lnTo>
                    <a:lnTo>
                      <a:pt x="274" y="0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7" name="Freeform 31"/>
              <p:cNvSpPr>
                <a:spLocks/>
              </p:cNvSpPr>
              <p:nvPr/>
            </p:nvSpPr>
            <p:spPr bwMode="auto">
              <a:xfrm>
                <a:off x="1498" y="900"/>
                <a:ext cx="62" cy="16"/>
              </a:xfrm>
              <a:custGeom>
                <a:avLst/>
                <a:gdLst>
                  <a:gd name="T0" fmla="*/ 312 w 317"/>
                  <a:gd name="T1" fmla="*/ 0 h 84"/>
                  <a:gd name="T2" fmla="*/ 317 w 317"/>
                  <a:gd name="T3" fmla="*/ 35 h 84"/>
                  <a:gd name="T4" fmla="*/ 5 w 317"/>
                  <a:gd name="T5" fmla="*/ 84 h 84"/>
                  <a:gd name="T6" fmla="*/ 0 w 317"/>
                  <a:gd name="T7" fmla="*/ 49 h 84"/>
                  <a:gd name="T8" fmla="*/ 312 w 317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84">
                    <a:moveTo>
                      <a:pt x="312" y="0"/>
                    </a:moveTo>
                    <a:lnTo>
                      <a:pt x="317" y="35"/>
                    </a:lnTo>
                    <a:lnTo>
                      <a:pt x="5" y="84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8" name="Freeform 32"/>
              <p:cNvSpPr>
                <a:spLocks/>
              </p:cNvSpPr>
              <p:nvPr/>
            </p:nvSpPr>
            <p:spPr bwMode="auto">
              <a:xfrm>
                <a:off x="1568" y="1150"/>
                <a:ext cx="34" cy="32"/>
              </a:xfrm>
              <a:custGeom>
                <a:avLst/>
                <a:gdLst>
                  <a:gd name="T0" fmla="*/ 156 w 178"/>
                  <a:gd name="T1" fmla="*/ 0 h 166"/>
                  <a:gd name="T2" fmla="*/ 178 w 178"/>
                  <a:gd name="T3" fmla="*/ 142 h 166"/>
                  <a:gd name="T4" fmla="*/ 22 w 178"/>
                  <a:gd name="T5" fmla="*/ 166 h 166"/>
                  <a:gd name="T6" fmla="*/ 0 w 178"/>
                  <a:gd name="T7" fmla="*/ 25 h 166"/>
                  <a:gd name="T8" fmla="*/ 156 w 178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66">
                    <a:moveTo>
                      <a:pt x="156" y="0"/>
                    </a:moveTo>
                    <a:lnTo>
                      <a:pt x="178" y="142"/>
                    </a:lnTo>
                    <a:lnTo>
                      <a:pt x="22" y="166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9" name="Freeform 33"/>
              <p:cNvSpPr>
                <a:spLocks/>
              </p:cNvSpPr>
              <p:nvPr/>
            </p:nvSpPr>
            <p:spPr bwMode="auto">
              <a:xfrm>
                <a:off x="1530" y="910"/>
                <a:ext cx="35" cy="32"/>
              </a:xfrm>
              <a:custGeom>
                <a:avLst/>
                <a:gdLst>
                  <a:gd name="T0" fmla="*/ 156 w 179"/>
                  <a:gd name="T1" fmla="*/ 0 h 166"/>
                  <a:gd name="T2" fmla="*/ 179 w 179"/>
                  <a:gd name="T3" fmla="*/ 142 h 166"/>
                  <a:gd name="T4" fmla="*/ 22 w 179"/>
                  <a:gd name="T5" fmla="*/ 166 h 166"/>
                  <a:gd name="T6" fmla="*/ 0 w 179"/>
                  <a:gd name="T7" fmla="*/ 25 h 166"/>
                  <a:gd name="T8" fmla="*/ 156 w 179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66">
                    <a:moveTo>
                      <a:pt x="156" y="0"/>
                    </a:moveTo>
                    <a:lnTo>
                      <a:pt x="179" y="142"/>
                    </a:lnTo>
                    <a:lnTo>
                      <a:pt x="22" y="166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0" name="Freeform 34"/>
              <p:cNvSpPr>
                <a:spLocks/>
              </p:cNvSpPr>
              <p:nvPr/>
            </p:nvSpPr>
            <p:spPr bwMode="auto">
              <a:xfrm>
                <a:off x="1566" y="1141"/>
                <a:ext cx="31" cy="10"/>
              </a:xfrm>
              <a:custGeom>
                <a:avLst/>
                <a:gdLst>
                  <a:gd name="T0" fmla="*/ 157 w 161"/>
                  <a:gd name="T1" fmla="*/ 0 h 53"/>
                  <a:gd name="T2" fmla="*/ 161 w 161"/>
                  <a:gd name="T3" fmla="*/ 29 h 53"/>
                  <a:gd name="T4" fmla="*/ 5 w 161"/>
                  <a:gd name="T5" fmla="*/ 53 h 53"/>
                  <a:gd name="T6" fmla="*/ 0 w 161"/>
                  <a:gd name="T7" fmla="*/ 19 h 53"/>
                  <a:gd name="T8" fmla="*/ 118 w 161"/>
                  <a:gd name="T9" fmla="*/ 0 h 53"/>
                  <a:gd name="T10" fmla="*/ 157 w 161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53">
                    <a:moveTo>
                      <a:pt x="157" y="0"/>
                    </a:moveTo>
                    <a:lnTo>
                      <a:pt x="161" y="29"/>
                    </a:lnTo>
                    <a:lnTo>
                      <a:pt x="5" y="53"/>
                    </a:lnTo>
                    <a:lnTo>
                      <a:pt x="0" y="19"/>
                    </a:lnTo>
                    <a:lnTo>
                      <a:pt x="118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1" name="Freeform 35"/>
              <p:cNvSpPr>
                <a:spLocks/>
              </p:cNvSpPr>
              <p:nvPr/>
            </p:nvSpPr>
            <p:spPr bwMode="auto">
              <a:xfrm>
                <a:off x="1528" y="900"/>
                <a:ext cx="32" cy="11"/>
              </a:xfrm>
              <a:custGeom>
                <a:avLst/>
                <a:gdLst>
                  <a:gd name="T0" fmla="*/ 156 w 161"/>
                  <a:gd name="T1" fmla="*/ 0 h 59"/>
                  <a:gd name="T2" fmla="*/ 161 w 161"/>
                  <a:gd name="T3" fmla="*/ 35 h 59"/>
                  <a:gd name="T4" fmla="*/ 5 w 161"/>
                  <a:gd name="T5" fmla="*/ 59 h 59"/>
                  <a:gd name="T6" fmla="*/ 0 w 161"/>
                  <a:gd name="T7" fmla="*/ 25 h 59"/>
                  <a:gd name="T8" fmla="*/ 156 w 16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59">
                    <a:moveTo>
                      <a:pt x="156" y="0"/>
                    </a:moveTo>
                    <a:lnTo>
                      <a:pt x="161" y="35"/>
                    </a:lnTo>
                    <a:lnTo>
                      <a:pt x="5" y="59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2" name="Freeform 36"/>
              <p:cNvSpPr>
                <a:spLocks/>
              </p:cNvSpPr>
              <p:nvPr/>
            </p:nvSpPr>
            <p:spPr bwMode="auto">
              <a:xfrm>
                <a:off x="989" y="631"/>
                <a:ext cx="107" cy="4"/>
              </a:xfrm>
              <a:custGeom>
                <a:avLst/>
                <a:gdLst>
                  <a:gd name="T0" fmla="*/ 552 w 552"/>
                  <a:gd name="T1" fmla="*/ 0 h 24"/>
                  <a:gd name="T2" fmla="*/ 0 w 552"/>
                  <a:gd name="T3" fmla="*/ 0 h 24"/>
                  <a:gd name="T4" fmla="*/ 9 w 552"/>
                  <a:gd name="T5" fmla="*/ 24 h 24"/>
                  <a:gd name="T6" fmla="*/ 552 w 552"/>
                  <a:gd name="T7" fmla="*/ 24 h 24"/>
                  <a:gd name="T8" fmla="*/ 552 w 5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24">
                    <a:moveTo>
                      <a:pt x="552" y="0"/>
                    </a:moveTo>
                    <a:lnTo>
                      <a:pt x="0" y="0"/>
                    </a:lnTo>
                    <a:cubicBezTo>
                      <a:pt x="3" y="7"/>
                      <a:pt x="6" y="15"/>
                      <a:pt x="9" y="24"/>
                    </a:cubicBezTo>
                    <a:lnTo>
                      <a:pt x="552" y="24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3" name="Freeform 37"/>
              <p:cNvSpPr>
                <a:spLocks/>
              </p:cNvSpPr>
              <p:nvPr/>
            </p:nvSpPr>
            <p:spPr bwMode="auto">
              <a:xfrm>
                <a:off x="992" y="640"/>
                <a:ext cx="104" cy="4"/>
              </a:xfrm>
              <a:custGeom>
                <a:avLst/>
                <a:gdLst>
                  <a:gd name="T0" fmla="*/ 537 w 537"/>
                  <a:gd name="T1" fmla="*/ 0 h 23"/>
                  <a:gd name="T2" fmla="*/ 0 w 537"/>
                  <a:gd name="T3" fmla="*/ 0 h 23"/>
                  <a:gd name="T4" fmla="*/ 4 w 537"/>
                  <a:gd name="T5" fmla="*/ 23 h 23"/>
                  <a:gd name="T6" fmla="*/ 537 w 537"/>
                  <a:gd name="T7" fmla="*/ 23 h 23"/>
                  <a:gd name="T8" fmla="*/ 537 w 537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7" h="23">
                    <a:moveTo>
                      <a:pt x="537" y="0"/>
                    </a:moveTo>
                    <a:lnTo>
                      <a:pt x="0" y="0"/>
                    </a:lnTo>
                    <a:cubicBezTo>
                      <a:pt x="2" y="7"/>
                      <a:pt x="3" y="15"/>
                      <a:pt x="4" y="23"/>
                    </a:cubicBezTo>
                    <a:lnTo>
                      <a:pt x="537" y="23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4" name="Freeform 38"/>
              <p:cNvSpPr>
                <a:spLocks/>
              </p:cNvSpPr>
              <p:nvPr/>
            </p:nvSpPr>
            <p:spPr bwMode="auto">
              <a:xfrm>
                <a:off x="993" y="649"/>
                <a:ext cx="103" cy="4"/>
              </a:xfrm>
              <a:custGeom>
                <a:avLst/>
                <a:gdLst>
                  <a:gd name="T0" fmla="*/ 530 w 530"/>
                  <a:gd name="T1" fmla="*/ 0 h 23"/>
                  <a:gd name="T2" fmla="*/ 0 w 530"/>
                  <a:gd name="T3" fmla="*/ 0 h 23"/>
                  <a:gd name="T4" fmla="*/ 2 w 530"/>
                  <a:gd name="T5" fmla="*/ 23 h 23"/>
                  <a:gd name="T6" fmla="*/ 530 w 530"/>
                  <a:gd name="T7" fmla="*/ 23 h 23"/>
                  <a:gd name="T8" fmla="*/ 530 w 530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23">
                    <a:moveTo>
                      <a:pt x="530" y="0"/>
                    </a:moveTo>
                    <a:lnTo>
                      <a:pt x="0" y="0"/>
                    </a:lnTo>
                    <a:cubicBezTo>
                      <a:pt x="1" y="7"/>
                      <a:pt x="1" y="15"/>
                      <a:pt x="2" y="23"/>
                    </a:cubicBezTo>
                    <a:lnTo>
                      <a:pt x="530" y="23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5" name="Freeform 39"/>
              <p:cNvSpPr>
                <a:spLocks/>
              </p:cNvSpPr>
              <p:nvPr/>
            </p:nvSpPr>
            <p:spPr bwMode="auto">
              <a:xfrm>
                <a:off x="993" y="658"/>
                <a:ext cx="103" cy="5"/>
              </a:xfrm>
              <a:custGeom>
                <a:avLst/>
                <a:gdLst>
                  <a:gd name="T0" fmla="*/ 528 w 528"/>
                  <a:gd name="T1" fmla="*/ 0 h 24"/>
                  <a:gd name="T2" fmla="*/ 1 w 528"/>
                  <a:gd name="T3" fmla="*/ 0 h 24"/>
                  <a:gd name="T4" fmla="*/ 1 w 528"/>
                  <a:gd name="T5" fmla="*/ 8 h 24"/>
                  <a:gd name="T6" fmla="*/ 0 w 528"/>
                  <a:gd name="T7" fmla="*/ 24 h 24"/>
                  <a:gd name="T8" fmla="*/ 528 w 528"/>
                  <a:gd name="T9" fmla="*/ 24 h 24"/>
                  <a:gd name="T10" fmla="*/ 528 w 52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8" h="24">
                    <a:moveTo>
                      <a:pt x="528" y="0"/>
                    </a:moveTo>
                    <a:lnTo>
                      <a:pt x="1" y="0"/>
                    </a:lnTo>
                    <a:cubicBezTo>
                      <a:pt x="1" y="3"/>
                      <a:pt x="1" y="6"/>
                      <a:pt x="1" y="8"/>
                    </a:cubicBezTo>
                    <a:cubicBezTo>
                      <a:pt x="1" y="13"/>
                      <a:pt x="1" y="19"/>
                      <a:pt x="0" y="24"/>
                    </a:cubicBezTo>
                    <a:lnTo>
                      <a:pt x="528" y="24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6" name="Freeform 40"/>
              <p:cNvSpPr>
                <a:spLocks/>
              </p:cNvSpPr>
              <p:nvPr/>
            </p:nvSpPr>
            <p:spPr bwMode="auto">
              <a:xfrm>
                <a:off x="993" y="667"/>
                <a:ext cx="103" cy="4"/>
              </a:xfrm>
              <a:custGeom>
                <a:avLst/>
                <a:gdLst>
                  <a:gd name="T0" fmla="*/ 531 w 531"/>
                  <a:gd name="T1" fmla="*/ 0 h 23"/>
                  <a:gd name="T2" fmla="*/ 2 w 531"/>
                  <a:gd name="T3" fmla="*/ 0 h 23"/>
                  <a:gd name="T4" fmla="*/ 0 w 531"/>
                  <a:gd name="T5" fmla="*/ 23 h 23"/>
                  <a:gd name="T6" fmla="*/ 531 w 531"/>
                  <a:gd name="T7" fmla="*/ 23 h 23"/>
                  <a:gd name="T8" fmla="*/ 531 w 531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1" h="23">
                    <a:moveTo>
                      <a:pt x="531" y="0"/>
                    </a:moveTo>
                    <a:lnTo>
                      <a:pt x="2" y="0"/>
                    </a:lnTo>
                    <a:cubicBezTo>
                      <a:pt x="2" y="8"/>
                      <a:pt x="1" y="16"/>
                      <a:pt x="0" y="23"/>
                    </a:cubicBezTo>
                    <a:lnTo>
                      <a:pt x="531" y="23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7" name="Freeform 41"/>
              <p:cNvSpPr>
                <a:spLocks/>
              </p:cNvSpPr>
              <p:nvPr/>
            </p:nvSpPr>
            <p:spPr bwMode="auto">
              <a:xfrm>
                <a:off x="991" y="676"/>
                <a:ext cx="105" cy="5"/>
              </a:xfrm>
              <a:custGeom>
                <a:avLst/>
                <a:gdLst>
                  <a:gd name="T0" fmla="*/ 539 w 539"/>
                  <a:gd name="T1" fmla="*/ 0 h 23"/>
                  <a:gd name="T2" fmla="*/ 5 w 539"/>
                  <a:gd name="T3" fmla="*/ 0 h 23"/>
                  <a:gd name="T4" fmla="*/ 0 w 539"/>
                  <a:gd name="T5" fmla="*/ 23 h 23"/>
                  <a:gd name="T6" fmla="*/ 539 w 539"/>
                  <a:gd name="T7" fmla="*/ 23 h 23"/>
                  <a:gd name="T8" fmla="*/ 539 w 53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23">
                    <a:moveTo>
                      <a:pt x="539" y="0"/>
                    </a:moveTo>
                    <a:lnTo>
                      <a:pt x="5" y="0"/>
                    </a:lnTo>
                    <a:cubicBezTo>
                      <a:pt x="4" y="8"/>
                      <a:pt x="2" y="16"/>
                      <a:pt x="0" y="23"/>
                    </a:cubicBezTo>
                    <a:lnTo>
                      <a:pt x="539" y="23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8" name="Freeform 42"/>
              <p:cNvSpPr>
                <a:spLocks/>
              </p:cNvSpPr>
              <p:nvPr/>
            </p:nvSpPr>
            <p:spPr bwMode="auto">
              <a:xfrm>
                <a:off x="991" y="635"/>
                <a:ext cx="105" cy="5"/>
              </a:xfrm>
              <a:custGeom>
                <a:avLst/>
                <a:gdLst>
                  <a:gd name="T0" fmla="*/ 543 w 543"/>
                  <a:gd name="T1" fmla="*/ 0 h 23"/>
                  <a:gd name="T2" fmla="*/ 0 w 543"/>
                  <a:gd name="T3" fmla="*/ 0 h 23"/>
                  <a:gd name="T4" fmla="*/ 6 w 543"/>
                  <a:gd name="T5" fmla="*/ 23 h 23"/>
                  <a:gd name="T6" fmla="*/ 543 w 543"/>
                  <a:gd name="T7" fmla="*/ 23 h 23"/>
                  <a:gd name="T8" fmla="*/ 543 w 54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" h="23">
                    <a:moveTo>
                      <a:pt x="543" y="0"/>
                    </a:moveTo>
                    <a:lnTo>
                      <a:pt x="0" y="0"/>
                    </a:lnTo>
                    <a:cubicBezTo>
                      <a:pt x="2" y="7"/>
                      <a:pt x="4" y="15"/>
                      <a:pt x="6" y="23"/>
                    </a:cubicBezTo>
                    <a:lnTo>
                      <a:pt x="543" y="23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9" name="Freeform 43"/>
              <p:cNvSpPr>
                <a:spLocks/>
              </p:cNvSpPr>
              <p:nvPr/>
            </p:nvSpPr>
            <p:spPr bwMode="auto">
              <a:xfrm>
                <a:off x="992" y="644"/>
                <a:ext cx="104" cy="5"/>
              </a:xfrm>
              <a:custGeom>
                <a:avLst/>
                <a:gdLst>
                  <a:gd name="T0" fmla="*/ 533 w 533"/>
                  <a:gd name="T1" fmla="*/ 0 h 24"/>
                  <a:gd name="T2" fmla="*/ 0 w 533"/>
                  <a:gd name="T3" fmla="*/ 0 h 24"/>
                  <a:gd name="T4" fmla="*/ 1 w 533"/>
                  <a:gd name="T5" fmla="*/ 7 h 24"/>
                  <a:gd name="T6" fmla="*/ 3 w 533"/>
                  <a:gd name="T7" fmla="*/ 24 h 24"/>
                  <a:gd name="T8" fmla="*/ 533 w 533"/>
                  <a:gd name="T9" fmla="*/ 24 h 24"/>
                  <a:gd name="T10" fmla="*/ 533 w 533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3" h="24">
                    <a:moveTo>
                      <a:pt x="533" y="0"/>
                    </a:moveTo>
                    <a:lnTo>
                      <a:pt x="0" y="0"/>
                    </a:lnTo>
                    <a:cubicBezTo>
                      <a:pt x="1" y="2"/>
                      <a:pt x="1" y="5"/>
                      <a:pt x="1" y="7"/>
                    </a:cubicBezTo>
                    <a:cubicBezTo>
                      <a:pt x="2" y="12"/>
                      <a:pt x="3" y="18"/>
                      <a:pt x="3" y="24"/>
                    </a:cubicBezTo>
                    <a:lnTo>
                      <a:pt x="533" y="24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0" name="Freeform 44"/>
              <p:cNvSpPr>
                <a:spLocks/>
              </p:cNvSpPr>
              <p:nvPr/>
            </p:nvSpPr>
            <p:spPr bwMode="auto">
              <a:xfrm>
                <a:off x="993" y="653"/>
                <a:ext cx="103" cy="5"/>
              </a:xfrm>
              <a:custGeom>
                <a:avLst/>
                <a:gdLst>
                  <a:gd name="T0" fmla="*/ 528 w 528"/>
                  <a:gd name="T1" fmla="*/ 0 h 23"/>
                  <a:gd name="T2" fmla="*/ 0 w 528"/>
                  <a:gd name="T3" fmla="*/ 0 h 23"/>
                  <a:gd name="T4" fmla="*/ 1 w 528"/>
                  <a:gd name="T5" fmla="*/ 23 h 23"/>
                  <a:gd name="T6" fmla="*/ 528 w 528"/>
                  <a:gd name="T7" fmla="*/ 23 h 23"/>
                  <a:gd name="T8" fmla="*/ 528 w 52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3">
                    <a:moveTo>
                      <a:pt x="528" y="0"/>
                    </a:moveTo>
                    <a:lnTo>
                      <a:pt x="0" y="0"/>
                    </a:lnTo>
                    <a:cubicBezTo>
                      <a:pt x="0" y="8"/>
                      <a:pt x="0" y="16"/>
                      <a:pt x="1" y="23"/>
                    </a:cubicBezTo>
                    <a:lnTo>
                      <a:pt x="528" y="23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1" name="Freeform 45"/>
              <p:cNvSpPr>
                <a:spLocks/>
              </p:cNvSpPr>
              <p:nvPr/>
            </p:nvSpPr>
            <p:spPr bwMode="auto">
              <a:xfrm>
                <a:off x="993" y="663"/>
                <a:ext cx="103" cy="4"/>
              </a:xfrm>
              <a:custGeom>
                <a:avLst/>
                <a:gdLst>
                  <a:gd name="T0" fmla="*/ 529 w 529"/>
                  <a:gd name="T1" fmla="*/ 0 h 23"/>
                  <a:gd name="T2" fmla="*/ 1 w 529"/>
                  <a:gd name="T3" fmla="*/ 0 h 23"/>
                  <a:gd name="T4" fmla="*/ 0 w 529"/>
                  <a:gd name="T5" fmla="*/ 23 h 23"/>
                  <a:gd name="T6" fmla="*/ 529 w 529"/>
                  <a:gd name="T7" fmla="*/ 23 h 23"/>
                  <a:gd name="T8" fmla="*/ 529 w 52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" h="23">
                    <a:moveTo>
                      <a:pt x="529" y="0"/>
                    </a:moveTo>
                    <a:lnTo>
                      <a:pt x="1" y="0"/>
                    </a:lnTo>
                    <a:cubicBezTo>
                      <a:pt x="1" y="8"/>
                      <a:pt x="1" y="15"/>
                      <a:pt x="0" y="23"/>
                    </a:cubicBezTo>
                    <a:lnTo>
                      <a:pt x="529" y="23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2" name="Freeform 46"/>
              <p:cNvSpPr>
                <a:spLocks/>
              </p:cNvSpPr>
              <p:nvPr/>
            </p:nvSpPr>
            <p:spPr bwMode="auto">
              <a:xfrm>
                <a:off x="992" y="671"/>
                <a:ext cx="104" cy="5"/>
              </a:xfrm>
              <a:custGeom>
                <a:avLst/>
                <a:gdLst>
                  <a:gd name="T0" fmla="*/ 534 w 534"/>
                  <a:gd name="T1" fmla="*/ 0 h 24"/>
                  <a:gd name="T2" fmla="*/ 3 w 534"/>
                  <a:gd name="T3" fmla="*/ 0 h 24"/>
                  <a:gd name="T4" fmla="*/ 2 w 534"/>
                  <a:gd name="T5" fmla="*/ 10 h 24"/>
                  <a:gd name="T6" fmla="*/ 0 w 534"/>
                  <a:gd name="T7" fmla="*/ 24 h 24"/>
                  <a:gd name="T8" fmla="*/ 534 w 534"/>
                  <a:gd name="T9" fmla="*/ 24 h 24"/>
                  <a:gd name="T10" fmla="*/ 534 w 53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4" h="24">
                    <a:moveTo>
                      <a:pt x="534" y="0"/>
                    </a:moveTo>
                    <a:lnTo>
                      <a:pt x="3" y="0"/>
                    </a:lnTo>
                    <a:cubicBezTo>
                      <a:pt x="3" y="4"/>
                      <a:pt x="3" y="7"/>
                      <a:pt x="2" y="10"/>
                    </a:cubicBezTo>
                    <a:cubicBezTo>
                      <a:pt x="2" y="14"/>
                      <a:pt x="1" y="19"/>
                      <a:pt x="0" y="24"/>
                    </a:cubicBezTo>
                    <a:lnTo>
                      <a:pt x="534" y="24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3" name="Freeform 47"/>
              <p:cNvSpPr>
                <a:spLocks/>
              </p:cNvSpPr>
              <p:nvPr/>
            </p:nvSpPr>
            <p:spPr bwMode="auto">
              <a:xfrm>
                <a:off x="990" y="681"/>
                <a:ext cx="106" cy="4"/>
              </a:xfrm>
              <a:custGeom>
                <a:avLst/>
                <a:gdLst>
                  <a:gd name="T0" fmla="*/ 546 w 546"/>
                  <a:gd name="T1" fmla="*/ 0 h 24"/>
                  <a:gd name="T2" fmla="*/ 7 w 546"/>
                  <a:gd name="T3" fmla="*/ 0 h 24"/>
                  <a:gd name="T4" fmla="*/ 0 w 546"/>
                  <a:gd name="T5" fmla="*/ 24 h 24"/>
                  <a:gd name="T6" fmla="*/ 546 w 546"/>
                  <a:gd name="T7" fmla="*/ 24 h 24"/>
                  <a:gd name="T8" fmla="*/ 546 w 5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24">
                    <a:moveTo>
                      <a:pt x="546" y="0"/>
                    </a:moveTo>
                    <a:lnTo>
                      <a:pt x="7" y="0"/>
                    </a:lnTo>
                    <a:cubicBezTo>
                      <a:pt x="5" y="8"/>
                      <a:pt x="3" y="16"/>
                      <a:pt x="0" y="24"/>
                    </a:cubicBezTo>
                    <a:lnTo>
                      <a:pt x="546" y="24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4" name="Freeform 48"/>
              <p:cNvSpPr>
                <a:spLocks/>
              </p:cNvSpPr>
              <p:nvPr/>
            </p:nvSpPr>
            <p:spPr bwMode="auto">
              <a:xfrm>
                <a:off x="989" y="685"/>
                <a:ext cx="107" cy="3"/>
              </a:xfrm>
              <a:custGeom>
                <a:avLst/>
                <a:gdLst>
                  <a:gd name="T0" fmla="*/ 552 w 552"/>
                  <a:gd name="T1" fmla="*/ 0 h 15"/>
                  <a:gd name="T2" fmla="*/ 6 w 552"/>
                  <a:gd name="T3" fmla="*/ 0 h 15"/>
                  <a:gd name="T4" fmla="*/ 0 w 552"/>
                  <a:gd name="T5" fmla="*/ 15 h 15"/>
                  <a:gd name="T6" fmla="*/ 552 w 552"/>
                  <a:gd name="T7" fmla="*/ 15 h 15"/>
                  <a:gd name="T8" fmla="*/ 552 w 55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15">
                    <a:moveTo>
                      <a:pt x="552" y="0"/>
                    </a:moveTo>
                    <a:lnTo>
                      <a:pt x="6" y="0"/>
                    </a:lnTo>
                    <a:cubicBezTo>
                      <a:pt x="4" y="5"/>
                      <a:pt x="2" y="10"/>
                      <a:pt x="0" y="15"/>
                    </a:cubicBezTo>
                    <a:lnTo>
                      <a:pt x="552" y="15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5" name="Rectangle 49"/>
              <p:cNvSpPr>
                <a:spLocks noChangeArrowheads="1"/>
              </p:cNvSpPr>
              <p:nvPr/>
            </p:nvSpPr>
            <p:spPr bwMode="auto">
              <a:xfrm>
                <a:off x="1096" y="631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6" name="Rectangle 50"/>
              <p:cNvSpPr>
                <a:spLocks noChangeArrowheads="1"/>
              </p:cNvSpPr>
              <p:nvPr/>
            </p:nvSpPr>
            <p:spPr bwMode="auto">
              <a:xfrm>
                <a:off x="1096" y="640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7" name="Rectangle 51"/>
              <p:cNvSpPr>
                <a:spLocks noChangeArrowheads="1"/>
              </p:cNvSpPr>
              <p:nvPr/>
            </p:nvSpPr>
            <p:spPr bwMode="auto">
              <a:xfrm>
                <a:off x="1096" y="649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8" name="Rectangle 52"/>
              <p:cNvSpPr>
                <a:spLocks noChangeArrowheads="1"/>
              </p:cNvSpPr>
              <p:nvPr/>
            </p:nvSpPr>
            <p:spPr bwMode="auto">
              <a:xfrm>
                <a:off x="1096" y="658"/>
                <a:ext cx="110" cy="5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9" name="Rectangle 53"/>
              <p:cNvSpPr>
                <a:spLocks noChangeArrowheads="1"/>
              </p:cNvSpPr>
              <p:nvPr/>
            </p:nvSpPr>
            <p:spPr bwMode="auto">
              <a:xfrm>
                <a:off x="1096" y="667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0" name="Rectangle 54"/>
              <p:cNvSpPr>
                <a:spLocks noChangeArrowheads="1"/>
              </p:cNvSpPr>
              <p:nvPr/>
            </p:nvSpPr>
            <p:spPr bwMode="auto">
              <a:xfrm>
                <a:off x="1096" y="676"/>
                <a:ext cx="110" cy="5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1" name="Rectangle 55"/>
              <p:cNvSpPr>
                <a:spLocks noChangeArrowheads="1"/>
              </p:cNvSpPr>
              <p:nvPr/>
            </p:nvSpPr>
            <p:spPr bwMode="auto">
              <a:xfrm>
                <a:off x="1096" y="635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2" name="Rectangle 56"/>
              <p:cNvSpPr>
                <a:spLocks noChangeArrowheads="1"/>
              </p:cNvSpPr>
              <p:nvPr/>
            </p:nvSpPr>
            <p:spPr bwMode="auto">
              <a:xfrm>
                <a:off x="1096" y="644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3" name="Rectangle 57"/>
              <p:cNvSpPr>
                <a:spLocks noChangeArrowheads="1"/>
              </p:cNvSpPr>
              <p:nvPr/>
            </p:nvSpPr>
            <p:spPr bwMode="auto">
              <a:xfrm>
                <a:off x="1096" y="653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4" name="Rectangle 58"/>
              <p:cNvSpPr>
                <a:spLocks noChangeArrowheads="1"/>
              </p:cNvSpPr>
              <p:nvPr/>
            </p:nvSpPr>
            <p:spPr bwMode="auto">
              <a:xfrm>
                <a:off x="1096" y="663"/>
                <a:ext cx="110" cy="4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5" name="Rectangle 59"/>
              <p:cNvSpPr>
                <a:spLocks noChangeArrowheads="1"/>
              </p:cNvSpPr>
              <p:nvPr/>
            </p:nvSpPr>
            <p:spPr bwMode="auto">
              <a:xfrm>
                <a:off x="1096" y="671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6" name="Rectangle 60"/>
              <p:cNvSpPr>
                <a:spLocks noChangeArrowheads="1"/>
              </p:cNvSpPr>
              <p:nvPr/>
            </p:nvSpPr>
            <p:spPr bwMode="auto">
              <a:xfrm>
                <a:off x="1096" y="681"/>
                <a:ext cx="110" cy="4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7" name="Rectangle 61"/>
              <p:cNvSpPr>
                <a:spLocks noChangeArrowheads="1"/>
              </p:cNvSpPr>
              <p:nvPr/>
            </p:nvSpPr>
            <p:spPr bwMode="auto">
              <a:xfrm>
                <a:off x="1096" y="685"/>
                <a:ext cx="110" cy="3"/>
              </a:xfrm>
              <a:prstGeom prst="rect">
                <a:avLst/>
              </a:pr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8" name="Rectangle 62"/>
              <p:cNvSpPr>
                <a:spLocks noChangeArrowheads="1"/>
              </p:cNvSpPr>
              <p:nvPr/>
            </p:nvSpPr>
            <p:spPr bwMode="auto">
              <a:xfrm>
                <a:off x="923" y="705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9" name="Rectangle 63"/>
              <p:cNvSpPr>
                <a:spLocks noChangeArrowheads="1"/>
              </p:cNvSpPr>
              <p:nvPr/>
            </p:nvSpPr>
            <p:spPr bwMode="auto">
              <a:xfrm>
                <a:off x="923" y="711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0" name="Rectangle 64"/>
              <p:cNvSpPr>
                <a:spLocks noChangeArrowheads="1"/>
              </p:cNvSpPr>
              <p:nvPr/>
            </p:nvSpPr>
            <p:spPr bwMode="auto">
              <a:xfrm>
                <a:off x="923" y="717"/>
                <a:ext cx="139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1" name="Rectangle 65"/>
              <p:cNvSpPr>
                <a:spLocks noChangeArrowheads="1"/>
              </p:cNvSpPr>
              <p:nvPr/>
            </p:nvSpPr>
            <p:spPr bwMode="auto">
              <a:xfrm>
                <a:off x="923" y="724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2" name="Rectangle 66"/>
              <p:cNvSpPr>
                <a:spLocks noChangeArrowheads="1"/>
              </p:cNvSpPr>
              <p:nvPr/>
            </p:nvSpPr>
            <p:spPr bwMode="auto">
              <a:xfrm>
                <a:off x="923" y="730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3" name="Rectangle 67"/>
              <p:cNvSpPr>
                <a:spLocks noChangeArrowheads="1"/>
              </p:cNvSpPr>
              <p:nvPr/>
            </p:nvSpPr>
            <p:spPr bwMode="auto">
              <a:xfrm>
                <a:off x="923" y="736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4" name="Rectangle 68"/>
              <p:cNvSpPr>
                <a:spLocks noChangeArrowheads="1"/>
              </p:cNvSpPr>
              <p:nvPr/>
            </p:nvSpPr>
            <p:spPr bwMode="auto">
              <a:xfrm>
                <a:off x="923" y="708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5" name="Rectangle 69"/>
              <p:cNvSpPr>
                <a:spLocks noChangeArrowheads="1"/>
              </p:cNvSpPr>
              <p:nvPr/>
            </p:nvSpPr>
            <p:spPr bwMode="auto">
              <a:xfrm>
                <a:off x="923" y="714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6" name="Rectangle 70"/>
              <p:cNvSpPr>
                <a:spLocks noChangeArrowheads="1"/>
              </p:cNvSpPr>
              <p:nvPr/>
            </p:nvSpPr>
            <p:spPr bwMode="auto">
              <a:xfrm>
                <a:off x="923" y="721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7" name="Rectangle 71"/>
              <p:cNvSpPr>
                <a:spLocks noChangeArrowheads="1"/>
              </p:cNvSpPr>
              <p:nvPr/>
            </p:nvSpPr>
            <p:spPr bwMode="auto">
              <a:xfrm>
                <a:off x="923" y="727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8" name="Rectangle 72"/>
              <p:cNvSpPr>
                <a:spLocks noChangeArrowheads="1"/>
              </p:cNvSpPr>
              <p:nvPr/>
            </p:nvSpPr>
            <p:spPr bwMode="auto">
              <a:xfrm>
                <a:off x="923" y="733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9" name="Rectangle 73"/>
              <p:cNvSpPr>
                <a:spLocks noChangeArrowheads="1"/>
              </p:cNvSpPr>
              <p:nvPr/>
            </p:nvSpPr>
            <p:spPr bwMode="auto">
              <a:xfrm>
                <a:off x="923" y="739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0" name="Rectangle 74"/>
              <p:cNvSpPr>
                <a:spLocks noChangeArrowheads="1"/>
              </p:cNvSpPr>
              <p:nvPr/>
            </p:nvSpPr>
            <p:spPr bwMode="auto">
              <a:xfrm>
                <a:off x="923" y="742"/>
                <a:ext cx="139" cy="2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1" name="Freeform 75"/>
              <p:cNvSpPr>
                <a:spLocks/>
              </p:cNvSpPr>
              <p:nvPr/>
            </p:nvSpPr>
            <p:spPr bwMode="auto">
              <a:xfrm>
                <a:off x="1062" y="705"/>
                <a:ext cx="139" cy="3"/>
              </a:xfrm>
              <a:custGeom>
                <a:avLst/>
                <a:gdLst>
                  <a:gd name="T0" fmla="*/ 0 w 715"/>
                  <a:gd name="T1" fmla="*/ 0 h 16"/>
                  <a:gd name="T2" fmla="*/ 715 w 715"/>
                  <a:gd name="T3" fmla="*/ 0 h 16"/>
                  <a:gd name="T4" fmla="*/ 710 w 715"/>
                  <a:gd name="T5" fmla="*/ 16 h 16"/>
                  <a:gd name="T6" fmla="*/ 0 w 715"/>
                  <a:gd name="T7" fmla="*/ 16 h 16"/>
                  <a:gd name="T8" fmla="*/ 0 w 7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6">
                    <a:moveTo>
                      <a:pt x="0" y="0"/>
                    </a:moveTo>
                    <a:lnTo>
                      <a:pt x="715" y="0"/>
                    </a:lnTo>
                    <a:cubicBezTo>
                      <a:pt x="713" y="5"/>
                      <a:pt x="712" y="11"/>
                      <a:pt x="710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2" name="Freeform 76"/>
              <p:cNvSpPr>
                <a:spLocks/>
              </p:cNvSpPr>
              <p:nvPr/>
            </p:nvSpPr>
            <p:spPr bwMode="auto">
              <a:xfrm>
                <a:off x="1062" y="711"/>
                <a:ext cx="138" cy="3"/>
              </a:xfrm>
              <a:custGeom>
                <a:avLst/>
                <a:gdLst>
                  <a:gd name="T0" fmla="*/ 0 w 707"/>
                  <a:gd name="T1" fmla="*/ 0 h 16"/>
                  <a:gd name="T2" fmla="*/ 707 w 707"/>
                  <a:gd name="T3" fmla="*/ 0 h 16"/>
                  <a:gd name="T4" fmla="*/ 704 w 707"/>
                  <a:gd name="T5" fmla="*/ 15 h 16"/>
                  <a:gd name="T6" fmla="*/ 704 w 707"/>
                  <a:gd name="T7" fmla="*/ 16 h 16"/>
                  <a:gd name="T8" fmla="*/ 0 w 707"/>
                  <a:gd name="T9" fmla="*/ 16 h 16"/>
                  <a:gd name="T10" fmla="*/ 0 w 70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7" h="16">
                    <a:moveTo>
                      <a:pt x="0" y="0"/>
                    </a:moveTo>
                    <a:lnTo>
                      <a:pt x="707" y="0"/>
                    </a:lnTo>
                    <a:cubicBezTo>
                      <a:pt x="706" y="5"/>
                      <a:pt x="705" y="10"/>
                      <a:pt x="704" y="15"/>
                    </a:cubicBezTo>
                    <a:lnTo>
                      <a:pt x="704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3" name="Freeform 77"/>
              <p:cNvSpPr>
                <a:spLocks/>
              </p:cNvSpPr>
              <p:nvPr/>
            </p:nvSpPr>
            <p:spPr bwMode="auto">
              <a:xfrm>
                <a:off x="1062" y="717"/>
                <a:ext cx="137" cy="4"/>
              </a:xfrm>
              <a:custGeom>
                <a:avLst/>
                <a:gdLst>
                  <a:gd name="T0" fmla="*/ 0 w 702"/>
                  <a:gd name="T1" fmla="*/ 0 h 16"/>
                  <a:gd name="T2" fmla="*/ 702 w 702"/>
                  <a:gd name="T3" fmla="*/ 0 h 16"/>
                  <a:gd name="T4" fmla="*/ 701 w 702"/>
                  <a:gd name="T5" fmla="*/ 16 h 16"/>
                  <a:gd name="T6" fmla="*/ 0 w 702"/>
                  <a:gd name="T7" fmla="*/ 16 h 16"/>
                  <a:gd name="T8" fmla="*/ 0 w 70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16">
                    <a:moveTo>
                      <a:pt x="0" y="0"/>
                    </a:moveTo>
                    <a:lnTo>
                      <a:pt x="702" y="0"/>
                    </a:lnTo>
                    <a:cubicBezTo>
                      <a:pt x="702" y="5"/>
                      <a:pt x="702" y="10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4" name="Freeform 78"/>
              <p:cNvSpPr>
                <a:spLocks/>
              </p:cNvSpPr>
              <p:nvPr/>
            </p:nvSpPr>
            <p:spPr bwMode="auto">
              <a:xfrm>
                <a:off x="1062" y="724"/>
                <a:ext cx="137" cy="3"/>
              </a:xfrm>
              <a:custGeom>
                <a:avLst/>
                <a:gdLst>
                  <a:gd name="T0" fmla="*/ 0 w 701"/>
                  <a:gd name="T1" fmla="*/ 0 h 16"/>
                  <a:gd name="T2" fmla="*/ 701 w 701"/>
                  <a:gd name="T3" fmla="*/ 0 h 16"/>
                  <a:gd name="T4" fmla="*/ 701 w 701"/>
                  <a:gd name="T5" fmla="*/ 5 h 16"/>
                  <a:gd name="T6" fmla="*/ 701 w 701"/>
                  <a:gd name="T7" fmla="*/ 16 h 16"/>
                  <a:gd name="T8" fmla="*/ 0 w 701"/>
                  <a:gd name="T9" fmla="*/ 16 h 16"/>
                  <a:gd name="T10" fmla="*/ 0 w 70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1" h="16">
                    <a:moveTo>
                      <a:pt x="0" y="0"/>
                    </a:moveTo>
                    <a:lnTo>
                      <a:pt x="701" y="0"/>
                    </a:lnTo>
                    <a:lnTo>
                      <a:pt x="701" y="5"/>
                    </a:lnTo>
                    <a:cubicBezTo>
                      <a:pt x="701" y="9"/>
                      <a:pt x="701" y="12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5" name="Freeform 79"/>
              <p:cNvSpPr>
                <a:spLocks/>
              </p:cNvSpPr>
              <p:nvPr/>
            </p:nvSpPr>
            <p:spPr bwMode="auto">
              <a:xfrm>
                <a:off x="1062" y="730"/>
                <a:ext cx="137" cy="3"/>
              </a:xfrm>
              <a:custGeom>
                <a:avLst/>
                <a:gdLst>
                  <a:gd name="T0" fmla="*/ 0 w 703"/>
                  <a:gd name="T1" fmla="*/ 0 h 16"/>
                  <a:gd name="T2" fmla="*/ 702 w 703"/>
                  <a:gd name="T3" fmla="*/ 0 h 16"/>
                  <a:gd name="T4" fmla="*/ 703 w 703"/>
                  <a:gd name="T5" fmla="*/ 16 h 16"/>
                  <a:gd name="T6" fmla="*/ 0 w 703"/>
                  <a:gd name="T7" fmla="*/ 16 h 16"/>
                  <a:gd name="T8" fmla="*/ 0 w 70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3" h="16">
                    <a:moveTo>
                      <a:pt x="0" y="0"/>
                    </a:moveTo>
                    <a:lnTo>
                      <a:pt x="702" y="0"/>
                    </a:lnTo>
                    <a:cubicBezTo>
                      <a:pt x="702" y="6"/>
                      <a:pt x="702" y="11"/>
                      <a:pt x="703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6" name="Freeform 80"/>
              <p:cNvSpPr>
                <a:spLocks/>
              </p:cNvSpPr>
              <p:nvPr/>
            </p:nvSpPr>
            <p:spPr bwMode="auto">
              <a:xfrm>
                <a:off x="1062" y="736"/>
                <a:ext cx="138" cy="3"/>
              </a:xfrm>
              <a:custGeom>
                <a:avLst/>
                <a:gdLst>
                  <a:gd name="T0" fmla="*/ 0 w 708"/>
                  <a:gd name="T1" fmla="*/ 0 h 16"/>
                  <a:gd name="T2" fmla="*/ 705 w 708"/>
                  <a:gd name="T3" fmla="*/ 0 h 16"/>
                  <a:gd name="T4" fmla="*/ 708 w 708"/>
                  <a:gd name="T5" fmla="*/ 16 h 16"/>
                  <a:gd name="T6" fmla="*/ 0 w 708"/>
                  <a:gd name="T7" fmla="*/ 16 h 16"/>
                  <a:gd name="T8" fmla="*/ 0 w 70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16">
                    <a:moveTo>
                      <a:pt x="0" y="0"/>
                    </a:moveTo>
                    <a:lnTo>
                      <a:pt x="705" y="0"/>
                    </a:lnTo>
                    <a:cubicBezTo>
                      <a:pt x="706" y="6"/>
                      <a:pt x="707" y="11"/>
                      <a:pt x="708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7" name="Freeform 81"/>
              <p:cNvSpPr>
                <a:spLocks/>
              </p:cNvSpPr>
              <p:nvPr/>
            </p:nvSpPr>
            <p:spPr bwMode="auto">
              <a:xfrm>
                <a:off x="1062" y="708"/>
                <a:ext cx="138" cy="3"/>
              </a:xfrm>
              <a:custGeom>
                <a:avLst/>
                <a:gdLst>
                  <a:gd name="T0" fmla="*/ 0 w 710"/>
                  <a:gd name="T1" fmla="*/ 0 h 16"/>
                  <a:gd name="T2" fmla="*/ 710 w 710"/>
                  <a:gd name="T3" fmla="*/ 0 h 16"/>
                  <a:gd name="T4" fmla="*/ 707 w 710"/>
                  <a:gd name="T5" fmla="*/ 16 h 16"/>
                  <a:gd name="T6" fmla="*/ 0 w 710"/>
                  <a:gd name="T7" fmla="*/ 16 h 16"/>
                  <a:gd name="T8" fmla="*/ 0 w 71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16">
                    <a:moveTo>
                      <a:pt x="0" y="0"/>
                    </a:moveTo>
                    <a:lnTo>
                      <a:pt x="710" y="0"/>
                    </a:lnTo>
                    <a:cubicBezTo>
                      <a:pt x="709" y="5"/>
                      <a:pt x="708" y="11"/>
                      <a:pt x="707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8" name="Freeform 82"/>
              <p:cNvSpPr>
                <a:spLocks/>
              </p:cNvSpPr>
              <p:nvPr/>
            </p:nvSpPr>
            <p:spPr bwMode="auto">
              <a:xfrm>
                <a:off x="1062" y="714"/>
                <a:ext cx="137" cy="3"/>
              </a:xfrm>
              <a:custGeom>
                <a:avLst/>
                <a:gdLst>
                  <a:gd name="T0" fmla="*/ 0 w 704"/>
                  <a:gd name="T1" fmla="*/ 0 h 16"/>
                  <a:gd name="T2" fmla="*/ 704 w 704"/>
                  <a:gd name="T3" fmla="*/ 0 h 16"/>
                  <a:gd name="T4" fmla="*/ 702 w 704"/>
                  <a:gd name="T5" fmla="*/ 16 h 16"/>
                  <a:gd name="T6" fmla="*/ 0 w 704"/>
                  <a:gd name="T7" fmla="*/ 16 h 16"/>
                  <a:gd name="T8" fmla="*/ 0 w 70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4" h="16">
                    <a:moveTo>
                      <a:pt x="0" y="0"/>
                    </a:moveTo>
                    <a:lnTo>
                      <a:pt x="704" y="0"/>
                    </a:lnTo>
                    <a:cubicBezTo>
                      <a:pt x="703" y="5"/>
                      <a:pt x="703" y="10"/>
                      <a:pt x="702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9" name="Freeform 83"/>
              <p:cNvSpPr>
                <a:spLocks/>
              </p:cNvSpPr>
              <p:nvPr/>
            </p:nvSpPr>
            <p:spPr bwMode="auto">
              <a:xfrm>
                <a:off x="1062" y="721"/>
                <a:ext cx="137" cy="3"/>
              </a:xfrm>
              <a:custGeom>
                <a:avLst/>
                <a:gdLst>
                  <a:gd name="T0" fmla="*/ 0 w 701"/>
                  <a:gd name="T1" fmla="*/ 0 h 16"/>
                  <a:gd name="T2" fmla="*/ 701 w 701"/>
                  <a:gd name="T3" fmla="*/ 0 h 16"/>
                  <a:gd name="T4" fmla="*/ 701 w 701"/>
                  <a:gd name="T5" fmla="*/ 16 h 16"/>
                  <a:gd name="T6" fmla="*/ 0 w 701"/>
                  <a:gd name="T7" fmla="*/ 16 h 16"/>
                  <a:gd name="T8" fmla="*/ 0 w 70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" h="16">
                    <a:moveTo>
                      <a:pt x="0" y="0"/>
                    </a:moveTo>
                    <a:lnTo>
                      <a:pt x="701" y="0"/>
                    </a:lnTo>
                    <a:cubicBezTo>
                      <a:pt x="701" y="5"/>
                      <a:pt x="701" y="10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0" name="Freeform 84"/>
              <p:cNvSpPr>
                <a:spLocks/>
              </p:cNvSpPr>
              <p:nvPr/>
            </p:nvSpPr>
            <p:spPr bwMode="auto">
              <a:xfrm>
                <a:off x="1062" y="727"/>
                <a:ext cx="137" cy="3"/>
              </a:xfrm>
              <a:custGeom>
                <a:avLst/>
                <a:gdLst>
                  <a:gd name="T0" fmla="*/ 0 w 702"/>
                  <a:gd name="T1" fmla="*/ 0 h 15"/>
                  <a:gd name="T2" fmla="*/ 701 w 702"/>
                  <a:gd name="T3" fmla="*/ 0 h 15"/>
                  <a:gd name="T4" fmla="*/ 702 w 702"/>
                  <a:gd name="T5" fmla="*/ 15 h 15"/>
                  <a:gd name="T6" fmla="*/ 0 w 702"/>
                  <a:gd name="T7" fmla="*/ 15 h 15"/>
                  <a:gd name="T8" fmla="*/ 0 w 70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15">
                    <a:moveTo>
                      <a:pt x="0" y="0"/>
                    </a:moveTo>
                    <a:lnTo>
                      <a:pt x="701" y="0"/>
                    </a:lnTo>
                    <a:cubicBezTo>
                      <a:pt x="701" y="5"/>
                      <a:pt x="701" y="10"/>
                      <a:pt x="702" y="15"/>
                    </a:cubicBez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1" name="Freeform 85"/>
              <p:cNvSpPr>
                <a:spLocks/>
              </p:cNvSpPr>
              <p:nvPr/>
            </p:nvSpPr>
            <p:spPr bwMode="auto">
              <a:xfrm>
                <a:off x="1062" y="733"/>
                <a:ext cx="137" cy="3"/>
              </a:xfrm>
              <a:custGeom>
                <a:avLst/>
                <a:gdLst>
                  <a:gd name="T0" fmla="*/ 0 w 705"/>
                  <a:gd name="T1" fmla="*/ 0 h 16"/>
                  <a:gd name="T2" fmla="*/ 703 w 705"/>
                  <a:gd name="T3" fmla="*/ 0 h 16"/>
                  <a:gd name="T4" fmla="*/ 704 w 705"/>
                  <a:gd name="T5" fmla="*/ 12 h 16"/>
                  <a:gd name="T6" fmla="*/ 705 w 705"/>
                  <a:gd name="T7" fmla="*/ 16 h 16"/>
                  <a:gd name="T8" fmla="*/ 0 w 705"/>
                  <a:gd name="T9" fmla="*/ 16 h 16"/>
                  <a:gd name="T10" fmla="*/ 0 w 70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5" h="16">
                    <a:moveTo>
                      <a:pt x="0" y="0"/>
                    </a:moveTo>
                    <a:lnTo>
                      <a:pt x="703" y="0"/>
                    </a:lnTo>
                    <a:cubicBezTo>
                      <a:pt x="703" y="4"/>
                      <a:pt x="704" y="8"/>
                      <a:pt x="704" y="12"/>
                    </a:cubicBezTo>
                    <a:lnTo>
                      <a:pt x="705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2" name="Freeform 86"/>
              <p:cNvSpPr>
                <a:spLocks/>
              </p:cNvSpPr>
              <p:nvPr/>
            </p:nvSpPr>
            <p:spPr bwMode="auto">
              <a:xfrm>
                <a:off x="1062" y="739"/>
                <a:ext cx="139" cy="3"/>
              </a:xfrm>
              <a:custGeom>
                <a:avLst/>
                <a:gdLst>
                  <a:gd name="T0" fmla="*/ 0 w 712"/>
                  <a:gd name="T1" fmla="*/ 0 h 16"/>
                  <a:gd name="T2" fmla="*/ 708 w 712"/>
                  <a:gd name="T3" fmla="*/ 0 h 16"/>
                  <a:gd name="T4" fmla="*/ 712 w 712"/>
                  <a:gd name="T5" fmla="*/ 16 h 16"/>
                  <a:gd name="T6" fmla="*/ 0 w 712"/>
                  <a:gd name="T7" fmla="*/ 16 h 16"/>
                  <a:gd name="T8" fmla="*/ 0 w 71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2" h="16">
                    <a:moveTo>
                      <a:pt x="0" y="0"/>
                    </a:moveTo>
                    <a:lnTo>
                      <a:pt x="708" y="0"/>
                    </a:lnTo>
                    <a:cubicBezTo>
                      <a:pt x="709" y="6"/>
                      <a:pt x="710" y="11"/>
                      <a:pt x="712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3" name="Freeform 87"/>
              <p:cNvSpPr>
                <a:spLocks/>
              </p:cNvSpPr>
              <p:nvPr/>
            </p:nvSpPr>
            <p:spPr bwMode="auto">
              <a:xfrm>
                <a:off x="1062" y="742"/>
                <a:ext cx="139" cy="2"/>
              </a:xfrm>
              <a:custGeom>
                <a:avLst/>
                <a:gdLst>
                  <a:gd name="T0" fmla="*/ 0 w 715"/>
                  <a:gd name="T1" fmla="*/ 0 h 11"/>
                  <a:gd name="T2" fmla="*/ 712 w 715"/>
                  <a:gd name="T3" fmla="*/ 0 h 11"/>
                  <a:gd name="T4" fmla="*/ 715 w 715"/>
                  <a:gd name="T5" fmla="*/ 11 h 11"/>
                  <a:gd name="T6" fmla="*/ 0 w 715"/>
                  <a:gd name="T7" fmla="*/ 11 h 11"/>
                  <a:gd name="T8" fmla="*/ 0 w 7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1">
                    <a:moveTo>
                      <a:pt x="0" y="0"/>
                    </a:moveTo>
                    <a:lnTo>
                      <a:pt x="712" y="0"/>
                    </a:lnTo>
                    <a:cubicBezTo>
                      <a:pt x="713" y="4"/>
                      <a:pt x="714" y="7"/>
                      <a:pt x="715" y="11"/>
                    </a:cubicBez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4" name="Freeform 88"/>
              <p:cNvSpPr>
                <a:spLocks/>
              </p:cNvSpPr>
              <p:nvPr/>
            </p:nvSpPr>
            <p:spPr bwMode="auto">
              <a:xfrm>
                <a:off x="920" y="696"/>
                <a:ext cx="285" cy="57"/>
              </a:xfrm>
              <a:custGeom>
                <a:avLst/>
                <a:gdLst>
                  <a:gd name="T0" fmla="*/ 1469 w 1469"/>
                  <a:gd name="T1" fmla="*/ 296 h 296"/>
                  <a:gd name="T2" fmla="*/ 62 w 1469"/>
                  <a:gd name="T3" fmla="*/ 296 h 296"/>
                  <a:gd name="T4" fmla="*/ 3 w 1469"/>
                  <a:gd name="T5" fmla="*/ 202 h 296"/>
                  <a:gd name="T6" fmla="*/ 0 w 1469"/>
                  <a:gd name="T7" fmla="*/ 148 h 296"/>
                  <a:gd name="T8" fmla="*/ 3 w 1469"/>
                  <a:gd name="T9" fmla="*/ 94 h 296"/>
                  <a:gd name="T10" fmla="*/ 62 w 1469"/>
                  <a:gd name="T11" fmla="*/ 0 h 296"/>
                  <a:gd name="T12" fmla="*/ 1469 w 1469"/>
                  <a:gd name="T13" fmla="*/ 0 h 296"/>
                  <a:gd name="T14" fmla="*/ 1469 w 1469"/>
                  <a:gd name="T15" fmla="*/ 47 h 296"/>
                  <a:gd name="T16" fmla="*/ 62 w 1469"/>
                  <a:gd name="T17" fmla="*/ 47 h 296"/>
                  <a:gd name="T18" fmla="*/ 49 w 1469"/>
                  <a:gd name="T19" fmla="*/ 100 h 296"/>
                  <a:gd name="T20" fmla="*/ 46 w 1469"/>
                  <a:gd name="T21" fmla="*/ 148 h 296"/>
                  <a:gd name="T22" fmla="*/ 49 w 1469"/>
                  <a:gd name="T23" fmla="*/ 196 h 296"/>
                  <a:gd name="T24" fmla="*/ 62 w 1469"/>
                  <a:gd name="T25" fmla="*/ 249 h 296"/>
                  <a:gd name="T26" fmla="*/ 1469 w 1469"/>
                  <a:gd name="T27" fmla="*/ 249 h 296"/>
                  <a:gd name="T28" fmla="*/ 1469 w 1469"/>
                  <a:gd name="T29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296">
                    <a:moveTo>
                      <a:pt x="1469" y="296"/>
                    </a:moveTo>
                    <a:lnTo>
                      <a:pt x="62" y="296"/>
                    </a:lnTo>
                    <a:cubicBezTo>
                      <a:pt x="29" y="296"/>
                      <a:pt x="10" y="254"/>
                      <a:pt x="3" y="202"/>
                    </a:cubicBezTo>
                    <a:cubicBezTo>
                      <a:pt x="1" y="184"/>
                      <a:pt x="0" y="166"/>
                      <a:pt x="0" y="148"/>
                    </a:cubicBezTo>
                    <a:cubicBezTo>
                      <a:pt x="0" y="130"/>
                      <a:pt x="1" y="112"/>
                      <a:pt x="3" y="94"/>
                    </a:cubicBezTo>
                    <a:cubicBezTo>
                      <a:pt x="10" y="42"/>
                      <a:pt x="29" y="0"/>
                      <a:pt x="62" y="0"/>
                    </a:cubicBezTo>
                    <a:lnTo>
                      <a:pt x="1469" y="0"/>
                    </a:lnTo>
                    <a:lnTo>
                      <a:pt x="1469" y="47"/>
                    </a:lnTo>
                    <a:lnTo>
                      <a:pt x="62" y="47"/>
                    </a:lnTo>
                    <a:cubicBezTo>
                      <a:pt x="58" y="47"/>
                      <a:pt x="53" y="70"/>
                      <a:pt x="49" y="100"/>
                    </a:cubicBezTo>
                    <a:cubicBezTo>
                      <a:pt x="47" y="115"/>
                      <a:pt x="46" y="131"/>
                      <a:pt x="46" y="148"/>
                    </a:cubicBezTo>
                    <a:cubicBezTo>
                      <a:pt x="46" y="165"/>
                      <a:pt x="47" y="181"/>
                      <a:pt x="49" y="196"/>
                    </a:cubicBezTo>
                    <a:cubicBezTo>
                      <a:pt x="53" y="226"/>
                      <a:pt x="58" y="249"/>
                      <a:pt x="62" y="249"/>
                    </a:cubicBezTo>
                    <a:lnTo>
                      <a:pt x="1469" y="249"/>
                    </a:lnTo>
                    <a:lnTo>
                      <a:pt x="1469" y="296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5" name="Freeform 89"/>
              <p:cNvSpPr>
                <a:spLocks noEditPoints="1"/>
              </p:cNvSpPr>
              <p:nvPr/>
            </p:nvSpPr>
            <p:spPr bwMode="auto">
              <a:xfrm>
                <a:off x="1062" y="696"/>
                <a:ext cx="143" cy="57"/>
              </a:xfrm>
              <a:custGeom>
                <a:avLst/>
                <a:gdLst>
                  <a:gd name="T0" fmla="*/ 735 w 735"/>
                  <a:gd name="T1" fmla="*/ 296 h 296"/>
                  <a:gd name="T2" fmla="*/ 0 w 735"/>
                  <a:gd name="T3" fmla="*/ 296 h 296"/>
                  <a:gd name="T4" fmla="*/ 0 w 735"/>
                  <a:gd name="T5" fmla="*/ 249 h 296"/>
                  <a:gd name="T6" fmla="*/ 735 w 735"/>
                  <a:gd name="T7" fmla="*/ 249 h 296"/>
                  <a:gd name="T8" fmla="*/ 735 w 735"/>
                  <a:gd name="T9" fmla="*/ 296 h 296"/>
                  <a:gd name="T10" fmla="*/ 0 w 735"/>
                  <a:gd name="T11" fmla="*/ 0 h 296"/>
                  <a:gd name="T12" fmla="*/ 735 w 735"/>
                  <a:gd name="T13" fmla="*/ 0 h 296"/>
                  <a:gd name="T14" fmla="*/ 735 w 735"/>
                  <a:gd name="T15" fmla="*/ 47 h 296"/>
                  <a:gd name="T16" fmla="*/ 0 w 735"/>
                  <a:gd name="T17" fmla="*/ 47 h 296"/>
                  <a:gd name="T18" fmla="*/ 0 w 735"/>
                  <a:gd name="T1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5" h="296">
                    <a:moveTo>
                      <a:pt x="735" y="296"/>
                    </a:moveTo>
                    <a:lnTo>
                      <a:pt x="0" y="296"/>
                    </a:lnTo>
                    <a:lnTo>
                      <a:pt x="0" y="249"/>
                    </a:lnTo>
                    <a:lnTo>
                      <a:pt x="735" y="249"/>
                    </a:lnTo>
                    <a:lnTo>
                      <a:pt x="735" y="296"/>
                    </a:lnTo>
                    <a:close/>
                    <a:moveTo>
                      <a:pt x="0" y="0"/>
                    </a:moveTo>
                    <a:lnTo>
                      <a:pt x="735" y="0"/>
                    </a:lnTo>
                    <a:lnTo>
                      <a:pt x="735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6" name="Rectangle 90"/>
              <p:cNvSpPr>
                <a:spLocks noChangeArrowheads="1"/>
              </p:cNvSpPr>
              <p:nvPr/>
            </p:nvSpPr>
            <p:spPr bwMode="auto">
              <a:xfrm>
                <a:off x="909" y="858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7" name="Rectangle 91"/>
              <p:cNvSpPr>
                <a:spLocks noChangeArrowheads="1"/>
              </p:cNvSpPr>
              <p:nvPr/>
            </p:nvSpPr>
            <p:spPr bwMode="auto">
              <a:xfrm>
                <a:off x="909" y="866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8" name="Rectangle 92"/>
              <p:cNvSpPr>
                <a:spLocks noChangeArrowheads="1"/>
              </p:cNvSpPr>
              <p:nvPr/>
            </p:nvSpPr>
            <p:spPr bwMode="auto">
              <a:xfrm>
                <a:off x="909" y="874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9" name="Rectangle 93"/>
              <p:cNvSpPr>
                <a:spLocks noChangeArrowheads="1"/>
              </p:cNvSpPr>
              <p:nvPr/>
            </p:nvSpPr>
            <p:spPr bwMode="auto">
              <a:xfrm>
                <a:off x="909" y="882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0" name="Rectangle 94"/>
              <p:cNvSpPr>
                <a:spLocks noChangeArrowheads="1"/>
              </p:cNvSpPr>
              <p:nvPr/>
            </p:nvSpPr>
            <p:spPr bwMode="auto">
              <a:xfrm>
                <a:off x="909" y="890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1" name="Rectangle 95"/>
              <p:cNvSpPr>
                <a:spLocks noChangeArrowheads="1"/>
              </p:cNvSpPr>
              <p:nvPr/>
            </p:nvSpPr>
            <p:spPr bwMode="auto">
              <a:xfrm>
                <a:off x="909" y="899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2" name="Rectangle 96"/>
              <p:cNvSpPr>
                <a:spLocks noChangeArrowheads="1"/>
              </p:cNvSpPr>
              <p:nvPr/>
            </p:nvSpPr>
            <p:spPr bwMode="auto">
              <a:xfrm>
                <a:off x="909" y="862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3" name="Rectangle 97"/>
              <p:cNvSpPr>
                <a:spLocks noChangeArrowheads="1"/>
              </p:cNvSpPr>
              <p:nvPr/>
            </p:nvSpPr>
            <p:spPr bwMode="auto">
              <a:xfrm>
                <a:off x="909" y="870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4" name="Rectangle 98"/>
              <p:cNvSpPr>
                <a:spLocks noChangeArrowheads="1"/>
              </p:cNvSpPr>
              <p:nvPr/>
            </p:nvSpPr>
            <p:spPr bwMode="auto">
              <a:xfrm>
                <a:off x="909" y="878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5" name="Rectangle 99"/>
              <p:cNvSpPr>
                <a:spLocks noChangeArrowheads="1"/>
              </p:cNvSpPr>
              <p:nvPr/>
            </p:nvSpPr>
            <p:spPr bwMode="auto">
              <a:xfrm>
                <a:off x="909" y="886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6" name="Rectangle 100"/>
              <p:cNvSpPr>
                <a:spLocks noChangeArrowheads="1"/>
              </p:cNvSpPr>
              <p:nvPr/>
            </p:nvSpPr>
            <p:spPr bwMode="auto">
              <a:xfrm>
                <a:off x="909" y="894"/>
                <a:ext cx="184" cy="5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7" name="Rectangle 101"/>
              <p:cNvSpPr>
                <a:spLocks noChangeArrowheads="1"/>
              </p:cNvSpPr>
              <p:nvPr/>
            </p:nvSpPr>
            <p:spPr bwMode="auto">
              <a:xfrm>
                <a:off x="909" y="903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8" name="Rectangle 102"/>
              <p:cNvSpPr>
                <a:spLocks noChangeArrowheads="1"/>
              </p:cNvSpPr>
              <p:nvPr/>
            </p:nvSpPr>
            <p:spPr bwMode="auto">
              <a:xfrm>
                <a:off x="909" y="907"/>
                <a:ext cx="184" cy="2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9" name="Freeform 103"/>
              <p:cNvSpPr>
                <a:spLocks/>
              </p:cNvSpPr>
              <p:nvPr/>
            </p:nvSpPr>
            <p:spPr bwMode="auto">
              <a:xfrm>
                <a:off x="1093" y="858"/>
                <a:ext cx="184" cy="4"/>
              </a:xfrm>
              <a:custGeom>
                <a:avLst/>
                <a:gdLst>
                  <a:gd name="T0" fmla="*/ 0 w 946"/>
                  <a:gd name="T1" fmla="*/ 0 h 21"/>
                  <a:gd name="T2" fmla="*/ 946 w 946"/>
                  <a:gd name="T3" fmla="*/ 0 h 21"/>
                  <a:gd name="T4" fmla="*/ 939 w 946"/>
                  <a:gd name="T5" fmla="*/ 21 h 21"/>
                  <a:gd name="T6" fmla="*/ 0 w 946"/>
                  <a:gd name="T7" fmla="*/ 21 h 21"/>
                  <a:gd name="T8" fmla="*/ 0 w 9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21">
                    <a:moveTo>
                      <a:pt x="0" y="0"/>
                    </a:moveTo>
                    <a:lnTo>
                      <a:pt x="946" y="0"/>
                    </a:lnTo>
                    <a:cubicBezTo>
                      <a:pt x="943" y="6"/>
                      <a:pt x="941" y="13"/>
                      <a:pt x="93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0" name="Freeform 104"/>
              <p:cNvSpPr>
                <a:spLocks/>
              </p:cNvSpPr>
              <p:nvPr/>
            </p:nvSpPr>
            <p:spPr bwMode="auto">
              <a:xfrm>
                <a:off x="1093" y="866"/>
                <a:ext cx="182" cy="4"/>
              </a:xfrm>
              <a:custGeom>
                <a:avLst/>
                <a:gdLst>
                  <a:gd name="T0" fmla="*/ 0 w 935"/>
                  <a:gd name="T1" fmla="*/ 0 h 21"/>
                  <a:gd name="T2" fmla="*/ 935 w 935"/>
                  <a:gd name="T3" fmla="*/ 0 h 21"/>
                  <a:gd name="T4" fmla="*/ 932 w 935"/>
                  <a:gd name="T5" fmla="*/ 20 h 21"/>
                  <a:gd name="T6" fmla="*/ 931 w 935"/>
                  <a:gd name="T7" fmla="*/ 21 h 21"/>
                  <a:gd name="T8" fmla="*/ 0 w 935"/>
                  <a:gd name="T9" fmla="*/ 21 h 21"/>
                  <a:gd name="T10" fmla="*/ 0 w 93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5" h="21">
                    <a:moveTo>
                      <a:pt x="0" y="0"/>
                    </a:moveTo>
                    <a:lnTo>
                      <a:pt x="935" y="0"/>
                    </a:lnTo>
                    <a:cubicBezTo>
                      <a:pt x="933" y="6"/>
                      <a:pt x="932" y="13"/>
                      <a:pt x="932" y="20"/>
                    </a:cubicBezTo>
                    <a:lnTo>
                      <a:pt x="9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1" name="Freeform 105"/>
              <p:cNvSpPr>
                <a:spLocks/>
              </p:cNvSpPr>
              <p:nvPr/>
            </p:nvSpPr>
            <p:spPr bwMode="auto">
              <a:xfrm>
                <a:off x="1093" y="874"/>
                <a:ext cx="180" cy="4"/>
              </a:xfrm>
              <a:custGeom>
                <a:avLst/>
                <a:gdLst>
                  <a:gd name="T0" fmla="*/ 0 w 929"/>
                  <a:gd name="T1" fmla="*/ 0 h 21"/>
                  <a:gd name="T2" fmla="*/ 929 w 929"/>
                  <a:gd name="T3" fmla="*/ 0 h 21"/>
                  <a:gd name="T4" fmla="*/ 928 w 929"/>
                  <a:gd name="T5" fmla="*/ 21 h 21"/>
                  <a:gd name="T6" fmla="*/ 0 w 929"/>
                  <a:gd name="T7" fmla="*/ 21 h 21"/>
                  <a:gd name="T8" fmla="*/ 0 w 92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9" h="21">
                    <a:moveTo>
                      <a:pt x="0" y="0"/>
                    </a:moveTo>
                    <a:lnTo>
                      <a:pt x="929" y="0"/>
                    </a:lnTo>
                    <a:cubicBezTo>
                      <a:pt x="929" y="7"/>
                      <a:pt x="928" y="14"/>
                      <a:pt x="928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2" name="Freeform 106"/>
              <p:cNvSpPr>
                <a:spLocks/>
              </p:cNvSpPr>
              <p:nvPr/>
            </p:nvSpPr>
            <p:spPr bwMode="auto">
              <a:xfrm>
                <a:off x="1093" y="882"/>
                <a:ext cx="180" cy="4"/>
              </a:xfrm>
              <a:custGeom>
                <a:avLst/>
                <a:gdLst>
                  <a:gd name="T0" fmla="*/ 0 w 927"/>
                  <a:gd name="T1" fmla="*/ 0 h 21"/>
                  <a:gd name="T2" fmla="*/ 927 w 927"/>
                  <a:gd name="T3" fmla="*/ 0 h 21"/>
                  <a:gd name="T4" fmla="*/ 927 w 927"/>
                  <a:gd name="T5" fmla="*/ 7 h 21"/>
                  <a:gd name="T6" fmla="*/ 927 w 927"/>
                  <a:gd name="T7" fmla="*/ 21 h 21"/>
                  <a:gd name="T8" fmla="*/ 0 w 927"/>
                  <a:gd name="T9" fmla="*/ 21 h 21"/>
                  <a:gd name="T10" fmla="*/ 0 w 92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7" h="21">
                    <a:moveTo>
                      <a:pt x="0" y="0"/>
                    </a:moveTo>
                    <a:lnTo>
                      <a:pt x="927" y="0"/>
                    </a:lnTo>
                    <a:lnTo>
                      <a:pt x="927" y="7"/>
                    </a:lnTo>
                    <a:cubicBezTo>
                      <a:pt x="927" y="12"/>
                      <a:pt x="927" y="16"/>
                      <a:pt x="92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3" name="Freeform 107"/>
              <p:cNvSpPr>
                <a:spLocks/>
              </p:cNvSpPr>
              <p:nvPr/>
            </p:nvSpPr>
            <p:spPr bwMode="auto">
              <a:xfrm>
                <a:off x="1093" y="890"/>
                <a:ext cx="181" cy="4"/>
              </a:xfrm>
              <a:custGeom>
                <a:avLst/>
                <a:gdLst>
                  <a:gd name="T0" fmla="*/ 0 w 930"/>
                  <a:gd name="T1" fmla="*/ 0 h 21"/>
                  <a:gd name="T2" fmla="*/ 928 w 930"/>
                  <a:gd name="T3" fmla="*/ 0 h 21"/>
                  <a:gd name="T4" fmla="*/ 930 w 930"/>
                  <a:gd name="T5" fmla="*/ 21 h 21"/>
                  <a:gd name="T6" fmla="*/ 0 w 930"/>
                  <a:gd name="T7" fmla="*/ 21 h 21"/>
                  <a:gd name="T8" fmla="*/ 0 w 9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21">
                    <a:moveTo>
                      <a:pt x="0" y="0"/>
                    </a:moveTo>
                    <a:lnTo>
                      <a:pt x="928" y="0"/>
                    </a:lnTo>
                    <a:cubicBezTo>
                      <a:pt x="929" y="7"/>
                      <a:pt x="929" y="14"/>
                      <a:pt x="930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4" name="Freeform 108"/>
              <p:cNvSpPr>
                <a:spLocks/>
              </p:cNvSpPr>
              <p:nvPr/>
            </p:nvSpPr>
            <p:spPr bwMode="auto">
              <a:xfrm>
                <a:off x="1093" y="899"/>
                <a:ext cx="182" cy="4"/>
              </a:xfrm>
              <a:custGeom>
                <a:avLst/>
                <a:gdLst>
                  <a:gd name="T0" fmla="*/ 0 w 936"/>
                  <a:gd name="T1" fmla="*/ 0 h 21"/>
                  <a:gd name="T2" fmla="*/ 932 w 936"/>
                  <a:gd name="T3" fmla="*/ 0 h 21"/>
                  <a:gd name="T4" fmla="*/ 936 w 936"/>
                  <a:gd name="T5" fmla="*/ 21 h 21"/>
                  <a:gd name="T6" fmla="*/ 0 w 936"/>
                  <a:gd name="T7" fmla="*/ 21 h 21"/>
                  <a:gd name="T8" fmla="*/ 0 w 93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6" h="21">
                    <a:moveTo>
                      <a:pt x="0" y="0"/>
                    </a:moveTo>
                    <a:lnTo>
                      <a:pt x="932" y="0"/>
                    </a:lnTo>
                    <a:cubicBezTo>
                      <a:pt x="933" y="7"/>
                      <a:pt x="935" y="14"/>
                      <a:pt x="936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5" name="Freeform 109"/>
              <p:cNvSpPr>
                <a:spLocks/>
              </p:cNvSpPr>
              <p:nvPr/>
            </p:nvSpPr>
            <p:spPr bwMode="auto">
              <a:xfrm>
                <a:off x="1093" y="862"/>
                <a:ext cx="182" cy="4"/>
              </a:xfrm>
              <a:custGeom>
                <a:avLst/>
                <a:gdLst>
                  <a:gd name="T0" fmla="*/ 0 w 939"/>
                  <a:gd name="T1" fmla="*/ 0 h 21"/>
                  <a:gd name="T2" fmla="*/ 939 w 939"/>
                  <a:gd name="T3" fmla="*/ 0 h 21"/>
                  <a:gd name="T4" fmla="*/ 935 w 939"/>
                  <a:gd name="T5" fmla="*/ 21 h 21"/>
                  <a:gd name="T6" fmla="*/ 0 w 939"/>
                  <a:gd name="T7" fmla="*/ 21 h 21"/>
                  <a:gd name="T8" fmla="*/ 0 w 93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9" h="21">
                    <a:moveTo>
                      <a:pt x="0" y="0"/>
                    </a:moveTo>
                    <a:lnTo>
                      <a:pt x="939" y="0"/>
                    </a:lnTo>
                    <a:cubicBezTo>
                      <a:pt x="938" y="6"/>
                      <a:pt x="936" y="13"/>
                      <a:pt x="935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6" name="Freeform 110"/>
              <p:cNvSpPr>
                <a:spLocks/>
              </p:cNvSpPr>
              <p:nvPr/>
            </p:nvSpPr>
            <p:spPr bwMode="auto">
              <a:xfrm>
                <a:off x="1093" y="870"/>
                <a:ext cx="181" cy="4"/>
              </a:xfrm>
              <a:custGeom>
                <a:avLst/>
                <a:gdLst>
                  <a:gd name="T0" fmla="*/ 0 w 931"/>
                  <a:gd name="T1" fmla="*/ 0 h 21"/>
                  <a:gd name="T2" fmla="*/ 931 w 931"/>
                  <a:gd name="T3" fmla="*/ 0 h 21"/>
                  <a:gd name="T4" fmla="*/ 929 w 931"/>
                  <a:gd name="T5" fmla="*/ 21 h 21"/>
                  <a:gd name="T6" fmla="*/ 0 w 931"/>
                  <a:gd name="T7" fmla="*/ 21 h 21"/>
                  <a:gd name="T8" fmla="*/ 0 w 93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1" h="21">
                    <a:moveTo>
                      <a:pt x="0" y="0"/>
                    </a:moveTo>
                    <a:lnTo>
                      <a:pt x="931" y="0"/>
                    </a:lnTo>
                    <a:cubicBezTo>
                      <a:pt x="931" y="7"/>
                      <a:pt x="930" y="14"/>
                      <a:pt x="92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7" name="Freeform 111"/>
              <p:cNvSpPr>
                <a:spLocks/>
              </p:cNvSpPr>
              <p:nvPr/>
            </p:nvSpPr>
            <p:spPr bwMode="auto">
              <a:xfrm>
                <a:off x="1093" y="878"/>
                <a:ext cx="180" cy="4"/>
              </a:xfrm>
              <a:custGeom>
                <a:avLst/>
                <a:gdLst>
                  <a:gd name="T0" fmla="*/ 0 w 928"/>
                  <a:gd name="T1" fmla="*/ 0 h 21"/>
                  <a:gd name="T2" fmla="*/ 928 w 928"/>
                  <a:gd name="T3" fmla="*/ 0 h 21"/>
                  <a:gd name="T4" fmla="*/ 927 w 928"/>
                  <a:gd name="T5" fmla="*/ 21 h 21"/>
                  <a:gd name="T6" fmla="*/ 0 w 928"/>
                  <a:gd name="T7" fmla="*/ 21 h 21"/>
                  <a:gd name="T8" fmla="*/ 0 w 92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8" h="21">
                    <a:moveTo>
                      <a:pt x="0" y="0"/>
                    </a:moveTo>
                    <a:lnTo>
                      <a:pt x="928" y="0"/>
                    </a:lnTo>
                    <a:cubicBezTo>
                      <a:pt x="927" y="7"/>
                      <a:pt x="927" y="14"/>
                      <a:pt x="92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8" name="Freeform 112"/>
              <p:cNvSpPr>
                <a:spLocks/>
              </p:cNvSpPr>
              <p:nvPr/>
            </p:nvSpPr>
            <p:spPr bwMode="auto">
              <a:xfrm>
                <a:off x="1093" y="886"/>
                <a:ext cx="180" cy="4"/>
              </a:xfrm>
              <a:custGeom>
                <a:avLst/>
                <a:gdLst>
                  <a:gd name="T0" fmla="*/ 0 w 928"/>
                  <a:gd name="T1" fmla="*/ 0 h 21"/>
                  <a:gd name="T2" fmla="*/ 927 w 928"/>
                  <a:gd name="T3" fmla="*/ 0 h 21"/>
                  <a:gd name="T4" fmla="*/ 928 w 928"/>
                  <a:gd name="T5" fmla="*/ 21 h 21"/>
                  <a:gd name="T6" fmla="*/ 0 w 928"/>
                  <a:gd name="T7" fmla="*/ 21 h 21"/>
                  <a:gd name="T8" fmla="*/ 0 w 92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8" h="21">
                    <a:moveTo>
                      <a:pt x="0" y="0"/>
                    </a:moveTo>
                    <a:lnTo>
                      <a:pt x="927" y="0"/>
                    </a:lnTo>
                    <a:cubicBezTo>
                      <a:pt x="927" y="7"/>
                      <a:pt x="928" y="14"/>
                      <a:pt x="928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9" name="Freeform 113"/>
              <p:cNvSpPr>
                <a:spLocks/>
              </p:cNvSpPr>
              <p:nvPr/>
            </p:nvSpPr>
            <p:spPr bwMode="auto">
              <a:xfrm>
                <a:off x="1093" y="894"/>
                <a:ext cx="181" cy="5"/>
              </a:xfrm>
              <a:custGeom>
                <a:avLst/>
                <a:gdLst>
                  <a:gd name="T0" fmla="*/ 0 w 932"/>
                  <a:gd name="T1" fmla="*/ 0 h 21"/>
                  <a:gd name="T2" fmla="*/ 930 w 932"/>
                  <a:gd name="T3" fmla="*/ 0 h 21"/>
                  <a:gd name="T4" fmla="*/ 932 w 932"/>
                  <a:gd name="T5" fmla="*/ 15 h 21"/>
                  <a:gd name="T6" fmla="*/ 932 w 932"/>
                  <a:gd name="T7" fmla="*/ 21 h 21"/>
                  <a:gd name="T8" fmla="*/ 0 w 932"/>
                  <a:gd name="T9" fmla="*/ 21 h 21"/>
                  <a:gd name="T10" fmla="*/ 0 w 932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2" h="21">
                    <a:moveTo>
                      <a:pt x="0" y="0"/>
                    </a:moveTo>
                    <a:lnTo>
                      <a:pt x="930" y="0"/>
                    </a:lnTo>
                    <a:cubicBezTo>
                      <a:pt x="930" y="5"/>
                      <a:pt x="931" y="10"/>
                      <a:pt x="932" y="15"/>
                    </a:cubicBezTo>
                    <a:lnTo>
                      <a:pt x="932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0" name="Freeform 114"/>
              <p:cNvSpPr>
                <a:spLocks/>
              </p:cNvSpPr>
              <p:nvPr/>
            </p:nvSpPr>
            <p:spPr bwMode="auto">
              <a:xfrm>
                <a:off x="1093" y="903"/>
                <a:ext cx="183" cy="4"/>
              </a:xfrm>
              <a:custGeom>
                <a:avLst/>
                <a:gdLst>
                  <a:gd name="T0" fmla="*/ 0 w 941"/>
                  <a:gd name="T1" fmla="*/ 0 h 21"/>
                  <a:gd name="T2" fmla="*/ 936 w 941"/>
                  <a:gd name="T3" fmla="*/ 0 h 21"/>
                  <a:gd name="T4" fmla="*/ 941 w 941"/>
                  <a:gd name="T5" fmla="*/ 21 h 21"/>
                  <a:gd name="T6" fmla="*/ 0 w 941"/>
                  <a:gd name="T7" fmla="*/ 21 h 21"/>
                  <a:gd name="T8" fmla="*/ 0 w 94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1" h="21">
                    <a:moveTo>
                      <a:pt x="0" y="0"/>
                    </a:moveTo>
                    <a:lnTo>
                      <a:pt x="936" y="0"/>
                    </a:lnTo>
                    <a:cubicBezTo>
                      <a:pt x="938" y="7"/>
                      <a:pt x="939" y="14"/>
                      <a:pt x="94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1" name="Freeform 115"/>
              <p:cNvSpPr>
                <a:spLocks/>
              </p:cNvSpPr>
              <p:nvPr/>
            </p:nvSpPr>
            <p:spPr bwMode="auto">
              <a:xfrm>
                <a:off x="1093" y="907"/>
                <a:ext cx="184" cy="2"/>
              </a:xfrm>
              <a:custGeom>
                <a:avLst/>
                <a:gdLst>
                  <a:gd name="T0" fmla="*/ 0 w 946"/>
                  <a:gd name="T1" fmla="*/ 0 h 14"/>
                  <a:gd name="T2" fmla="*/ 941 w 946"/>
                  <a:gd name="T3" fmla="*/ 0 h 14"/>
                  <a:gd name="T4" fmla="*/ 946 w 946"/>
                  <a:gd name="T5" fmla="*/ 14 h 14"/>
                  <a:gd name="T6" fmla="*/ 0 w 946"/>
                  <a:gd name="T7" fmla="*/ 14 h 14"/>
                  <a:gd name="T8" fmla="*/ 0 w 94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14">
                    <a:moveTo>
                      <a:pt x="0" y="0"/>
                    </a:moveTo>
                    <a:lnTo>
                      <a:pt x="941" y="0"/>
                    </a:lnTo>
                    <a:cubicBezTo>
                      <a:pt x="943" y="5"/>
                      <a:pt x="944" y="10"/>
                      <a:pt x="946" y="14"/>
                    </a:cubicBez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2" name="Freeform 116"/>
              <p:cNvSpPr>
                <a:spLocks/>
              </p:cNvSpPr>
              <p:nvPr/>
            </p:nvSpPr>
            <p:spPr bwMode="auto">
              <a:xfrm>
                <a:off x="905" y="846"/>
                <a:ext cx="377" cy="75"/>
              </a:xfrm>
              <a:custGeom>
                <a:avLst/>
                <a:gdLst>
                  <a:gd name="T0" fmla="*/ 1943 w 1943"/>
                  <a:gd name="T1" fmla="*/ 390 h 390"/>
                  <a:gd name="T2" fmla="*/ 83 w 1943"/>
                  <a:gd name="T3" fmla="*/ 390 h 390"/>
                  <a:gd name="T4" fmla="*/ 4 w 1943"/>
                  <a:gd name="T5" fmla="*/ 266 h 390"/>
                  <a:gd name="T6" fmla="*/ 0 w 1943"/>
                  <a:gd name="T7" fmla="*/ 195 h 390"/>
                  <a:gd name="T8" fmla="*/ 4 w 1943"/>
                  <a:gd name="T9" fmla="*/ 124 h 390"/>
                  <a:gd name="T10" fmla="*/ 83 w 1943"/>
                  <a:gd name="T11" fmla="*/ 0 h 390"/>
                  <a:gd name="T12" fmla="*/ 1943 w 1943"/>
                  <a:gd name="T13" fmla="*/ 0 h 390"/>
                  <a:gd name="T14" fmla="*/ 1943 w 1943"/>
                  <a:gd name="T15" fmla="*/ 62 h 390"/>
                  <a:gd name="T16" fmla="*/ 83 w 1943"/>
                  <a:gd name="T17" fmla="*/ 62 h 390"/>
                  <a:gd name="T18" fmla="*/ 65 w 1943"/>
                  <a:gd name="T19" fmla="*/ 132 h 390"/>
                  <a:gd name="T20" fmla="*/ 61 w 1943"/>
                  <a:gd name="T21" fmla="*/ 195 h 390"/>
                  <a:gd name="T22" fmla="*/ 65 w 1943"/>
                  <a:gd name="T23" fmla="*/ 258 h 390"/>
                  <a:gd name="T24" fmla="*/ 83 w 1943"/>
                  <a:gd name="T25" fmla="*/ 328 h 390"/>
                  <a:gd name="T26" fmla="*/ 1943 w 1943"/>
                  <a:gd name="T27" fmla="*/ 328 h 390"/>
                  <a:gd name="T28" fmla="*/ 1943 w 1943"/>
                  <a:gd name="T2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3" h="390">
                    <a:moveTo>
                      <a:pt x="1943" y="390"/>
                    </a:moveTo>
                    <a:lnTo>
                      <a:pt x="83" y="390"/>
                    </a:lnTo>
                    <a:cubicBezTo>
                      <a:pt x="39" y="390"/>
                      <a:pt x="13" y="336"/>
                      <a:pt x="4" y="266"/>
                    </a:cubicBezTo>
                    <a:cubicBezTo>
                      <a:pt x="1" y="243"/>
                      <a:pt x="0" y="219"/>
                      <a:pt x="0" y="195"/>
                    </a:cubicBezTo>
                    <a:cubicBezTo>
                      <a:pt x="0" y="171"/>
                      <a:pt x="1" y="147"/>
                      <a:pt x="4" y="124"/>
                    </a:cubicBezTo>
                    <a:cubicBezTo>
                      <a:pt x="13" y="54"/>
                      <a:pt x="39" y="0"/>
                      <a:pt x="83" y="0"/>
                    </a:cubicBezTo>
                    <a:lnTo>
                      <a:pt x="1943" y="0"/>
                    </a:lnTo>
                    <a:lnTo>
                      <a:pt x="1943" y="62"/>
                    </a:lnTo>
                    <a:lnTo>
                      <a:pt x="83" y="62"/>
                    </a:lnTo>
                    <a:cubicBezTo>
                      <a:pt x="77" y="62"/>
                      <a:pt x="70" y="92"/>
                      <a:pt x="65" y="132"/>
                    </a:cubicBezTo>
                    <a:cubicBezTo>
                      <a:pt x="63" y="151"/>
                      <a:pt x="61" y="173"/>
                      <a:pt x="61" y="195"/>
                    </a:cubicBezTo>
                    <a:cubicBezTo>
                      <a:pt x="61" y="217"/>
                      <a:pt x="63" y="239"/>
                      <a:pt x="65" y="258"/>
                    </a:cubicBezTo>
                    <a:cubicBezTo>
                      <a:pt x="70" y="298"/>
                      <a:pt x="77" y="328"/>
                      <a:pt x="83" y="328"/>
                    </a:cubicBezTo>
                    <a:lnTo>
                      <a:pt x="1943" y="328"/>
                    </a:lnTo>
                    <a:lnTo>
                      <a:pt x="1943" y="390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3" name="Freeform 117"/>
              <p:cNvSpPr>
                <a:spLocks noEditPoints="1"/>
              </p:cNvSpPr>
              <p:nvPr/>
            </p:nvSpPr>
            <p:spPr bwMode="auto">
              <a:xfrm>
                <a:off x="1093" y="846"/>
                <a:ext cx="189" cy="75"/>
              </a:xfrm>
              <a:custGeom>
                <a:avLst/>
                <a:gdLst>
                  <a:gd name="T0" fmla="*/ 972 w 972"/>
                  <a:gd name="T1" fmla="*/ 390 h 390"/>
                  <a:gd name="T2" fmla="*/ 0 w 972"/>
                  <a:gd name="T3" fmla="*/ 390 h 390"/>
                  <a:gd name="T4" fmla="*/ 0 w 972"/>
                  <a:gd name="T5" fmla="*/ 328 h 390"/>
                  <a:gd name="T6" fmla="*/ 972 w 972"/>
                  <a:gd name="T7" fmla="*/ 328 h 390"/>
                  <a:gd name="T8" fmla="*/ 972 w 972"/>
                  <a:gd name="T9" fmla="*/ 390 h 390"/>
                  <a:gd name="T10" fmla="*/ 0 w 972"/>
                  <a:gd name="T11" fmla="*/ 0 h 390"/>
                  <a:gd name="T12" fmla="*/ 972 w 972"/>
                  <a:gd name="T13" fmla="*/ 0 h 390"/>
                  <a:gd name="T14" fmla="*/ 972 w 972"/>
                  <a:gd name="T15" fmla="*/ 62 h 390"/>
                  <a:gd name="T16" fmla="*/ 0 w 972"/>
                  <a:gd name="T17" fmla="*/ 62 h 390"/>
                  <a:gd name="T18" fmla="*/ 0 w 972"/>
                  <a:gd name="T1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2" h="390">
                    <a:moveTo>
                      <a:pt x="972" y="390"/>
                    </a:moveTo>
                    <a:lnTo>
                      <a:pt x="0" y="390"/>
                    </a:lnTo>
                    <a:lnTo>
                      <a:pt x="0" y="328"/>
                    </a:lnTo>
                    <a:lnTo>
                      <a:pt x="972" y="328"/>
                    </a:lnTo>
                    <a:lnTo>
                      <a:pt x="972" y="390"/>
                    </a:lnTo>
                    <a:close/>
                    <a:moveTo>
                      <a:pt x="0" y="0"/>
                    </a:moveTo>
                    <a:lnTo>
                      <a:pt x="972" y="0"/>
                    </a:lnTo>
                    <a:lnTo>
                      <a:pt x="97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4" name="Rectangle 118"/>
              <p:cNvSpPr>
                <a:spLocks noChangeArrowheads="1"/>
              </p:cNvSpPr>
              <p:nvPr/>
            </p:nvSpPr>
            <p:spPr bwMode="auto">
              <a:xfrm>
                <a:off x="905" y="763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5" name="Rectangle 119"/>
              <p:cNvSpPr>
                <a:spLocks noChangeArrowheads="1"/>
              </p:cNvSpPr>
              <p:nvPr/>
            </p:nvSpPr>
            <p:spPr bwMode="auto">
              <a:xfrm>
                <a:off x="905" y="775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6" name="Rectangle 120"/>
              <p:cNvSpPr>
                <a:spLocks noChangeArrowheads="1"/>
              </p:cNvSpPr>
              <p:nvPr/>
            </p:nvSpPr>
            <p:spPr bwMode="auto">
              <a:xfrm>
                <a:off x="905" y="786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7" name="Rectangle 121"/>
              <p:cNvSpPr>
                <a:spLocks noChangeArrowheads="1"/>
              </p:cNvSpPr>
              <p:nvPr/>
            </p:nvSpPr>
            <p:spPr bwMode="auto">
              <a:xfrm>
                <a:off x="905" y="798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8" name="Rectangle 122"/>
              <p:cNvSpPr>
                <a:spLocks noChangeArrowheads="1"/>
              </p:cNvSpPr>
              <p:nvPr/>
            </p:nvSpPr>
            <p:spPr bwMode="auto">
              <a:xfrm>
                <a:off x="905" y="809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9" name="Rectangle 123"/>
              <p:cNvSpPr>
                <a:spLocks noChangeArrowheads="1"/>
              </p:cNvSpPr>
              <p:nvPr/>
            </p:nvSpPr>
            <p:spPr bwMode="auto">
              <a:xfrm>
                <a:off x="905" y="821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0" name="Rectangle 124"/>
              <p:cNvSpPr>
                <a:spLocks noChangeArrowheads="1"/>
              </p:cNvSpPr>
              <p:nvPr/>
            </p:nvSpPr>
            <p:spPr bwMode="auto">
              <a:xfrm>
                <a:off x="905" y="769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1" name="Rectangle 125"/>
              <p:cNvSpPr>
                <a:spLocks noChangeArrowheads="1"/>
              </p:cNvSpPr>
              <p:nvPr/>
            </p:nvSpPr>
            <p:spPr bwMode="auto">
              <a:xfrm>
                <a:off x="905" y="780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2" name="Rectangle 126"/>
              <p:cNvSpPr>
                <a:spLocks noChangeArrowheads="1"/>
              </p:cNvSpPr>
              <p:nvPr/>
            </p:nvSpPr>
            <p:spPr bwMode="auto">
              <a:xfrm>
                <a:off x="905" y="792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3" name="Rectangle 127"/>
              <p:cNvSpPr>
                <a:spLocks noChangeArrowheads="1"/>
              </p:cNvSpPr>
              <p:nvPr/>
            </p:nvSpPr>
            <p:spPr bwMode="auto">
              <a:xfrm>
                <a:off x="905" y="803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4" name="Rectangle 128"/>
              <p:cNvSpPr>
                <a:spLocks noChangeArrowheads="1"/>
              </p:cNvSpPr>
              <p:nvPr/>
            </p:nvSpPr>
            <p:spPr bwMode="auto">
              <a:xfrm>
                <a:off x="905" y="815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5" name="Rectangle 129"/>
              <p:cNvSpPr>
                <a:spLocks noChangeArrowheads="1"/>
              </p:cNvSpPr>
              <p:nvPr/>
            </p:nvSpPr>
            <p:spPr bwMode="auto">
              <a:xfrm>
                <a:off x="905" y="826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6" name="Rectangle 130"/>
              <p:cNvSpPr>
                <a:spLocks noChangeArrowheads="1"/>
              </p:cNvSpPr>
              <p:nvPr/>
            </p:nvSpPr>
            <p:spPr bwMode="auto">
              <a:xfrm>
                <a:off x="905" y="832"/>
                <a:ext cx="137" cy="4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7" name="Freeform 131"/>
              <p:cNvSpPr>
                <a:spLocks/>
              </p:cNvSpPr>
              <p:nvPr/>
            </p:nvSpPr>
            <p:spPr bwMode="auto">
              <a:xfrm>
                <a:off x="1042" y="763"/>
                <a:ext cx="137" cy="6"/>
              </a:xfrm>
              <a:custGeom>
                <a:avLst/>
                <a:gdLst>
                  <a:gd name="T0" fmla="*/ 0 w 703"/>
                  <a:gd name="T1" fmla="*/ 0 h 30"/>
                  <a:gd name="T2" fmla="*/ 703 w 703"/>
                  <a:gd name="T3" fmla="*/ 0 h 30"/>
                  <a:gd name="T4" fmla="*/ 691 w 703"/>
                  <a:gd name="T5" fmla="*/ 30 h 30"/>
                  <a:gd name="T6" fmla="*/ 0 w 703"/>
                  <a:gd name="T7" fmla="*/ 30 h 30"/>
                  <a:gd name="T8" fmla="*/ 0 w 70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3" h="30">
                    <a:moveTo>
                      <a:pt x="0" y="0"/>
                    </a:moveTo>
                    <a:lnTo>
                      <a:pt x="703" y="0"/>
                    </a:lnTo>
                    <a:cubicBezTo>
                      <a:pt x="698" y="9"/>
                      <a:pt x="694" y="19"/>
                      <a:pt x="69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8" name="Freeform 132"/>
              <p:cNvSpPr>
                <a:spLocks/>
              </p:cNvSpPr>
              <p:nvPr/>
            </p:nvSpPr>
            <p:spPr bwMode="auto">
              <a:xfrm>
                <a:off x="1042" y="775"/>
                <a:ext cx="132" cy="5"/>
              </a:xfrm>
              <a:custGeom>
                <a:avLst/>
                <a:gdLst>
                  <a:gd name="T0" fmla="*/ 0 w 682"/>
                  <a:gd name="T1" fmla="*/ 0 h 29"/>
                  <a:gd name="T2" fmla="*/ 682 w 682"/>
                  <a:gd name="T3" fmla="*/ 0 h 29"/>
                  <a:gd name="T4" fmla="*/ 677 w 682"/>
                  <a:gd name="T5" fmla="*/ 29 h 29"/>
                  <a:gd name="T6" fmla="*/ 0 w 682"/>
                  <a:gd name="T7" fmla="*/ 29 h 29"/>
                  <a:gd name="T8" fmla="*/ 0 w 68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29">
                    <a:moveTo>
                      <a:pt x="0" y="0"/>
                    </a:moveTo>
                    <a:lnTo>
                      <a:pt x="682" y="0"/>
                    </a:lnTo>
                    <a:cubicBezTo>
                      <a:pt x="680" y="9"/>
                      <a:pt x="678" y="19"/>
                      <a:pt x="677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9" name="Freeform 133"/>
              <p:cNvSpPr>
                <a:spLocks/>
              </p:cNvSpPr>
              <p:nvPr/>
            </p:nvSpPr>
            <p:spPr bwMode="auto">
              <a:xfrm>
                <a:off x="1042" y="786"/>
                <a:ext cx="131" cy="6"/>
              </a:xfrm>
              <a:custGeom>
                <a:avLst/>
                <a:gdLst>
                  <a:gd name="T0" fmla="*/ 0 w 673"/>
                  <a:gd name="T1" fmla="*/ 0 h 30"/>
                  <a:gd name="T2" fmla="*/ 673 w 673"/>
                  <a:gd name="T3" fmla="*/ 0 h 30"/>
                  <a:gd name="T4" fmla="*/ 671 w 673"/>
                  <a:gd name="T5" fmla="*/ 30 h 30"/>
                  <a:gd name="T6" fmla="*/ 0 w 673"/>
                  <a:gd name="T7" fmla="*/ 30 h 30"/>
                  <a:gd name="T8" fmla="*/ 0 w 67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30">
                    <a:moveTo>
                      <a:pt x="0" y="0"/>
                    </a:moveTo>
                    <a:lnTo>
                      <a:pt x="673" y="0"/>
                    </a:lnTo>
                    <a:cubicBezTo>
                      <a:pt x="672" y="10"/>
                      <a:pt x="671" y="20"/>
                      <a:pt x="67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0" name="Freeform 134"/>
              <p:cNvSpPr>
                <a:spLocks/>
              </p:cNvSpPr>
              <p:nvPr/>
            </p:nvSpPr>
            <p:spPr bwMode="auto">
              <a:xfrm>
                <a:off x="1042" y="798"/>
                <a:ext cx="130" cy="5"/>
              </a:xfrm>
              <a:custGeom>
                <a:avLst/>
                <a:gdLst>
                  <a:gd name="T0" fmla="*/ 0 w 669"/>
                  <a:gd name="T1" fmla="*/ 0 h 30"/>
                  <a:gd name="T2" fmla="*/ 669 w 669"/>
                  <a:gd name="T3" fmla="*/ 0 h 30"/>
                  <a:gd name="T4" fmla="*/ 669 w 669"/>
                  <a:gd name="T5" fmla="*/ 15 h 30"/>
                  <a:gd name="T6" fmla="*/ 669 w 669"/>
                  <a:gd name="T7" fmla="*/ 30 h 30"/>
                  <a:gd name="T8" fmla="*/ 0 w 669"/>
                  <a:gd name="T9" fmla="*/ 30 h 30"/>
                  <a:gd name="T10" fmla="*/ 0 w 669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9" h="30">
                    <a:moveTo>
                      <a:pt x="0" y="0"/>
                    </a:moveTo>
                    <a:lnTo>
                      <a:pt x="669" y="0"/>
                    </a:lnTo>
                    <a:cubicBezTo>
                      <a:pt x="669" y="5"/>
                      <a:pt x="669" y="10"/>
                      <a:pt x="669" y="15"/>
                    </a:cubicBezTo>
                    <a:cubicBezTo>
                      <a:pt x="669" y="20"/>
                      <a:pt x="669" y="25"/>
                      <a:pt x="669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1" name="Freeform 135"/>
              <p:cNvSpPr>
                <a:spLocks/>
              </p:cNvSpPr>
              <p:nvPr/>
            </p:nvSpPr>
            <p:spPr bwMode="auto">
              <a:xfrm>
                <a:off x="1042" y="809"/>
                <a:ext cx="131" cy="6"/>
              </a:xfrm>
              <a:custGeom>
                <a:avLst/>
                <a:gdLst>
                  <a:gd name="T0" fmla="*/ 0 w 673"/>
                  <a:gd name="T1" fmla="*/ 0 h 30"/>
                  <a:gd name="T2" fmla="*/ 671 w 673"/>
                  <a:gd name="T3" fmla="*/ 0 h 30"/>
                  <a:gd name="T4" fmla="*/ 673 w 673"/>
                  <a:gd name="T5" fmla="*/ 30 h 30"/>
                  <a:gd name="T6" fmla="*/ 0 w 673"/>
                  <a:gd name="T7" fmla="*/ 30 h 30"/>
                  <a:gd name="T8" fmla="*/ 0 w 67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30">
                    <a:moveTo>
                      <a:pt x="0" y="0"/>
                    </a:moveTo>
                    <a:lnTo>
                      <a:pt x="671" y="0"/>
                    </a:lnTo>
                    <a:cubicBezTo>
                      <a:pt x="671" y="10"/>
                      <a:pt x="672" y="20"/>
                      <a:pt x="67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2" name="Freeform 136"/>
              <p:cNvSpPr>
                <a:spLocks/>
              </p:cNvSpPr>
              <p:nvPr/>
            </p:nvSpPr>
            <p:spPr bwMode="auto">
              <a:xfrm>
                <a:off x="1042" y="821"/>
                <a:ext cx="132" cy="5"/>
              </a:xfrm>
              <a:custGeom>
                <a:avLst/>
                <a:gdLst>
                  <a:gd name="T0" fmla="*/ 0 w 682"/>
                  <a:gd name="T1" fmla="*/ 0 h 29"/>
                  <a:gd name="T2" fmla="*/ 677 w 682"/>
                  <a:gd name="T3" fmla="*/ 0 h 29"/>
                  <a:gd name="T4" fmla="*/ 682 w 682"/>
                  <a:gd name="T5" fmla="*/ 29 h 29"/>
                  <a:gd name="T6" fmla="*/ 0 w 682"/>
                  <a:gd name="T7" fmla="*/ 29 h 29"/>
                  <a:gd name="T8" fmla="*/ 0 w 68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29">
                    <a:moveTo>
                      <a:pt x="0" y="0"/>
                    </a:moveTo>
                    <a:lnTo>
                      <a:pt x="677" y="0"/>
                    </a:lnTo>
                    <a:cubicBezTo>
                      <a:pt x="678" y="10"/>
                      <a:pt x="680" y="20"/>
                      <a:pt x="682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3" name="Freeform 137"/>
              <p:cNvSpPr>
                <a:spLocks/>
              </p:cNvSpPr>
              <p:nvPr/>
            </p:nvSpPr>
            <p:spPr bwMode="auto">
              <a:xfrm>
                <a:off x="1042" y="769"/>
                <a:ext cx="134" cy="6"/>
              </a:xfrm>
              <a:custGeom>
                <a:avLst/>
                <a:gdLst>
                  <a:gd name="T0" fmla="*/ 0 w 691"/>
                  <a:gd name="T1" fmla="*/ 0 h 30"/>
                  <a:gd name="T2" fmla="*/ 691 w 691"/>
                  <a:gd name="T3" fmla="*/ 0 h 30"/>
                  <a:gd name="T4" fmla="*/ 682 w 691"/>
                  <a:gd name="T5" fmla="*/ 30 h 30"/>
                  <a:gd name="T6" fmla="*/ 0 w 691"/>
                  <a:gd name="T7" fmla="*/ 30 h 30"/>
                  <a:gd name="T8" fmla="*/ 0 w 69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0">
                    <a:moveTo>
                      <a:pt x="0" y="0"/>
                    </a:moveTo>
                    <a:lnTo>
                      <a:pt x="691" y="0"/>
                    </a:lnTo>
                    <a:cubicBezTo>
                      <a:pt x="688" y="9"/>
                      <a:pt x="685" y="19"/>
                      <a:pt x="682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4" name="Freeform 138"/>
              <p:cNvSpPr>
                <a:spLocks/>
              </p:cNvSpPr>
              <p:nvPr/>
            </p:nvSpPr>
            <p:spPr bwMode="auto">
              <a:xfrm>
                <a:off x="1042" y="780"/>
                <a:ext cx="131" cy="6"/>
              </a:xfrm>
              <a:custGeom>
                <a:avLst/>
                <a:gdLst>
                  <a:gd name="T0" fmla="*/ 0 w 677"/>
                  <a:gd name="T1" fmla="*/ 0 h 30"/>
                  <a:gd name="T2" fmla="*/ 677 w 677"/>
                  <a:gd name="T3" fmla="*/ 0 h 30"/>
                  <a:gd name="T4" fmla="*/ 675 w 677"/>
                  <a:gd name="T5" fmla="*/ 14 h 30"/>
                  <a:gd name="T6" fmla="*/ 673 w 677"/>
                  <a:gd name="T7" fmla="*/ 30 h 30"/>
                  <a:gd name="T8" fmla="*/ 0 w 677"/>
                  <a:gd name="T9" fmla="*/ 30 h 30"/>
                  <a:gd name="T10" fmla="*/ 0 w 67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30">
                    <a:moveTo>
                      <a:pt x="0" y="0"/>
                    </a:moveTo>
                    <a:lnTo>
                      <a:pt x="677" y="0"/>
                    </a:lnTo>
                    <a:cubicBezTo>
                      <a:pt x="676" y="5"/>
                      <a:pt x="675" y="9"/>
                      <a:pt x="675" y="14"/>
                    </a:cubicBezTo>
                    <a:cubicBezTo>
                      <a:pt x="674" y="19"/>
                      <a:pt x="674" y="24"/>
                      <a:pt x="67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5" name="Freeform 139"/>
              <p:cNvSpPr>
                <a:spLocks/>
              </p:cNvSpPr>
              <p:nvPr/>
            </p:nvSpPr>
            <p:spPr bwMode="auto">
              <a:xfrm>
                <a:off x="1042" y="792"/>
                <a:ext cx="130" cy="6"/>
              </a:xfrm>
              <a:custGeom>
                <a:avLst/>
                <a:gdLst>
                  <a:gd name="T0" fmla="*/ 0 w 671"/>
                  <a:gd name="T1" fmla="*/ 0 h 29"/>
                  <a:gd name="T2" fmla="*/ 671 w 671"/>
                  <a:gd name="T3" fmla="*/ 0 h 29"/>
                  <a:gd name="T4" fmla="*/ 669 w 671"/>
                  <a:gd name="T5" fmla="*/ 29 h 29"/>
                  <a:gd name="T6" fmla="*/ 0 w 671"/>
                  <a:gd name="T7" fmla="*/ 29 h 29"/>
                  <a:gd name="T8" fmla="*/ 0 w 67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29">
                    <a:moveTo>
                      <a:pt x="0" y="0"/>
                    </a:moveTo>
                    <a:lnTo>
                      <a:pt x="671" y="0"/>
                    </a:lnTo>
                    <a:cubicBezTo>
                      <a:pt x="670" y="9"/>
                      <a:pt x="670" y="19"/>
                      <a:pt x="669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6" name="Freeform 140"/>
              <p:cNvSpPr>
                <a:spLocks/>
              </p:cNvSpPr>
              <p:nvPr/>
            </p:nvSpPr>
            <p:spPr bwMode="auto">
              <a:xfrm>
                <a:off x="1042" y="803"/>
                <a:ext cx="130" cy="6"/>
              </a:xfrm>
              <a:custGeom>
                <a:avLst/>
                <a:gdLst>
                  <a:gd name="T0" fmla="*/ 0 w 671"/>
                  <a:gd name="T1" fmla="*/ 0 h 29"/>
                  <a:gd name="T2" fmla="*/ 669 w 671"/>
                  <a:gd name="T3" fmla="*/ 0 h 29"/>
                  <a:gd name="T4" fmla="*/ 671 w 671"/>
                  <a:gd name="T5" fmla="*/ 29 h 29"/>
                  <a:gd name="T6" fmla="*/ 0 w 671"/>
                  <a:gd name="T7" fmla="*/ 29 h 29"/>
                  <a:gd name="T8" fmla="*/ 0 w 67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29">
                    <a:moveTo>
                      <a:pt x="0" y="0"/>
                    </a:moveTo>
                    <a:lnTo>
                      <a:pt x="669" y="0"/>
                    </a:lnTo>
                    <a:cubicBezTo>
                      <a:pt x="670" y="10"/>
                      <a:pt x="670" y="20"/>
                      <a:pt x="671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7" name="Freeform 141"/>
              <p:cNvSpPr>
                <a:spLocks/>
              </p:cNvSpPr>
              <p:nvPr/>
            </p:nvSpPr>
            <p:spPr bwMode="auto">
              <a:xfrm>
                <a:off x="1042" y="815"/>
                <a:ext cx="131" cy="6"/>
              </a:xfrm>
              <a:custGeom>
                <a:avLst/>
                <a:gdLst>
                  <a:gd name="T0" fmla="*/ 0 w 677"/>
                  <a:gd name="T1" fmla="*/ 0 h 30"/>
                  <a:gd name="T2" fmla="*/ 673 w 677"/>
                  <a:gd name="T3" fmla="*/ 0 h 30"/>
                  <a:gd name="T4" fmla="*/ 675 w 677"/>
                  <a:gd name="T5" fmla="*/ 16 h 30"/>
                  <a:gd name="T6" fmla="*/ 677 w 677"/>
                  <a:gd name="T7" fmla="*/ 30 h 30"/>
                  <a:gd name="T8" fmla="*/ 0 w 677"/>
                  <a:gd name="T9" fmla="*/ 30 h 30"/>
                  <a:gd name="T10" fmla="*/ 0 w 67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30">
                    <a:moveTo>
                      <a:pt x="0" y="0"/>
                    </a:moveTo>
                    <a:lnTo>
                      <a:pt x="673" y="0"/>
                    </a:lnTo>
                    <a:cubicBezTo>
                      <a:pt x="674" y="6"/>
                      <a:pt x="674" y="11"/>
                      <a:pt x="675" y="16"/>
                    </a:cubicBezTo>
                    <a:cubicBezTo>
                      <a:pt x="675" y="21"/>
                      <a:pt x="676" y="25"/>
                      <a:pt x="677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8" name="Freeform 142"/>
              <p:cNvSpPr>
                <a:spLocks/>
              </p:cNvSpPr>
              <p:nvPr/>
            </p:nvSpPr>
            <p:spPr bwMode="auto">
              <a:xfrm>
                <a:off x="1042" y="826"/>
                <a:ext cx="134" cy="6"/>
              </a:xfrm>
              <a:custGeom>
                <a:avLst/>
                <a:gdLst>
                  <a:gd name="T0" fmla="*/ 0 w 691"/>
                  <a:gd name="T1" fmla="*/ 0 h 30"/>
                  <a:gd name="T2" fmla="*/ 682 w 691"/>
                  <a:gd name="T3" fmla="*/ 0 h 30"/>
                  <a:gd name="T4" fmla="*/ 691 w 691"/>
                  <a:gd name="T5" fmla="*/ 30 h 30"/>
                  <a:gd name="T6" fmla="*/ 0 w 691"/>
                  <a:gd name="T7" fmla="*/ 30 h 30"/>
                  <a:gd name="T8" fmla="*/ 0 w 69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0">
                    <a:moveTo>
                      <a:pt x="0" y="0"/>
                    </a:moveTo>
                    <a:lnTo>
                      <a:pt x="682" y="0"/>
                    </a:lnTo>
                    <a:cubicBezTo>
                      <a:pt x="685" y="11"/>
                      <a:pt x="688" y="21"/>
                      <a:pt x="69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9" name="Freeform 143"/>
              <p:cNvSpPr>
                <a:spLocks/>
              </p:cNvSpPr>
              <p:nvPr/>
            </p:nvSpPr>
            <p:spPr bwMode="auto">
              <a:xfrm>
                <a:off x="1042" y="832"/>
                <a:ext cx="136" cy="4"/>
              </a:xfrm>
              <a:custGeom>
                <a:avLst/>
                <a:gdLst>
                  <a:gd name="T0" fmla="*/ 0 w 698"/>
                  <a:gd name="T1" fmla="*/ 0 h 20"/>
                  <a:gd name="T2" fmla="*/ 691 w 698"/>
                  <a:gd name="T3" fmla="*/ 0 h 20"/>
                  <a:gd name="T4" fmla="*/ 698 w 698"/>
                  <a:gd name="T5" fmla="*/ 20 h 20"/>
                  <a:gd name="T6" fmla="*/ 0 w 698"/>
                  <a:gd name="T7" fmla="*/ 20 h 20"/>
                  <a:gd name="T8" fmla="*/ 0 w 69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20">
                    <a:moveTo>
                      <a:pt x="0" y="0"/>
                    </a:moveTo>
                    <a:lnTo>
                      <a:pt x="691" y="0"/>
                    </a:lnTo>
                    <a:cubicBezTo>
                      <a:pt x="693" y="7"/>
                      <a:pt x="696" y="14"/>
                      <a:pt x="698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0" name="Freeform 144"/>
              <p:cNvSpPr>
                <a:spLocks/>
              </p:cNvSpPr>
              <p:nvPr/>
            </p:nvSpPr>
            <p:spPr bwMode="auto">
              <a:xfrm>
                <a:off x="897" y="753"/>
                <a:ext cx="290" cy="93"/>
              </a:xfrm>
              <a:custGeom>
                <a:avLst/>
                <a:gdLst>
                  <a:gd name="T0" fmla="*/ 1496 w 1496"/>
                  <a:gd name="T1" fmla="*/ 477 h 477"/>
                  <a:gd name="T2" fmla="*/ 93 w 1496"/>
                  <a:gd name="T3" fmla="*/ 477 h 477"/>
                  <a:gd name="T4" fmla="*/ 6 w 1496"/>
                  <a:gd name="T5" fmla="*/ 329 h 477"/>
                  <a:gd name="T6" fmla="*/ 0 w 1496"/>
                  <a:gd name="T7" fmla="*/ 238 h 477"/>
                  <a:gd name="T8" fmla="*/ 6 w 1496"/>
                  <a:gd name="T9" fmla="*/ 148 h 477"/>
                  <a:gd name="T10" fmla="*/ 93 w 1496"/>
                  <a:gd name="T11" fmla="*/ 0 h 477"/>
                  <a:gd name="T12" fmla="*/ 1496 w 1496"/>
                  <a:gd name="T13" fmla="*/ 0 h 477"/>
                  <a:gd name="T14" fmla="*/ 1496 w 1496"/>
                  <a:gd name="T15" fmla="*/ 50 h 477"/>
                  <a:gd name="T16" fmla="*/ 93 w 1496"/>
                  <a:gd name="T17" fmla="*/ 50 h 477"/>
                  <a:gd name="T18" fmla="*/ 56 w 1496"/>
                  <a:gd name="T19" fmla="*/ 154 h 477"/>
                  <a:gd name="T20" fmla="*/ 51 w 1496"/>
                  <a:gd name="T21" fmla="*/ 238 h 477"/>
                  <a:gd name="T22" fmla="*/ 56 w 1496"/>
                  <a:gd name="T23" fmla="*/ 322 h 477"/>
                  <a:gd name="T24" fmla="*/ 93 w 1496"/>
                  <a:gd name="T25" fmla="*/ 426 h 477"/>
                  <a:gd name="T26" fmla="*/ 1496 w 1496"/>
                  <a:gd name="T27" fmla="*/ 426 h 477"/>
                  <a:gd name="T28" fmla="*/ 1496 w 1496"/>
                  <a:gd name="T2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96" h="477">
                    <a:moveTo>
                      <a:pt x="1496" y="477"/>
                    </a:moveTo>
                    <a:lnTo>
                      <a:pt x="93" y="477"/>
                    </a:lnTo>
                    <a:cubicBezTo>
                      <a:pt x="45" y="477"/>
                      <a:pt x="16" y="412"/>
                      <a:pt x="6" y="329"/>
                    </a:cubicBezTo>
                    <a:cubicBezTo>
                      <a:pt x="2" y="299"/>
                      <a:pt x="0" y="269"/>
                      <a:pt x="0" y="238"/>
                    </a:cubicBezTo>
                    <a:cubicBezTo>
                      <a:pt x="0" y="208"/>
                      <a:pt x="2" y="177"/>
                      <a:pt x="6" y="148"/>
                    </a:cubicBezTo>
                    <a:cubicBezTo>
                      <a:pt x="16" y="65"/>
                      <a:pt x="45" y="0"/>
                      <a:pt x="93" y="0"/>
                    </a:cubicBezTo>
                    <a:lnTo>
                      <a:pt x="1496" y="0"/>
                    </a:lnTo>
                    <a:lnTo>
                      <a:pt x="1496" y="50"/>
                    </a:lnTo>
                    <a:lnTo>
                      <a:pt x="93" y="50"/>
                    </a:lnTo>
                    <a:cubicBezTo>
                      <a:pt x="76" y="50"/>
                      <a:pt x="63" y="96"/>
                      <a:pt x="56" y="154"/>
                    </a:cubicBezTo>
                    <a:cubicBezTo>
                      <a:pt x="53" y="180"/>
                      <a:pt x="51" y="209"/>
                      <a:pt x="51" y="238"/>
                    </a:cubicBezTo>
                    <a:cubicBezTo>
                      <a:pt x="51" y="267"/>
                      <a:pt x="53" y="296"/>
                      <a:pt x="56" y="322"/>
                    </a:cubicBezTo>
                    <a:cubicBezTo>
                      <a:pt x="63" y="380"/>
                      <a:pt x="76" y="426"/>
                      <a:pt x="93" y="426"/>
                    </a:cubicBezTo>
                    <a:lnTo>
                      <a:pt x="1496" y="426"/>
                    </a:lnTo>
                    <a:lnTo>
                      <a:pt x="1496" y="477"/>
                    </a:ln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1" name="Freeform 145"/>
              <p:cNvSpPr>
                <a:spLocks/>
              </p:cNvSpPr>
              <p:nvPr/>
            </p:nvSpPr>
            <p:spPr bwMode="auto">
              <a:xfrm>
                <a:off x="897" y="753"/>
                <a:ext cx="145" cy="93"/>
              </a:xfrm>
              <a:custGeom>
                <a:avLst/>
                <a:gdLst>
                  <a:gd name="T0" fmla="*/ 748 w 748"/>
                  <a:gd name="T1" fmla="*/ 477 h 477"/>
                  <a:gd name="T2" fmla="*/ 93 w 748"/>
                  <a:gd name="T3" fmla="*/ 477 h 477"/>
                  <a:gd name="T4" fmla="*/ 6 w 748"/>
                  <a:gd name="T5" fmla="*/ 329 h 477"/>
                  <a:gd name="T6" fmla="*/ 0 w 748"/>
                  <a:gd name="T7" fmla="*/ 238 h 477"/>
                  <a:gd name="T8" fmla="*/ 6 w 748"/>
                  <a:gd name="T9" fmla="*/ 148 h 477"/>
                  <a:gd name="T10" fmla="*/ 93 w 748"/>
                  <a:gd name="T11" fmla="*/ 0 h 477"/>
                  <a:gd name="T12" fmla="*/ 748 w 748"/>
                  <a:gd name="T13" fmla="*/ 0 h 477"/>
                  <a:gd name="T14" fmla="*/ 748 w 748"/>
                  <a:gd name="T15" fmla="*/ 50 h 477"/>
                  <a:gd name="T16" fmla="*/ 93 w 748"/>
                  <a:gd name="T17" fmla="*/ 50 h 477"/>
                  <a:gd name="T18" fmla="*/ 56 w 748"/>
                  <a:gd name="T19" fmla="*/ 154 h 477"/>
                  <a:gd name="T20" fmla="*/ 51 w 748"/>
                  <a:gd name="T21" fmla="*/ 238 h 477"/>
                  <a:gd name="T22" fmla="*/ 56 w 748"/>
                  <a:gd name="T23" fmla="*/ 322 h 477"/>
                  <a:gd name="T24" fmla="*/ 93 w 748"/>
                  <a:gd name="T25" fmla="*/ 426 h 477"/>
                  <a:gd name="T26" fmla="*/ 748 w 748"/>
                  <a:gd name="T27" fmla="*/ 426 h 477"/>
                  <a:gd name="T28" fmla="*/ 748 w 748"/>
                  <a:gd name="T2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8" h="477">
                    <a:moveTo>
                      <a:pt x="748" y="477"/>
                    </a:moveTo>
                    <a:lnTo>
                      <a:pt x="93" y="477"/>
                    </a:lnTo>
                    <a:cubicBezTo>
                      <a:pt x="45" y="477"/>
                      <a:pt x="16" y="412"/>
                      <a:pt x="6" y="329"/>
                    </a:cubicBezTo>
                    <a:cubicBezTo>
                      <a:pt x="2" y="299"/>
                      <a:pt x="0" y="269"/>
                      <a:pt x="0" y="238"/>
                    </a:cubicBezTo>
                    <a:cubicBezTo>
                      <a:pt x="0" y="208"/>
                      <a:pt x="2" y="177"/>
                      <a:pt x="6" y="148"/>
                    </a:cubicBezTo>
                    <a:cubicBezTo>
                      <a:pt x="16" y="65"/>
                      <a:pt x="45" y="0"/>
                      <a:pt x="93" y="0"/>
                    </a:cubicBezTo>
                    <a:lnTo>
                      <a:pt x="748" y="0"/>
                    </a:lnTo>
                    <a:lnTo>
                      <a:pt x="748" y="50"/>
                    </a:lnTo>
                    <a:lnTo>
                      <a:pt x="93" y="50"/>
                    </a:lnTo>
                    <a:cubicBezTo>
                      <a:pt x="76" y="50"/>
                      <a:pt x="63" y="96"/>
                      <a:pt x="56" y="154"/>
                    </a:cubicBezTo>
                    <a:cubicBezTo>
                      <a:pt x="53" y="180"/>
                      <a:pt x="51" y="209"/>
                      <a:pt x="51" y="238"/>
                    </a:cubicBezTo>
                    <a:cubicBezTo>
                      <a:pt x="51" y="267"/>
                      <a:pt x="53" y="296"/>
                      <a:pt x="56" y="322"/>
                    </a:cubicBezTo>
                    <a:cubicBezTo>
                      <a:pt x="63" y="380"/>
                      <a:pt x="76" y="426"/>
                      <a:pt x="93" y="426"/>
                    </a:cubicBezTo>
                    <a:lnTo>
                      <a:pt x="748" y="426"/>
                    </a:lnTo>
                    <a:lnTo>
                      <a:pt x="748" y="477"/>
                    </a:ln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2" name="Freeform 146"/>
              <p:cNvSpPr>
                <a:spLocks/>
              </p:cNvSpPr>
              <p:nvPr/>
            </p:nvSpPr>
            <p:spPr bwMode="auto">
              <a:xfrm>
                <a:off x="984" y="623"/>
                <a:ext cx="229" cy="73"/>
              </a:xfrm>
              <a:custGeom>
                <a:avLst/>
                <a:gdLst>
                  <a:gd name="T0" fmla="*/ 0 w 1180"/>
                  <a:gd name="T1" fmla="*/ 376 h 376"/>
                  <a:gd name="T2" fmla="*/ 1106 w 1180"/>
                  <a:gd name="T3" fmla="*/ 376 h 376"/>
                  <a:gd name="T4" fmla="*/ 1176 w 1180"/>
                  <a:gd name="T5" fmla="*/ 260 h 376"/>
                  <a:gd name="T6" fmla="*/ 1180 w 1180"/>
                  <a:gd name="T7" fmla="*/ 188 h 376"/>
                  <a:gd name="T8" fmla="*/ 1176 w 1180"/>
                  <a:gd name="T9" fmla="*/ 117 h 376"/>
                  <a:gd name="T10" fmla="*/ 1106 w 1180"/>
                  <a:gd name="T11" fmla="*/ 0 h 376"/>
                  <a:gd name="T12" fmla="*/ 0 w 1180"/>
                  <a:gd name="T13" fmla="*/ 0 h 376"/>
                  <a:gd name="T14" fmla="*/ 0 w 1180"/>
                  <a:gd name="T15" fmla="*/ 40 h 376"/>
                  <a:gd name="T16" fmla="*/ 1106 w 1180"/>
                  <a:gd name="T17" fmla="*/ 40 h 376"/>
                  <a:gd name="T18" fmla="*/ 1136 w 1180"/>
                  <a:gd name="T19" fmla="*/ 122 h 376"/>
                  <a:gd name="T20" fmla="*/ 1140 w 1180"/>
                  <a:gd name="T21" fmla="*/ 188 h 376"/>
                  <a:gd name="T22" fmla="*/ 1136 w 1180"/>
                  <a:gd name="T23" fmla="*/ 255 h 376"/>
                  <a:gd name="T24" fmla="*/ 1106 w 1180"/>
                  <a:gd name="T25" fmla="*/ 336 h 376"/>
                  <a:gd name="T26" fmla="*/ 0 w 1180"/>
                  <a:gd name="T27" fmla="*/ 336 h 376"/>
                  <a:gd name="T28" fmla="*/ 0 w 1180"/>
                  <a:gd name="T2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0" h="376">
                    <a:moveTo>
                      <a:pt x="0" y="376"/>
                    </a:moveTo>
                    <a:lnTo>
                      <a:pt x="1106" y="376"/>
                    </a:lnTo>
                    <a:cubicBezTo>
                      <a:pt x="1144" y="376"/>
                      <a:pt x="1167" y="325"/>
                      <a:pt x="1176" y="260"/>
                    </a:cubicBezTo>
                    <a:cubicBezTo>
                      <a:pt x="1178" y="237"/>
                      <a:pt x="1180" y="212"/>
                      <a:pt x="1180" y="188"/>
                    </a:cubicBezTo>
                    <a:cubicBezTo>
                      <a:pt x="1180" y="164"/>
                      <a:pt x="1178" y="140"/>
                      <a:pt x="1176" y="117"/>
                    </a:cubicBezTo>
                    <a:cubicBezTo>
                      <a:pt x="1167" y="51"/>
                      <a:pt x="1144" y="0"/>
                      <a:pt x="1106" y="0"/>
                    </a:cubicBezTo>
                    <a:lnTo>
                      <a:pt x="0" y="0"/>
                    </a:lnTo>
                    <a:lnTo>
                      <a:pt x="0" y="40"/>
                    </a:lnTo>
                    <a:lnTo>
                      <a:pt x="1106" y="40"/>
                    </a:lnTo>
                    <a:cubicBezTo>
                      <a:pt x="1120" y="40"/>
                      <a:pt x="1130" y="76"/>
                      <a:pt x="1136" y="122"/>
                    </a:cubicBezTo>
                    <a:cubicBezTo>
                      <a:pt x="1139" y="142"/>
                      <a:pt x="1140" y="165"/>
                      <a:pt x="1140" y="188"/>
                    </a:cubicBezTo>
                    <a:cubicBezTo>
                      <a:pt x="1140" y="211"/>
                      <a:pt x="1139" y="234"/>
                      <a:pt x="1136" y="255"/>
                    </a:cubicBezTo>
                    <a:cubicBezTo>
                      <a:pt x="1130" y="300"/>
                      <a:pt x="1120" y="336"/>
                      <a:pt x="1106" y="336"/>
                    </a:cubicBezTo>
                    <a:lnTo>
                      <a:pt x="0" y="33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3" name="Freeform 147"/>
              <p:cNvSpPr>
                <a:spLocks/>
              </p:cNvSpPr>
              <p:nvPr/>
            </p:nvSpPr>
            <p:spPr bwMode="auto">
              <a:xfrm>
                <a:off x="1096" y="623"/>
                <a:ext cx="117" cy="73"/>
              </a:xfrm>
              <a:custGeom>
                <a:avLst/>
                <a:gdLst>
                  <a:gd name="T0" fmla="*/ 0 w 602"/>
                  <a:gd name="T1" fmla="*/ 376 h 376"/>
                  <a:gd name="T2" fmla="*/ 528 w 602"/>
                  <a:gd name="T3" fmla="*/ 376 h 376"/>
                  <a:gd name="T4" fmla="*/ 598 w 602"/>
                  <a:gd name="T5" fmla="*/ 260 h 376"/>
                  <a:gd name="T6" fmla="*/ 602 w 602"/>
                  <a:gd name="T7" fmla="*/ 188 h 376"/>
                  <a:gd name="T8" fmla="*/ 598 w 602"/>
                  <a:gd name="T9" fmla="*/ 117 h 376"/>
                  <a:gd name="T10" fmla="*/ 528 w 602"/>
                  <a:gd name="T11" fmla="*/ 0 h 376"/>
                  <a:gd name="T12" fmla="*/ 0 w 602"/>
                  <a:gd name="T13" fmla="*/ 0 h 376"/>
                  <a:gd name="T14" fmla="*/ 0 w 602"/>
                  <a:gd name="T15" fmla="*/ 40 h 376"/>
                  <a:gd name="T16" fmla="*/ 528 w 602"/>
                  <a:gd name="T17" fmla="*/ 40 h 376"/>
                  <a:gd name="T18" fmla="*/ 558 w 602"/>
                  <a:gd name="T19" fmla="*/ 122 h 376"/>
                  <a:gd name="T20" fmla="*/ 562 w 602"/>
                  <a:gd name="T21" fmla="*/ 188 h 376"/>
                  <a:gd name="T22" fmla="*/ 558 w 602"/>
                  <a:gd name="T23" fmla="*/ 255 h 376"/>
                  <a:gd name="T24" fmla="*/ 528 w 602"/>
                  <a:gd name="T25" fmla="*/ 336 h 376"/>
                  <a:gd name="T26" fmla="*/ 0 w 602"/>
                  <a:gd name="T27" fmla="*/ 336 h 376"/>
                  <a:gd name="T28" fmla="*/ 0 w 602"/>
                  <a:gd name="T2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2" h="376">
                    <a:moveTo>
                      <a:pt x="0" y="376"/>
                    </a:moveTo>
                    <a:lnTo>
                      <a:pt x="528" y="376"/>
                    </a:lnTo>
                    <a:cubicBezTo>
                      <a:pt x="566" y="376"/>
                      <a:pt x="589" y="325"/>
                      <a:pt x="598" y="260"/>
                    </a:cubicBezTo>
                    <a:cubicBezTo>
                      <a:pt x="600" y="237"/>
                      <a:pt x="602" y="212"/>
                      <a:pt x="602" y="188"/>
                    </a:cubicBezTo>
                    <a:cubicBezTo>
                      <a:pt x="602" y="164"/>
                      <a:pt x="600" y="140"/>
                      <a:pt x="598" y="117"/>
                    </a:cubicBezTo>
                    <a:cubicBezTo>
                      <a:pt x="589" y="51"/>
                      <a:pt x="566" y="0"/>
                      <a:pt x="528" y="0"/>
                    </a:cubicBezTo>
                    <a:lnTo>
                      <a:pt x="0" y="0"/>
                    </a:lnTo>
                    <a:lnTo>
                      <a:pt x="0" y="40"/>
                    </a:lnTo>
                    <a:lnTo>
                      <a:pt x="528" y="40"/>
                    </a:lnTo>
                    <a:cubicBezTo>
                      <a:pt x="542" y="40"/>
                      <a:pt x="552" y="76"/>
                      <a:pt x="558" y="122"/>
                    </a:cubicBezTo>
                    <a:cubicBezTo>
                      <a:pt x="561" y="142"/>
                      <a:pt x="562" y="165"/>
                      <a:pt x="562" y="188"/>
                    </a:cubicBezTo>
                    <a:cubicBezTo>
                      <a:pt x="562" y="211"/>
                      <a:pt x="561" y="234"/>
                      <a:pt x="558" y="255"/>
                    </a:cubicBezTo>
                    <a:cubicBezTo>
                      <a:pt x="552" y="300"/>
                      <a:pt x="542" y="336"/>
                      <a:pt x="528" y="336"/>
                    </a:cubicBezTo>
                    <a:lnTo>
                      <a:pt x="0" y="33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4" name="Freeform 148"/>
              <p:cNvSpPr>
                <a:spLocks/>
              </p:cNvSpPr>
              <p:nvPr/>
            </p:nvSpPr>
            <p:spPr bwMode="auto">
              <a:xfrm>
                <a:off x="916" y="1061"/>
                <a:ext cx="331" cy="70"/>
              </a:xfrm>
              <a:custGeom>
                <a:avLst/>
                <a:gdLst>
                  <a:gd name="T0" fmla="*/ 24 w 1708"/>
                  <a:gd name="T1" fmla="*/ 0 h 360"/>
                  <a:gd name="T2" fmla="*/ 1683 w 1708"/>
                  <a:gd name="T3" fmla="*/ 0 h 360"/>
                  <a:gd name="T4" fmla="*/ 1708 w 1708"/>
                  <a:gd name="T5" fmla="*/ 24 h 360"/>
                  <a:gd name="T6" fmla="*/ 1708 w 1708"/>
                  <a:gd name="T7" fmla="*/ 133 h 360"/>
                  <a:gd name="T8" fmla="*/ 1155 w 1708"/>
                  <a:gd name="T9" fmla="*/ 133 h 360"/>
                  <a:gd name="T10" fmla="*/ 1155 w 1708"/>
                  <a:gd name="T11" fmla="*/ 151 h 360"/>
                  <a:gd name="T12" fmla="*/ 1155 w 1708"/>
                  <a:gd name="T13" fmla="*/ 169 h 360"/>
                  <a:gd name="T14" fmla="*/ 1155 w 1708"/>
                  <a:gd name="T15" fmla="*/ 187 h 360"/>
                  <a:gd name="T16" fmla="*/ 1155 w 1708"/>
                  <a:gd name="T17" fmla="*/ 205 h 360"/>
                  <a:gd name="T18" fmla="*/ 1155 w 1708"/>
                  <a:gd name="T19" fmla="*/ 223 h 360"/>
                  <a:gd name="T20" fmla="*/ 1155 w 1708"/>
                  <a:gd name="T21" fmla="*/ 241 h 360"/>
                  <a:gd name="T22" fmla="*/ 1155 w 1708"/>
                  <a:gd name="T23" fmla="*/ 259 h 360"/>
                  <a:gd name="T24" fmla="*/ 1155 w 1708"/>
                  <a:gd name="T25" fmla="*/ 277 h 360"/>
                  <a:gd name="T26" fmla="*/ 1155 w 1708"/>
                  <a:gd name="T27" fmla="*/ 295 h 360"/>
                  <a:gd name="T28" fmla="*/ 1155 w 1708"/>
                  <a:gd name="T29" fmla="*/ 313 h 360"/>
                  <a:gd name="T30" fmla="*/ 1155 w 1708"/>
                  <a:gd name="T31" fmla="*/ 331 h 360"/>
                  <a:gd name="T32" fmla="*/ 1155 w 1708"/>
                  <a:gd name="T33" fmla="*/ 349 h 360"/>
                  <a:gd name="T34" fmla="*/ 1155 w 1708"/>
                  <a:gd name="T35" fmla="*/ 360 h 360"/>
                  <a:gd name="T36" fmla="*/ 1119 w 1708"/>
                  <a:gd name="T37" fmla="*/ 360 h 360"/>
                  <a:gd name="T38" fmla="*/ 24 w 1708"/>
                  <a:gd name="T39" fmla="*/ 360 h 360"/>
                  <a:gd name="T40" fmla="*/ 0 w 1708"/>
                  <a:gd name="T41" fmla="*/ 335 h 360"/>
                  <a:gd name="T42" fmla="*/ 0 w 1708"/>
                  <a:gd name="T43" fmla="*/ 24 h 360"/>
                  <a:gd name="T44" fmla="*/ 24 w 1708"/>
                  <a:gd name="T45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8" h="360">
                    <a:moveTo>
                      <a:pt x="24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4"/>
                    </a:cubicBezTo>
                    <a:lnTo>
                      <a:pt x="1708" y="133"/>
                    </a:lnTo>
                    <a:lnTo>
                      <a:pt x="1155" y="133"/>
                    </a:lnTo>
                    <a:lnTo>
                      <a:pt x="1155" y="151"/>
                    </a:lnTo>
                    <a:lnTo>
                      <a:pt x="1155" y="169"/>
                    </a:lnTo>
                    <a:lnTo>
                      <a:pt x="1155" y="187"/>
                    </a:lnTo>
                    <a:lnTo>
                      <a:pt x="1155" y="205"/>
                    </a:lnTo>
                    <a:lnTo>
                      <a:pt x="1155" y="223"/>
                    </a:lnTo>
                    <a:lnTo>
                      <a:pt x="1155" y="241"/>
                    </a:lnTo>
                    <a:lnTo>
                      <a:pt x="1155" y="259"/>
                    </a:lnTo>
                    <a:lnTo>
                      <a:pt x="1155" y="277"/>
                    </a:lnTo>
                    <a:lnTo>
                      <a:pt x="1155" y="295"/>
                    </a:lnTo>
                    <a:lnTo>
                      <a:pt x="1155" y="313"/>
                    </a:lnTo>
                    <a:lnTo>
                      <a:pt x="1155" y="331"/>
                    </a:lnTo>
                    <a:lnTo>
                      <a:pt x="1155" y="349"/>
                    </a:lnTo>
                    <a:lnTo>
                      <a:pt x="1155" y="360"/>
                    </a:lnTo>
                    <a:lnTo>
                      <a:pt x="1119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5" name="Freeform 149"/>
              <p:cNvSpPr>
                <a:spLocks/>
              </p:cNvSpPr>
              <p:nvPr/>
            </p:nvSpPr>
            <p:spPr bwMode="auto">
              <a:xfrm>
                <a:off x="916" y="1061"/>
                <a:ext cx="166" cy="70"/>
              </a:xfrm>
              <a:custGeom>
                <a:avLst/>
                <a:gdLst>
                  <a:gd name="T0" fmla="*/ 24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4 w 854"/>
                  <a:gd name="T7" fmla="*/ 360 h 360"/>
                  <a:gd name="T8" fmla="*/ 0 w 854"/>
                  <a:gd name="T9" fmla="*/ 335 h 360"/>
                  <a:gd name="T10" fmla="*/ 0 w 854"/>
                  <a:gd name="T11" fmla="*/ 24 h 360"/>
                  <a:gd name="T12" fmla="*/ 24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4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6" name="Rectangle 150"/>
              <p:cNvSpPr>
                <a:spLocks noChangeArrowheads="1"/>
              </p:cNvSpPr>
              <p:nvPr/>
            </p:nvSpPr>
            <p:spPr bwMode="auto">
              <a:xfrm>
                <a:off x="1192" y="1065"/>
                <a:ext cx="27" cy="22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7" name="Rectangle 151"/>
              <p:cNvSpPr>
                <a:spLocks noChangeArrowheads="1"/>
              </p:cNvSpPr>
              <p:nvPr/>
            </p:nvSpPr>
            <p:spPr bwMode="auto">
              <a:xfrm>
                <a:off x="949" y="1065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8" name="Rectangle 152"/>
              <p:cNvSpPr>
                <a:spLocks noChangeArrowheads="1"/>
              </p:cNvSpPr>
              <p:nvPr/>
            </p:nvSpPr>
            <p:spPr bwMode="auto">
              <a:xfrm>
                <a:off x="1181" y="1065"/>
                <a:ext cx="7" cy="2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9" name="Rectangle 153"/>
              <p:cNvSpPr>
                <a:spLocks noChangeArrowheads="1"/>
              </p:cNvSpPr>
              <p:nvPr/>
            </p:nvSpPr>
            <p:spPr bwMode="auto">
              <a:xfrm>
                <a:off x="938" y="1065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0" name="Freeform 154"/>
              <p:cNvSpPr>
                <a:spLocks/>
              </p:cNvSpPr>
              <p:nvPr/>
            </p:nvSpPr>
            <p:spPr bwMode="auto">
              <a:xfrm>
                <a:off x="896" y="991"/>
                <a:ext cx="331" cy="70"/>
              </a:xfrm>
              <a:custGeom>
                <a:avLst/>
                <a:gdLst>
                  <a:gd name="T0" fmla="*/ 25 w 1708"/>
                  <a:gd name="T1" fmla="*/ 0 h 360"/>
                  <a:gd name="T2" fmla="*/ 1683 w 1708"/>
                  <a:gd name="T3" fmla="*/ 0 h 360"/>
                  <a:gd name="T4" fmla="*/ 1708 w 1708"/>
                  <a:gd name="T5" fmla="*/ 25 h 360"/>
                  <a:gd name="T6" fmla="*/ 1708 w 1708"/>
                  <a:gd name="T7" fmla="*/ 335 h 360"/>
                  <a:gd name="T8" fmla="*/ 1683 w 1708"/>
                  <a:gd name="T9" fmla="*/ 360 h 360"/>
                  <a:gd name="T10" fmla="*/ 25 w 1708"/>
                  <a:gd name="T11" fmla="*/ 360 h 360"/>
                  <a:gd name="T12" fmla="*/ 0 w 1708"/>
                  <a:gd name="T13" fmla="*/ 335 h 360"/>
                  <a:gd name="T14" fmla="*/ 0 w 1708"/>
                  <a:gd name="T15" fmla="*/ 25 h 360"/>
                  <a:gd name="T16" fmla="*/ 25 w 1708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8" h="360">
                    <a:moveTo>
                      <a:pt x="25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5"/>
                    </a:cubicBezTo>
                    <a:lnTo>
                      <a:pt x="1708" y="335"/>
                    </a:lnTo>
                    <a:cubicBezTo>
                      <a:pt x="1708" y="349"/>
                      <a:pt x="1697" y="360"/>
                      <a:pt x="1683" y="360"/>
                    </a:cubicBezTo>
                    <a:lnTo>
                      <a:pt x="25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5" y="0"/>
                    </a:cubicBez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1" name="Freeform 155"/>
              <p:cNvSpPr>
                <a:spLocks/>
              </p:cNvSpPr>
              <p:nvPr/>
            </p:nvSpPr>
            <p:spPr bwMode="auto">
              <a:xfrm>
                <a:off x="896" y="991"/>
                <a:ext cx="166" cy="70"/>
              </a:xfrm>
              <a:custGeom>
                <a:avLst/>
                <a:gdLst>
                  <a:gd name="T0" fmla="*/ 25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5 w 854"/>
                  <a:gd name="T7" fmla="*/ 360 h 360"/>
                  <a:gd name="T8" fmla="*/ 0 w 854"/>
                  <a:gd name="T9" fmla="*/ 335 h 360"/>
                  <a:gd name="T10" fmla="*/ 0 w 854"/>
                  <a:gd name="T11" fmla="*/ 25 h 360"/>
                  <a:gd name="T12" fmla="*/ 25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5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5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5" y="0"/>
                    </a:cubicBez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2" name="Rectangle 156"/>
              <p:cNvSpPr>
                <a:spLocks noChangeArrowheads="1"/>
              </p:cNvSpPr>
              <p:nvPr/>
            </p:nvSpPr>
            <p:spPr bwMode="auto">
              <a:xfrm>
                <a:off x="1172" y="995"/>
                <a:ext cx="28" cy="62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3" name="Rectangle 157"/>
              <p:cNvSpPr>
                <a:spLocks noChangeArrowheads="1"/>
              </p:cNvSpPr>
              <p:nvPr/>
            </p:nvSpPr>
            <p:spPr bwMode="auto">
              <a:xfrm>
                <a:off x="929" y="995"/>
                <a:ext cx="28" cy="6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4" name="Rectangle 158"/>
              <p:cNvSpPr>
                <a:spLocks noChangeArrowheads="1"/>
              </p:cNvSpPr>
              <p:nvPr/>
            </p:nvSpPr>
            <p:spPr bwMode="auto">
              <a:xfrm>
                <a:off x="1161" y="995"/>
                <a:ext cx="7" cy="6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5" name="Rectangle 159"/>
              <p:cNvSpPr>
                <a:spLocks noChangeArrowheads="1"/>
              </p:cNvSpPr>
              <p:nvPr/>
            </p:nvSpPr>
            <p:spPr bwMode="auto">
              <a:xfrm>
                <a:off x="918" y="995"/>
                <a:ext cx="7" cy="62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6" name="Freeform 160"/>
              <p:cNvSpPr>
                <a:spLocks/>
              </p:cNvSpPr>
              <p:nvPr/>
            </p:nvSpPr>
            <p:spPr bwMode="auto">
              <a:xfrm>
                <a:off x="916" y="921"/>
                <a:ext cx="331" cy="70"/>
              </a:xfrm>
              <a:custGeom>
                <a:avLst/>
                <a:gdLst>
                  <a:gd name="T0" fmla="*/ 24 w 1708"/>
                  <a:gd name="T1" fmla="*/ 0 h 360"/>
                  <a:gd name="T2" fmla="*/ 1683 w 1708"/>
                  <a:gd name="T3" fmla="*/ 0 h 360"/>
                  <a:gd name="T4" fmla="*/ 1708 w 1708"/>
                  <a:gd name="T5" fmla="*/ 25 h 360"/>
                  <a:gd name="T6" fmla="*/ 1708 w 1708"/>
                  <a:gd name="T7" fmla="*/ 335 h 360"/>
                  <a:gd name="T8" fmla="*/ 1683 w 1708"/>
                  <a:gd name="T9" fmla="*/ 360 h 360"/>
                  <a:gd name="T10" fmla="*/ 24 w 1708"/>
                  <a:gd name="T11" fmla="*/ 360 h 360"/>
                  <a:gd name="T12" fmla="*/ 0 w 1708"/>
                  <a:gd name="T13" fmla="*/ 335 h 360"/>
                  <a:gd name="T14" fmla="*/ 0 w 1708"/>
                  <a:gd name="T15" fmla="*/ 25 h 360"/>
                  <a:gd name="T16" fmla="*/ 24 w 1708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8" h="360">
                    <a:moveTo>
                      <a:pt x="24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5"/>
                    </a:cubicBezTo>
                    <a:lnTo>
                      <a:pt x="1708" y="335"/>
                    </a:lnTo>
                    <a:cubicBezTo>
                      <a:pt x="1708" y="349"/>
                      <a:pt x="1697" y="360"/>
                      <a:pt x="1683" y="360"/>
                    </a:cubicBez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7" name="Freeform 161"/>
              <p:cNvSpPr>
                <a:spLocks/>
              </p:cNvSpPr>
              <p:nvPr/>
            </p:nvSpPr>
            <p:spPr bwMode="auto">
              <a:xfrm>
                <a:off x="916" y="921"/>
                <a:ext cx="166" cy="70"/>
              </a:xfrm>
              <a:custGeom>
                <a:avLst/>
                <a:gdLst>
                  <a:gd name="T0" fmla="*/ 24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4 w 854"/>
                  <a:gd name="T7" fmla="*/ 360 h 360"/>
                  <a:gd name="T8" fmla="*/ 0 w 854"/>
                  <a:gd name="T9" fmla="*/ 335 h 360"/>
                  <a:gd name="T10" fmla="*/ 0 w 854"/>
                  <a:gd name="T11" fmla="*/ 25 h 360"/>
                  <a:gd name="T12" fmla="*/ 24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4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8" name="Rectangle 162"/>
              <p:cNvSpPr>
                <a:spLocks noChangeArrowheads="1"/>
              </p:cNvSpPr>
              <p:nvPr/>
            </p:nvSpPr>
            <p:spPr bwMode="auto">
              <a:xfrm>
                <a:off x="1192" y="926"/>
                <a:ext cx="27" cy="61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9" name="Rectangle 163"/>
              <p:cNvSpPr>
                <a:spLocks noChangeArrowheads="1"/>
              </p:cNvSpPr>
              <p:nvPr/>
            </p:nvSpPr>
            <p:spPr bwMode="auto">
              <a:xfrm>
                <a:off x="949" y="926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0" name="Rectangle 164"/>
              <p:cNvSpPr>
                <a:spLocks noChangeArrowheads="1"/>
              </p:cNvSpPr>
              <p:nvPr/>
            </p:nvSpPr>
            <p:spPr bwMode="auto">
              <a:xfrm>
                <a:off x="1181" y="926"/>
                <a:ext cx="7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1" name="Rectangle 165"/>
              <p:cNvSpPr>
                <a:spLocks noChangeArrowheads="1"/>
              </p:cNvSpPr>
              <p:nvPr/>
            </p:nvSpPr>
            <p:spPr bwMode="auto">
              <a:xfrm>
                <a:off x="938" y="926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2" name="Freeform 166"/>
              <p:cNvSpPr>
                <a:spLocks/>
              </p:cNvSpPr>
              <p:nvPr/>
            </p:nvSpPr>
            <p:spPr bwMode="auto">
              <a:xfrm>
                <a:off x="874" y="1131"/>
                <a:ext cx="284" cy="80"/>
              </a:xfrm>
              <a:custGeom>
                <a:avLst/>
                <a:gdLst>
                  <a:gd name="T0" fmla="*/ 29 w 1461"/>
                  <a:gd name="T1" fmla="*/ 0 h 416"/>
                  <a:gd name="T2" fmla="*/ 1334 w 1461"/>
                  <a:gd name="T3" fmla="*/ 0 h 416"/>
                  <a:gd name="T4" fmla="*/ 1334 w 1461"/>
                  <a:gd name="T5" fmla="*/ 50 h 416"/>
                  <a:gd name="T6" fmla="*/ 1370 w 1461"/>
                  <a:gd name="T7" fmla="*/ 50 h 416"/>
                  <a:gd name="T8" fmla="*/ 1461 w 1461"/>
                  <a:gd name="T9" fmla="*/ 50 h 416"/>
                  <a:gd name="T10" fmla="*/ 1383 w 1461"/>
                  <a:gd name="T11" fmla="*/ 172 h 416"/>
                  <a:gd name="T12" fmla="*/ 1379 w 1461"/>
                  <a:gd name="T13" fmla="*/ 242 h 416"/>
                  <a:gd name="T14" fmla="*/ 1383 w 1461"/>
                  <a:gd name="T15" fmla="*/ 311 h 416"/>
                  <a:gd name="T16" fmla="*/ 1423 w 1461"/>
                  <a:gd name="T17" fmla="*/ 416 h 416"/>
                  <a:gd name="T18" fmla="*/ 29 w 1461"/>
                  <a:gd name="T19" fmla="*/ 416 h 416"/>
                  <a:gd name="T20" fmla="*/ 0 w 1461"/>
                  <a:gd name="T21" fmla="*/ 388 h 416"/>
                  <a:gd name="T22" fmla="*/ 0 w 1461"/>
                  <a:gd name="T23" fmla="*/ 28 h 416"/>
                  <a:gd name="T24" fmla="*/ 29 w 1461"/>
                  <a:gd name="T25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1" h="416">
                    <a:moveTo>
                      <a:pt x="29" y="0"/>
                    </a:moveTo>
                    <a:lnTo>
                      <a:pt x="1334" y="0"/>
                    </a:lnTo>
                    <a:lnTo>
                      <a:pt x="1334" y="50"/>
                    </a:lnTo>
                    <a:lnTo>
                      <a:pt x="1370" y="50"/>
                    </a:lnTo>
                    <a:lnTo>
                      <a:pt x="1461" y="50"/>
                    </a:lnTo>
                    <a:cubicBezTo>
                      <a:pt x="1417" y="50"/>
                      <a:pt x="1392" y="103"/>
                      <a:pt x="1383" y="172"/>
                    </a:cubicBezTo>
                    <a:cubicBezTo>
                      <a:pt x="1380" y="194"/>
                      <a:pt x="1379" y="218"/>
                      <a:pt x="1379" y="242"/>
                    </a:cubicBezTo>
                    <a:cubicBezTo>
                      <a:pt x="1379" y="265"/>
                      <a:pt x="1380" y="289"/>
                      <a:pt x="1383" y="311"/>
                    </a:cubicBezTo>
                    <a:cubicBezTo>
                      <a:pt x="1389" y="357"/>
                      <a:pt x="1402" y="395"/>
                      <a:pt x="1423" y="416"/>
                    </a:cubicBezTo>
                    <a:lnTo>
                      <a:pt x="29" y="416"/>
                    </a:lnTo>
                    <a:cubicBezTo>
                      <a:pt x="13" y="416"/>
                      <a:pt x="0" y="404"/>
                      <a:pt x="0" y="38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3" name="Freeform 167"/>
              <p:cNvSpPr>
                <a:spLocks/>
              </p:cNvSpPr>
              <p:nvPr/>
            </p:nvSpPr>
            <p:spPr bwMode="auto">
              <a:xfrm>
                <a:off x="874" y="1131"/>
                <a:ext cx="192" cy="80"/>
              </a:xfrm>
              <a:custGeom>
                <a:avLst/>
                <a:gdLst>
                  <a:gd name="T0" fmla="*/ 29 w 989"/>
                  <a:gd name="T1" fmla="*/ 0 h 416"/>
                  <a:gd name="T2" fmla="*/ 989 w 989"/>
                  <a:gd name="T3" fmla="*/ 0 h 416"/>
                  <a:gd name="T4" fmla="*/ 989 w 989"/>
                  <a:gd name="T5" fmla="*/ 416 h 416"/>
                  <a:gd name="T6" fmla="*/ 29 w 989"/>
                  <a:gd name="T7" fmla="*/ 416 h 416"/>
                  <a:gd name="T8" fmla="*/ 0 w 989"/>
                  <a:gd name="T9" fmla="*/ 388 h 416"/>
                  <a:gd name="T10" fmla="*/ 0 w 989"/>
                  <a:gd name="T11" fmla="*/ 28 h 416"/>
                  <a:gd name="T12" fmla="*/ 29 w 989"/>
                  <a:gd name="T13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416">
                    <a:moveTo>
                      <a:pt x="29" y="0"/>
                    </a:moveTo>
                    <a:lnTo>
                      <a:pt x="989" y="0"/>
                    </a:lnTo>
                    <a:lnTo>
                      <a:pt x="989" y="416"/>
                    </a:lnTo>
                    <a:lnTo>
                      <a:pt x="29" y="416"/>
                    </a:lnTo>
                    <a:cubicBezTo>
                      <a:pt x="13" y="416"/>
                      <a:pt x="0" y="404"/>
                      <a:pt x="0" y="38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4" name="Rectangle 168"/>
              <p:cNvSpPr>
                <a:spLocks noChangeArrowheads="1"/>
              </p:cNvSpPr>
              <p:nvPr/>
            </p:nvSpPr>
            <p:spPr bwMode="auto">
              <a:xfrm>
                <a:off x="912" y="1136"/>
                <a:ext cx="33" cy="7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5" name="Rectangle 169"/>
              <p:cNvSpPr>
                <a:spLocks noChangeArrowheads="1"/>
              </p:cNvSpPr>
              <p:nvPr/>
            </p:nvSpPr>
            <p:spPr bwMode="auto">
              <a:xfrm>
                <a:off x="900" y="1136"/>
                <a:ext cx="8" cy="7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6" name="Freeform 170"/>
              <p:cNvSpPr>
                <a:spLocks/>
              </p:cNvSpPr>
              <p:nvPr/>
            </p:nvSpPr>
            <p:spPr bwMode="auto">
              <a:xfrm>
                <a:off x="1066" y="1151"/>
                <a:ext cx="80" cy="40"/>
              </a:xfrm>
              <a:custGeom>
                <a:avLst/>
                <a:gdLst>
                  <a:gd name="T0" fmla="*/ 0 w 409"/>
                  <a:gd name="T1" fmla="*/ 0 h 202"/>
                  <a:gd name="T2" fmla="*/ 409 w 409"/>
                  <a:gd name="T3" fmla="*/ 0 h 202"/>
                  <a:gd name="T4" fmla="*/ 394 w 409"/>
                  <a:gd name="T5" fmla="*/ 65 h 202"/>
                  <a:gd name="T6" fmla="*/ 390 w 409"/>
                  <a:gd name="T7" fmla="*/ 135 h 202"/>
                  <a:gd name="T8" fmla="*/ 394 w 409"/>
                  <a:gd name="T9" fmla="*/ 202 h 202"/>
                  <a:gd name="T10" fmla="*/ 0 w 409"/>
                  <a:gd name="T11" fmla="*/ 202 h 202"/>
                  <a:gd name="T12" fmla="*/ 0 w 409"/>
                  <a:gd name="T1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202">
                    <a:moveTo>
                      <a:pt x="0" y="0"/>
                    </a:moveTo>
                    <a:lnTo>
                      <a:pt x="409" y="0"/>
                    </a:lnTo>
                    <a:cubicBezTo>
                      <a:pt x="402" y="19"/>
                      <a:pt x="397" y="41"/>
                      <a:pt x="394" y="65"/>
                    </a:cubicBezTo>
                    <a:cubicBezTo>
                      <a:pt x="391" y="87"/>
                      <a:pt x="390" y="111"/>
                      <a:pt x="390" y="135"/>
                    </a:cubicBezTo>
                    <a:cubicBezTo>
                      <a:pt x="390" y="157"/>
                      <a:pt x="391" y="180"/>
                      <a:pt x="394" y="202"/>
                    </a:cubicBezTo>
                    <a:lnTo>
                      <a:pt x="0" y="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7" name="Rectangle 171"/>
              <p:cNvSpPr>
                <a:spLocks noChangeArrowheads="1"/>
              </p:cNvSpPr>
              <p:nvPr/>
            </p:nvSpPr>
            <p:spPr bwMode="auto">
              <a:xfrm>
                <a:off x="966" y="1151"/>
                <a:ext cx="100" cy="40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8" name="Rectangle 172"/>
              <p:cNvSpPr>
                <a:spLocks noChangeArrowheads="1"/>
              </p:cNvSpPr>
              <p:nvPr/>
            </p:nvSpPr>
            <p:spPr bwMode="auto">
              <a:xfrm>
                <a:off x="1082" y="942"/>
                <a:ext cx="72" cy="28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9" name="Rectangle 173"/>
              <p:cNvSpPr>
                <a:spLocks noChangeArrowheads="1"/>
              </p:cNvSpPr>
              <p:nvPr/>
            </p:nvSpPr>
            <p:spPr bwMode="auto">
              <a:xfrm>
                <a:off x="1010" y="942"/>
                <a:ext cx="72" cy="2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0" name="Rectangle 174"/>
              <p:cNvSpPr>
                <a:spLocks noChangeArrowheads="1"/>
              </p:cNvSpPr>
              <p:nvPr/>
            </p:nvSpPr>
            <p:spPr bwMode="auto">
              <a:xfrm>
                <a:off x="1062" y="1012"/>
                <a:ext cx="72" cy="28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1" name="Rectangle 175"/>
              <p:cNvSpPr>
                <a:spLocks noChangeArrowheads="1"/>
              </p:cNvSpPr>
              <p:nvPr/>
            </p:nvSpPr>
            <p:spPr bwMode="auto">
              <a:xfrm>
                <a:off x="990" y="1012"/>
                <a:ext cx="72" cy="2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2" name="Rectangle 176"/>
              <p:cNvSpPr>
                <a:spLocks noChangeArrowheads="1"/>
              </p:cNvSpPr>
              <p:nvPr/>
            </p:nvSpPr>
            <p:spPr bwMode="auto">
              <a:xfrm>
                <a:off x="1146" y="115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3" name="Rectangle 177"/>
              <p:cNvSpPr>
                <a:spLocks noChangeArrowheads="1"/>
              </p:cNvSpPr>
              <p:nvPr/>
            </p:nvSpPr>
            <p:spPr bwMode="auto">
              <a:xfrm>
                <a:off x="1146" y="1160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4" name="Rectangle 178"/>
              <p:cNvSpPr>
                <a:spLocks noChangeArrowheads="1"/>
              </p:cNvSpPr>
              <p:nvPr/>
            </p:nvSpPr>
            <p:spPr bwMode="auto">
              <a:xfrm>
                <a:off x="1146" y="1168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5" name="Rectangle 179"/>
              <p:cNvSpPr>
                <a:spLocks noChangeArrowheads="1"/>
              </p:cNvSpPr>
              <p:nvPr/>
            </p:nvSpPr>
            <p:spPr bwMode="auto">
              <a:xfrm>
                <a:off x="1146" y="1176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6" name="Rectangle 180"/>
              <p:cNvSpPr>
                <a:spLocks noChangeArrowheads="1"/>
              </p:cNvSpPr>
              <p:nvPr/>
            </p:nvSpPr>
            <p:spPr bwMode="auto">
              <a:xfrm>
                <a:off x="1146" y="1184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7" name="Rectangle 181"/>
              <p:cNvSpPr>
                <a:spLocks noChangeArrowheads="1"/>
              </p:cNvSpPr>
              <p:nvPr/>
            </p:nvSpPr>
            <p:spPr bwMode="auto">
              <a:xfrm>
                <a:off x="1146" y="119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8" name="Rectangle 182"/>
              <p:cNvSpPr>
                <a:spLocks noChangeArrowheads="1"/>
              </p:cNvSpPr>
              <p:nvPr/>
            </p:nvSpPr>
            <p:spPr bwMode="auto">
              <a:xfrm>
                <a:off x="1146" y="1156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9" name="Rectangle 183"/>
              <p:cNvSpPr>
                <a:spLocks noChangeArrowheads="1"/>
              </p:cNvSpPr>
              <p:nvPr/>
            </p:nvSpPr>
            <p:spPr bwMode="auto">
              <a:xfrm>
                <a:off x="1146" y="1164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0" name="Rectangle 184"/>
              <p:cNvSpPr>
                <a:spLocks noChangeArrowheads="1"/>
              </p:cNvSpPr>
              <p:nvPr/>
            </p:nvSpPr>
            <p:spPr bwMode="auto">
              <a:xfrm>
                <a:off x="1146" y="1172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1" name="Rectangle 185"/>
              <p:cNvSpPr>
                <a:spLocks noChangeArrowheads="1"/>
              </p:cNvSpPr>
              <p:nvPr/>
            </p:nvSpPr>
            <p:spPr bwMode="auto">
              <a:xfrm>
                <a:off x="1146" y="1180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2" name="Rectangle 186"/>
              <p:cNvSpPr>
                <a:spLocks noChangeArrowheads="1"/>
              </p:cNvSpPr>
              <p:nvPr/>
            </p:nvSpPr>
            <p:spPr bwMode="auto">
              <a:xfrm>
                <a:off x="1146" y="1188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3" name="Rectangle 187"/>
              <p:cNvSpPr>
                <a:spLocks noChangeArrowheads="1"/>
              </p:cNvSpPr>
              <p:nvPr/>
            </p:nvSpPr>
            <p:spPr bwMode="auto">
              <a:xfrm>
                <a:off x="1146" y="1196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4" name="Rectangle 188"/>
              <p:cNvSpPr>
                <a:spLocks noChangeArrowheads="1"/>
              </p:cNvSpPr>
              <p:nvPr/>
            </p:nvSpPr>
            <p:spPr bwMode="auto">
              <a:xfrm>
                <a:off x="1146" y="1200"/>
                <a:ext cx="181" cy="3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5" name="Freeform 189"/>
              <p:cNvSpPr>
                <a:spLocks/>
              </p:cNvSpPr>
              <p:nvPr/>
            </p:nvSpPr>
            <p:spPr bwMode="auto">
              <a:xfrm>
                <a:off x="1327" y="1152"/>
                <a:ext cx="181" cy="4"/>
              </a:xfrm>
              <a:custGeom>
                <a:avLst/>
                <a:gdLst>
                  <a:gd name="T0" fmla="*/ 0 w 930"/>
                  <a:gd name="T1" fmla="*/ 0 h 21"/>
                  <a:gd name="T2" fmla="*/ 930 w 930"/>
                  <a:gd name="T3" fmla="*/ 0 h 21"/>
                  <a:gd name="T4" fmla="*/ 923 w 930"/>
                  <a:gd name="T5" fmla="*/ 21 h 21"/>
                  <a:gd name="T6" fmla="*/ 0 w 930"/>
                  <a:gd name="T7" fmla="*/ 21 h 21"/>
                  <a:gd name="T8" fmla="*/ 0 w 9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21">
                    <a:moveTo>
                      <a:pt x="0" y="0"/>
                    </a:moveTo>
                    <a:lnTo>
                      <a:pt x="930" y="0"/>
                    </a:lnTo>
                    <a:cubicBezTo>
                      <a:pt x="927" y="7"/>
                      <a:pt x="925" y="14"/>
                      <a:pt x="923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6" name="Freeform 190"/>
              <p:cNvSpPr>
                <a:spLocks/>
              </p:cNvSpPr>
              <p:nvPr/>
            </p:nvSpPr>
            <p:spPr bwMode="auto">
              <a:xfrm>
                <a:off x="1327" y="1160"/>
                <a:ext cx="178" cy="4"/>
              </a:xfrm>
              <a:custGeom>
                <a:avLst/>
                <a:gdLst>
                  <a:gd name="T0" fmla="*/ 0 w 919"/>
                  <a:gd name="T1" fmla="*/ 0 h 20"/>
                  <a:gd name="T2" fmla="*/ 919 w 919"/>
                  <a:gd name="T3" fmla="*/ 0 h 20"/>
                  <a:gd name="T4" fmla="*/ 916 w 919"/>
                  <a:gd name="T5" fmla="*/ 20 h 20"/>
                  <a:gd name="T6" fmla="*/ 916 w 919"/>
                  <a:gd name="T7" fmla="*/ 20 h 20"/>
                  <a:gd name="T8" fmla="*/ 0 w 919"/>
                  <a:gd name="T9" fmla="*/ 20 h 20"/>
                  <a:gd name="T10" fmla="*/ 0 w 91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9" h="20">
                    <a:moveTo>
                      <a:pt x="0" y="0"/>
                    </a:moveTo>
                    <a:lnTo>
                      <a:pt x="919" y="0"/>
                    </a:lnTo>
                    <a:cubicBezTo>
                      <a:pt x="918" y="6"/>
                      <a:pt x="917" y="13"/>
                      <a:pt x="916" y="20"/>
                    </a:cubicBezTo>
                    <a:lnTo>
                      <a:pt x="9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7" name="Freeform 191"/>
              <p:cNvSpPr>
                <a:spLocks/>
              </p:cNvSpPr>
              <p:nvPr/>
            </p:nvSpPr>
            <p:spPr bwMode="auto">
              <a:xfrm>
                <a:off x="1327" y="1168"/>
                <a:ext cx="177" cy="4"/>
              </a:xfrm>
              <a:custGeom>
                <a:avLst/>
                <a:gdLst>
                  <a:gd name="T0" fmla="*/ 0 w 913"/>
                  <a:gd name="T1" fmla="*/ 0 h 21"/>
                  <a:gd name="T2" fmla="*/ 913 w 913"/>
                  <a:gd name="T3" fmla="*/ 0 h 21"/>
                  <a:gd name="T4" fmla="*/ 912 w 913"/>
                  <a:gd name="T5" fmla="*/ 21 h 21"/>
                  <a:gd name="T6" fmla="*/ 0 w 913"/>
                  <a:gd name="T7" fmla="*/ 21 h 21"/>
                  <a:gd name="T8" fmla="*/ 0 w 91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3" h="21">
                    <a:moveTo>
                      <a:pt x="0" y="0"/>
                    </a:moveTo>
                    <a:lnTo>
                      <a:pt x="913" y="0"/>
                    </a:lnTo>
                    <a:cubicBezTo>
                      <a:pt x="913" y="7"/>
                      <a:pt x="912" y="14"/>
                      <a:pt x="912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8" name="Freeform 192"/>
              <p:cNvSpPr>
                <a:spLocks/>
              </p:cNvSpPr>
              <p:nvPr/>
            </p:nvSpPr>
            <p:spPr bwMode="auto">
              <a:xfrm>
                <a:off x="1327" y="1176"/>
                <a:ext cx="177" cy="4"/>
              </a:xfrm>
              <a:custGeom>
                <a:avLst/>
                <a:gdLst>
                  <a:gd name="T0" fmla="*/ 0 w 911"/>
                  <a:gd name="T1" fmla="*/ 0 h 20"/>
                  <a:gd name="T2" fmla="*/ 911 w 911"/>
                  <a:gd name="T3" fmla="*/ 0 h 20"/>
                  <a:gd name="T4" fmla="*/ 911 w 911"/>
                  <a:gd name="T5" fmla="*/ 7 h 20"/>
                  <a:gd name="T6" fmla="*/ 911 w 911"/>
                  <a:gd name="T7" fmla="*/ 20 h 20"/>
                  <a:gd name="T8" fmla="*/ 0 w 911"/>
                  <a:gd name="T9" fmla="*/ 20 h 20"/>
                  <a:gd name="T10" fmla="*/ 0 w 91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1" h="20">
                    <a:moveTo>
                      <a:pt x="0" y="0"/>
                    </a:moveTo>
                    <a:lnTo>
                      <a:pt x="911" y="0"/>
                    </a:lnTo>
                    <a:lnTo>
                      <a:pt x="911" y="7"/>
                    </a:lnTo>
                    <a:cubicBezTo>
                      <a:pt x="911" y="11"/>
                      <a:pt x="911" y="16"/>
                      <a:pt x="911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9" name="Freeform 193"/>
              <p:cNvSpPr>
                <a:spLocks/>
              </p:cNvSpPr>
              <p:nvPr/>
            </p:nvSpPr>
            <p:spPr bwMode="auto">
              <a:xfrm>
                <a:off x="1327" y="1184"/>
                <a:ext cx="178" cy="4"/>
              </a:xfrm>
              <a:custGeom>
                <a:avLst/>
                <a:gdLst>
                  <a:gd name="T0" fmla="*/ 0 w 914"/>
                  <a:gd name="T1" fmla="*/ 0 h 21"/>
                  <a:gd name="T2" fmla="*/ 912 w 914"/>
                  <a:gd name="T3" fmla="*/ 0 h 21"/>
                  <a:gd name="T4" fmla="*/ 914 w 914"/>
                  <a:gd name="T5" fmla="*/ 21 h 21"/>
                  <a:gd name="T6" fmla="*/ 0 w 914"/>
                  <a:gd name="T7" fmla="*/ 21 h 21"/>
                  <a:gd name="T8" fmla="*/ 0 w 9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4" h="21">
                    <a:moveTo>
                      <a:pt x="0" y="0"/>
                    </a:moveTo>
                    <a:lnTo>
                      <a:pt x="912" y="0"/>
                    </a:lnTo>
                    <a:cubicBezTo>
                      <a:pt x="913" y="7"/>
                      <a:pt x="913" y="14"/>
                      <a:pt x="914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0" name="Freeform 194"/>
              <p:cNvSpPr>
                <a:spLocks/>
              </p:cNvSpPr>
              <p:nvPr/>
            </p:nvSpPr>
            <p:spPr bwMode="auto">
              <a:xfrm>
                <a:off x="1327" y="1192"/>
                <a:ext cx="179" cy="4"/>
              </a:xfrm>
              <a:custGeom>
                <a:avLst/>
                <a:gdLst>
                  <a:gd name="T0" fmla="*/ 0 w 920"/>
                  <a:gd name="T1" fmla="*/ 0 h 21"/>
                  <a:gd name="T2" fmla="*/ 916 w 920"/>
                  <a:gd name="T3" fmla="*/ 0 h 21"/>
                  <a:gd name="T4" fmla="*/ 920 w 920"/>
                  <a:gd name="T5" fmla="*/ 21 h 21"/>
                  <a:gd name="T6" fmla="*/ 0 w 920"/>
                  <a:gd name="T7" fmla="*/ 21 h 21"/>
                  <a:gd name="T8" fmla="*/ 0 w 9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0" h="21">
                    <a:moveTo>
                      <a:pt x="0" y="0"/>
                    </a:moveTo>
                    <a:lnTo>
                      <a:pt x="916" y="0"/>
                    </a:lnTo>
                    <a:cubicBezTo>
                      <a:pt x="918" y="7"/>
                      <a:pt x="919" y="14"/>
                      <a:pt x="920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1" name="Freeform 195"/>
              <p:cNvSpPr>
                <a:spLocks/>
              </p:cNvSpPr>
              <p:nvPr/>
            </p:nvSpPr>
            <p:spPr bwMode="auto">
              <a:xfrm>
                <a:off x="1327" y="1156"/>
                <a:ext cx="179" cy="4"/>
              </a:xfrm>
              <a:custGeom>
                <a:avLst/>
                <a:gdLst>
                  <a:gd name="T0" fmla="*/ 0 w 923"/>
                  <a:gd name="T1" fmla="*/ 0 h 21"/>
                  <a:gd name="T2" fmla="*/ 923 w 923"/>
                  <a:gd name="T3" fmla="*/ 0 h 21"/>
                  <a:gd name="T4" fmla="*/ 919 w 923"/>
                  <a:gd name="T5" fmla="*/ 21 h 21"/>
                  <a:gd name="T6" fmla="*/ 0 w 923"/>
                  <a:gd name="T7" fmla="*/ 21 h 21"/>
                  <a:gd name="T8" fmla="*/ 0 w 9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3" h="21">
                    <a:moveTo>
                      <a:pt x="0" y="0"/>
                    </a:moveTo>
                    <a:lnTo>
                      <a:pt x="923" y="0"/>
                    </a:lnTo>
                    <a:cubicBezTo>
                      <a:pt x="922" y="7"/>
                      <a:pt x="920" y="14"/>
                      <a:pt x="91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2" name="Freeform 196"/>
              <p:cNvSpPr>
                <a:spLocks/>
              </p:cNvSpPr>
              <p:nvPr/>
            </p:nvSpPr>
            <p:spPr bwMode="auto">
              <a:xfrm>
                <a:off x="1327" y="1164"/>
                <a:ext cx="178" cy="4"/>
              </a:xfrm>
              <a:custGeom>
                <a:avLst/>
                <a:gdLst>
                  <a:gd name="T0" fmla="*/ 0 w 916"/>
                  <a:gd name="T1" fmla="*/ 0 h 21"/>
                  <a:gd name="T2" fmla="*/ 916 w 916"/>
                  <a:gd name="T3" fmla="*/ 0 h 21"/>
                  <a:gd name="T4" fmla="*/ 913 w 916"/>
                  <a:gd name="T5" fmla="*/ 21 h 21"/>
                  <a:gd name="T6" fmla="*/ 0 w 916"/>
                  <a:gd name="T7" fmla="*/ 21 h 21"/>
                  <a:gd name="T8" fmla="*/ 0 w 91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21">
                    <a:moveTo>
                      <a:pt x="0" y="0"/>
                    </a:moveTo>
                    <a:lnTo>
                      <a:pt x="916" y="0"/>
                    </a:lnTo>
                    <a:cubicBezTo>
                      <a:pt x="915" y="7"/>
                      <a:pt x="914" y="14"/>
                      <a:pt x="913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3" name="Freeform 197"/>
              <p:cNvSpPr>
                <a:spLocks/>
              </p:cNvSpPr>
              <p:nvPr/>
            </p:nvSpPr>
            <p:spPr bwMode="auto">
              <a:xfrm>
                <a:off x="1327" y="1172"/>
                <a:ext cx="177" cy="4"/>
              </a:xfrm>
              <a:custGeom>
                <a:avLst/>
                <a:gdLst>
                  <a:gd name="T0" fmla="*/ 0 w 912"/>
                  <a:gd name="T1" fmla="*/ 0 h 21"/>
                  <a:gd name="T2" fmla="*/ 912 w 912"/>
                  <a:gd name="T3" fmla="*/ 0 h 21"/>
                  <a:gd name="T4" fmla="*/ 911 w 912"/>
                  <a:gd name="T5" fmla="*/ 21 h 21"/>
                  <a:gd name="T6" fmla="*/ 0 w 912"/>
                  <a:gd name="T7" fmla="*/ 21 h 21"/>
                  <a:gd name="T8" fmla="*/ 0 w 9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21">
                    <a:moveTo>
                      <a:pt x="0" y="0"/>
                    </a:moveTo>
                    <a:lnTo>
                      <a:pt x="912" y="0"/>
                    </a:lnTo>
                    <a:cubicBezTo>
                      <a:pt x="912" y="7"/>
                      <a:pt x="911" y="14"/>
                      <a:pt x="91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4" name="Freeform 198"/>
              <p:cNvSpPr>
                <a:spLocks/>
              </p:cNvSpPr>
              <p:nvPr/>
            </p:nvSpPr>
            <p:spPr bwMode="auto">
              <a:xfrm>
                <a:off x="1327" y="1180"/>
                <a:ext cx="177" cy="4"/>
              </a:xfrm>
              <a:custGeom>
                <a:avLst/>
                <a:gdLst>
                  <a:gd name="T0" fmla="*/ 0 w 912"/>
                  <a:gd name="T1" fmla="*/ 0 h 21"/>
                  <a:gd name="T2" fmla="*/ 911 w 912"/>
                  <a:gd name="T3" fmla="*/ 0 h 21"/>
                  <a:gd name="T4" fmla="*/ 912 w 912"/>
                  <a:gd name="T5" fmla="*/ 21 h 21"/>
                  <a:gd name="T6" fmla="*/ 0 w 912"/>
                  <a:gd name="T7" fmla="*/ 21 h 21"/>
                  <a:gd name="T8" fmla="*/ 0 w 9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21">
                    <a:moveTo>
                      <a:pt x="0" y="0"/>
                    </a:moveTo>
                    <a:lnTo>
                      <a:pt x="911" y="0"/>
                    </a:lnTo>
                    <a:cubicBezTo>
                      <a:pt x="912" y="7"/>
                      <a:pt x="912" y="14"/>
                      <a:pt x="912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5" name="Freeform 199"/>
              <p:cNvSpPr>
                <a:spLocks/>
              </p:cNvSpPr>
              <p:nvPr/>
            </p:nvSpPr>
            <p:spPr bwMode="auto">
              <a:xfrm>
                <a:off x="1327" y="1188"/>
                <a:ext cx="178" cy="4"/>
              </a:xfrm>
              <a:custGeom>
                <a:avLst/>
                <a:gdLst>
                  <a:gd name="T0" fmla="*/ 0 w 916"/>
                  <a:gd name="T1" fmla="*/ 0 h 20"/>
                  <a:gd name="T2" fmla="*/ 914 w 916"/>
                  <a:gd name="T3" fmla="*/ 0 h 20"/>
                  <a:gd name="T4" fmla="*/ 916 w 916"/>
                  <a:gd name="T5" fmla="*/ 14 h 20"/>
                  <a:gd name="T6" fmla="*/ 916 w 916"/>
                  <a:gd name="T7" fmla="*/ 20 h 20"/>
                  <a:gd name="T8" fmla="*/ 0 w 916"/>
                  <a:gd name="T9" fmla="*/ 20 h 20"/>
                  <a:gd name="T10" fmla="*/ 0 w 916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6" h="20">
                    <a:moveTo>
                      <a:pt x="0" y="0"/>
                    </a:moveTo>
                    <a:lnTo>
                      <a:pt x="914" y="0"/>
                    </a:lnTo>
                    <a:cubicBezTo>
                      <a:pt x="915" y="5"/>
                      <a:pt x="915" y="9"/>
                      <a:pt x="916" y="14"/>
                    </a:cubicBezTo>
                    <a:lnTo>
                      <a:pt x="9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6" name="Freeform 200"/>
              <p:cNvSpPr>
                <a:spLocks/>
              </p:cNvSpPr>
              <p:nvPr/>
            </p:nvSpPr>
            <p:spPr bwMode="auto">
              <a:xfrm>
                <a:off x="1327" y="1196"/>
                <a:ext cx="180" cy="4"/>
              </a:xfrm>
              <a:custGeom>
                <a:avLst/>
                <a:gdLst>
                  <a:gd name="T0" fmla="*/ 0 w 925"/>
                  <a:gd name="T1" fmla="*/ 0 h 21"/>
                  <a:gd name="T2" fmla="*/ 920 w 925"/>
                  <a:gd name="T3" fmla="*/ 0 h 21"/>
                  <a:gd name="T4" fmla="*/ 925 w 925"/>
                  <a:gd name="T5" fmla="*/ 21 h 21"/>
                  <a:gd name="T6" fmla="*/ 0 w 925"/>
                  <a:gd name="T7" fmla="*/ 21 h 21"/>
                  <a:gd name="T8" fmla="*/ 0 w 92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21">
                    <a:moveTo>
                      <a:pt x="0" y="0"/>
                    </a:moveTo>
                    <a:lnTo>
                      <a:pt x="920" y="0"/>
                    </a:lnTo>
                    <a:cubicBezTo>
                      <a:pt x="922" y="7"/>
                      <a:pt x="923" y="14"/>
                      <a:pt x="925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7" name="Freeform 201"/>
              <p:cNvSpPr>
                <a:spLocks/>
              </p:cNvSpPr>
              <p:nvPr/>
            </p:nvSpPr>
            <p:spPr bwMode="auto">
              <a:xfrm>
                <a:off x="1327" y="1200"/>
                <a:ext cx="181" cy="3"/>
              </a:xfrm>
              <a:custGeom>
                <a:avLst/>
                <a:gdLst>
                  <a:gd name="T0" fmla="*/ 0 w 930"/>
                  <a:gd name="T1" fmla="*/ 0 h 14"/>
                  <a:gd name="T2" fmla="*/ 925 w 930"/>
                  <a:gd name="T3" fmla="*/ 0 h 14"/>
                  <a:gd name="T4" fmla="*/ 930 w 930"/>
                  <a:gd name="T5" fmla="*/ 14 h 14"/>
                  <a:gd name="T6" fmla="*/ 0 w 930"/>
                  <a:gd name="T7" fmla="*/ 14 h 14"/>
                  <a:gd name="T8" fmla="*/ 0 w 9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14">
                    <a:moveTo>
                      <a:pt x="0" y="0"/>
                    </a:moveTo>
                    <a:lnTo>
                      <a:pt x="925" y="0"/>
                    </a:lnTo>
                    <a:cubicBezTo>
                      <a:pt x="927" y="4"/>
                      <a:pt x="928" y="9"/>
                      <a:pt x="930" y="14"/>
                    </a:cubicBez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8" name="Freeform 202"/>
              <p:cNvSpPr>
                <a:spLocks/>
              </p:cNvSpPr>
              <p:nvPr/>
            </p:nvSpPr>
            <p:spPr bwMode="auto">
              <a:xfrm>
                <a:off x="1142" y="1140"/>
                <a:ext cx="370" cy="75"/>
              </a:xfrm>
              <a:custGeom>
                <a:avLst/>
                <a:gdLst>
                  <a:gd name="T0" fmla="*/ 1910 w 1910"/>
                  <a:gd name="T1" fmla="*/ 383 h 383"/>
                  <a:gd name="T2" fmla="*/ 82 w 1910"/>
                  <a:gd name="T3" fmla="*/ 383 h 383"/>
                  <a:gd name="T4" fmla="*/ 4 w 1910"/>
                  <a:gd name="T5" fmla="*/ 261 h 383"/>
                  <a:gd name="T6" fmla="*/ 0 w 1910"/>
                  <a:gd name="T7" fmla="*/ 192 h 383"/>
                  <a:gd name="T8" fmla="*/ 4 w 1910"/>
                  <a:gd name="T9" fmla="*/ 122 h 383"/>
                  <a:gd name="T10" fmla="*/ 82 w 1910"/>
                  <a:gd name="T11" fmla="*/ 0 h 383"/>
                  <a:gd name="T12" fmla="*/ 1910 w 1910"/>
                  <a:gd name="T13" fmla="*/ 0 h 383"/>
                  <a:gd name="T14" fmla="*/ 1910 w 1910"/>
                  <a:gd name="T15" fmla="*/ 60 h 383"/>
                  <a:gd name="T16" fmla="*/ 82 w 1910"/>
                  <a:gd name="T17" fmla="*/ 60 h 383"/>
                  <a:gd name="T18" fmla="*/ 64 w 1910"/>
                  <a:gd name="T19" fmla="*/ 129 h 383"/>
                  <a:gd name="T20" fmla="*/ 61 w 1910"/>
                  <a:gd name="T21" fmla="*/ 192 h 383"/>
                  <a:gd name="T22" fmla="*/ 64 w 1910"/>
                  <a:gd name="T23" fmla="*/ 254 h 383"/>
                  <a:gd name="T24" fmla="*/ 82 w 1910"/>
                  <a:gd name="T25" fmla="*/ 323 h 383"/>
                  <a:gd name="T26" fmla="*/ 1910 w 1910"/>
                  <a:gd name="T27" fmla="*/ 323 h 383"/>
                  <a:gd name="T28" fmla="*/ 1910 w 1910"/>
                  <a:gd name="T29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0" h="383">
                    <a:moveTo>
                      <a:pt x="1910" y="383"/>
                    </a:moveTo>
                    <a:lnTo>
                      <a:pt x="82" y="383"/>
                    </a:lnTo>
                    <a:cubicBezTo>
                      <a:pt x="38" y="383"/>
                      <a:pt x="13" y="330"/>
                      <a:pt x="4" y="261"/>
                    </a:cubicBezTo>
                    <a:cubicBezTo>
                      <a:pt x="1" y="239"/>
                      <a:pt x="0" y="215"/>
                      <a:pt x="0" y="192"/>
                    </a:cubicBezTo>
                    <a:cubicBezTo>
                      <a:pt x="0" y="168"/>
                      <a:pt x="1" y="144"/>
                      <a:pt x="4" y="122"/>
                    </a:cubicBezTo>
                    <a:cubicBezTo>
                      <a:pt x="13" y="53"/>
                      <a:pt x="38" y="0"/>
                      <a:pt x="82" y="0"/>
                    </a:cubicBezTo>
                    <a:lnTo>
                      <a:pt x="1910" y="0"/>
                    </a:lnTo>
                    <a:lnTo>
                      <a:pt x="1910" y="60"/>
                    </a:lnTo>
                    <a:lnTo>
                      <a:pt x="82" y="60"/>
                    </a:lnTo>
                    <a:cubicBezTo>
                      <a:pt x="76" y="60"/>
                      <a:pt x="69" y="91"/>
                      <a:pt x="64" y="129"/>
                    </a:cubicBezTo>
                    <a:cubicBezTo>
                      <a:pt x="62" y="148"/>
                      <a:pt x="61" y="170"/>
                      <a:pt x="61" y="192"/>
                    </a:cubicBezTo>
                    <a:cubicBezTo>
                      <a:pt x="61" y="213"/>
                      <a:pt x="62" y="235"/>
                      <a:pt x="64" y="254"/>
                    </a:cubicBezTo>
                    <a:cubicBezTo>
                      <a:pt x="69" y="292"/>
                      <a:pt x="76" y="323"/>
                      <a:pt x="82" y="323"/>
                    </a:cubicBezTo>
                    <a:lnTo>
                      <a:pt x="1910" y="323"/>
                    </a:lnTo>
                    <a:lnTo>
                      <a:pt x="1910" y="383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9" name="Freeform 203"/>
              <p:cNvSpPr>
                <a:spLocks noEditPoints="1"/>
              </p:cNvSpPr>
              <p:nvPr/>
            </p:nvSpPr>
            <p:spPr bwMode="auto">
              <a:xfrm>
                <a:off x="1327" y="1140"/>
                <a:ext cx="185" cy="75"/>
              </a:xfrm>
              <a:custGeom>
                <a:avLst/>
                <a:gdLst>
                  <a:gd name="T0" fmla="*/ 955 w 955"/>
                  <a:gd name="T1" fmla="*/ 383 h 383"/>
                  <a:gd name="T2" fmla="*/ 0 w 955"/>
                  <a:gd name="T3" fmla="*/ 383 h 383"/>
                  <a:gd name="T4" fmla="*/ 0 w 955"/>
                  <a:gd name="T5" fmla="*/ 323 h 383"/>
                  <a:gd name="T6" fmla="*/ 955 w 955"/>
                  <a:gd name="T7" fmla="*/ 323 h 383"/>
                  <a:gd name="T8" fmla="*/ 955 w 955"/>
                  <a:gd name="T9" fmla="*/ 383 h 383"/>
                  <a:gd name="T10" fmla="*/ 0 w 955"/>
                  <a:gd name="T11" fmla="*/ 0 h 383"/>
                  <a:gd name="T12" fmla="*/ 955 w 955"/>
                  <a:gd name="T13" fmla="*/ 0 h 383"/>
                  <a:gd name="T14" fmla="*/ 955 w 955"/>
                  <a:gd name="T15" fmla="*/ 60 h 383"/>
                  <a:gd name="T16" fmla="*/ 0 w 955"/>
                  <a:gd name="T17" fmla="*/ 60 h 383"/>
                  <a:gd name="T18" fmla="*/ 0 w 955"/>
                  <a:gd name="T1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5" h="383">
                    <a:moveTo>
                      <a:pt x="955" y="383"/>
                    </a:moveTo>
                    <a:lnTo>
                      <a:pt x="0" y="383"/>
                    </a:lnTo>
                    <a:lnTo>
                      <a:pt x="0" y="323"/>
                    </a:lnTo>
                    <a:lnTo>
                      <a:pt x="955" y="323"/>
                    </a:lnTo>
                    <a:lnTo>
                      <a:pt x="955" y="383"/>
                    </a:lnTo>
                    <a:close/>
                    <a:moveTo>
                      <a:pt x="0" y="0"/>
                    </a:moveTo>
                    <a:lnTo>
                      <a:pt x="955" y="0"/>
                    </a:lnTo>
                    <a:lnTo>
                      <a:pt x="955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0" name="Rectangle 204"/>
              <p:cNvSpPr>
                <a:spLocks noChangeArrowheads="1"/>
              </p:cNvSpPr>
              <p:nvPr/>
            </p:nvSpPr>
            <p:spPr bwMode="auto">
              <a:xfrm>
                <a:off x="1331" y="1120"/>
                <a:ext cx="134" cy="8"/>
              </a:xfrm>
              <a:prstGeom prst="rect">
                <a:avLst/>
              </a:prstGeom>
              <a:solidFill>
                <a:srgbClr val="AA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1" name="Rectangle 205"/>
              <p:cNvSpPr>
                <a:spLocks noChangeArrowheads="1"/>
              </p:cNvSpPr>
              <p:nvPr/>
            </p:nvSpPr>
            <p:spPr bwMode="auto">
              <a:xfrm>
                <a:off x="1323" y="1128"/>
                <a:ext cx="150" cy="8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2" name="Rectangle 206"/>
              <p:cNvSpPr>
                <a:spLocks noChangeArrowheads="1"/>
              </p:cNvSpPr>
              <p:nvPr/>
            </p:nvSpPr>
            <p:spPr bwMode="auto">
              <a:xfrm>
                <a:off x="1387" y="1131"/>
                <a:ext cx="253" cy="10"/>
              </a:xfrm>
              <a:prstGeom prst="rect">
                <a:avLst/>
              </a:pr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3" name="Rectangle 207"/>
              <p:cNvSpPr>
                <a:spLocks noChangeArrowheads="1"/>
              </p:cNvSpPr>
              <p:nvPr/>
            </p:nvSpPr>
            <p:spPr bwMode="auto">
              <a:xfrm>
                <a:off x="1140" y="1087"/>
                <a:ext cx="202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7" name="Rectangle 209"/>
            <p:cNvSpPr>
              <a:spLocks noChangeArrowheads="1"/>
            </p:cNvSpPr>
            <p:nvPr/>
          </p:nvSpPr>
          <p:spPr bwMode="auto">
            <a:xfrm>
              <a:off x="1809750" y="1736725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Rectangle 210"/>
            <p:cNvSpPr>
              <a:spLocks noChangeArrowheads="1"/>
            </p:cNvSpPr>
            <p:nvPr/>
          </p:nvSpPr>
          <p:spPr bwMode="auto">
            <a:xfrm>
              <a:off x="1809750" y="1747838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Rectangle 211"/>
            <p:cNvSpPr>
              <a:spLocks noChangeArrowheads="1"/>
            </p:cNvSpPr>
            <p:nvPr/>
          </p:nvSpPr>
          <p:spPr bwMode="auto">
            <a:xfrm>
              <a:off x="1809750" y="1758950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Rectangle 212"/>
            <p:cNvSpPr>
              <a:spLocks noChangeArrowheads="1"/>
            </p:cNvSpPr>
            <p:nvPr/>
          </p:nvSpPr>
          <p:spPr bwMode="auto">
            <a:xfrm>
              <a:off x="1809750" y="1770063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Rectangle 213"/>
            <p:cNvSpPr>
              <a:spLocks noChangeArrowheads="1"/>
            </p:cNvSpPr>
            <p:nvPr/>
          </p:nvSpPr>
          <p:spPr bwMode="auto">
            <a:xfrm>
              <a:off x="1809750" y="1781175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Rectangle 214"/>
            <p:cNvSpPr>
              <a:spLocks noChangeArrowheads="1"/>
            </p:cNvSpPr>
            <p:nvPr/>
          </p:nvSpPr>
          <p:spPr bwMode="auto">
            <a:xfrm>
              <a:off x="1809750" y="1730375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Rectangle 215"/>
            <p:cNvSpPr>
              <a:spLocks noChangeArrowheads="1"/>
            </p:cNvSpPr>
            <p:nvPr/>
          </p:nvSpPr>
          <p:spPr bwMode="auto">
            <a:xfrm>
              <a:off x="1809750" y="1741488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Rectangle 216"/>
            <p:cNvSpPr>
              <a:spLocks noChangeArrowheads="1"/>
            </p:cNvSpPr>
            <p:nvPr/>
          </p:nvSpPr>
          <p:spPr bwMode="auto">
            <a:xfrm>
              <a:off x="1809750" y="1752600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Rectangle 217"/>
            <p:cNvSpPr>
              <a:spLocks noChangeArrowheads="1"/>
            </p:cNvSpPr>
            <p:nvPr/>
          </p:nvSpPr>
          <p:spPr bwMode="auto">
            <a:xfrm>
              <a:off x="1809750" y="1763713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Rectangle 218"/>
            <p:cNvSpPr>
              <a:spLocks noChangeArrowheads="1"/>
            </p:cNvSpPr>
            <p:nvPr/>
          </p:nvSpPr>
          <p:spPr bwMode="auto">
            <a:xfrm>
              <a:off x="1809750" y="1774825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Rectangle 219"/>
            <p:cNvSpPr>
              <a:spLocks noChangeArrowheads="1"/>
            </p:cNvSpPr>
            <p:nvPr/>
          </p:nvSpPr>
          <p:spPr bwMode="auto">
            <a:xfrm>
              <a:off x="1809750" y="1785938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Rectangle 220"/>
            <p:cNvSpPr>
              <a:spLocks noChangeArrowheads="1"/>
            </p:cNvSpPr>
            <p:nvPr/>
          </p:nvSpPr>
          <p:spPr bwMode="auto">
            <a:xfrm>
              <a:off x="1809750" y="1792288"/>
              <a:ext cx="320675" cy="3175"/>
            </a:xfrm>
            <a:prstGeom prst="rect">
              <a:avLst/>
            </a:pr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221"/>
            <p:cNvSpPr>
              <a:spLocks/>
            </p:cNvSpPr>
            <p:nvPr/>
          </p:nvSpPr>
          <p:spPr bwMode="auto">
            <a:xfrm>
              <a:off x="2130425" y="1725613"/>
              <a:ext cx="71438" cy="69850"/>
            </a:xfrm>
            <a:custGeom>
              <a:avLst/>
              <a:gdLst>
                <a:gd name="T0" fmla="*/ 0 w 229"/>
                <a:gd name="T1" fmla="*/ 0 h 228"/>
                <a:gd name="T2" fmla="*/ 162 w 229"/>
                <a:gd name="T3" fmla="*/ 67 h 228"/>
                <a:gd name="T4" fmla="*/ 162 w 229"/>
                <a:gd name="T5" fmla="*/ 67 h 228"/>
                <a:gd name="T6" fmla="*/ 229 w 229"/>
                <a:gd name="T7" fmla="*/ 228 h 228"/>
                <a:gd name="T8" fmla="*/ 167 w 229"/>
                <a:gd name="T9" fmla="*/ 228 h 228"/>
                <a:gd name="T10" fmla="*/ 118 w 229"/>
                <a:gd name="T11" fmla="*/ 110 h 228"/>
                <a:gd name="T12" fmla="*/ 118 w 229"/>
                <a:gd name="T13" fmla="*/ 110 h 228"/>
                <a:gd name="T14" fmla="*/ 0 w 229"/>
                <a:gd name="T15" fmla="*/ 61 h 228"/>
                <a:gd name="T16" fmla="*/ 0 w 229"/>
                <a:gd name="T17" fmla="*/ 61 h 228"/>
                <a:gd name="T18" fmla="*/ 0 w 229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28">
                  <a:moveTo>
                    <a:pt x="0" y="0"/>
                  </a:moveTo>
                  <a:cubicBezTo>
                    <a:pt x="63" y="0"/>
                    <a:pt x="120" y="25"/>
                    <a:pt x="162" y="67"/>
                  </a:cubicBezTo>
                  <a:lnTo>
                    <a:pt x="162" y="67"/>
                  </a:lnTo>
                  <a:cubicBezTo>
                    <a:pt x="203" y="108"/>
                    <a:pt x="229" y="165"/>
                    <a:pt x="229" y="228"/>
                  </a:cubicBezTo>
                  <a:lnTo>
                    <a:pt x="167" y="228"/>
                  </a:lnTo>
                  <a:cubicBezTo>
                    <a:pt x="167" y="182"/>
                    <a:pt x="148" y="140"/>
                    <a:pt x="118" y="110"/>
                  </a:cubicBezTo>
                  <a:lnTo>
                    <a:pt x="118" y="110"/>
                  </a:lnTo>
                  <a:cubicBezTo>
                    <a:pt x="88" y="80"/>
                    <a:pt x="46" y="61"/>
                    <a:pt x="0" y="61"/>
                  </a:cubicBez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222"/>
            <p:cNvSpPr>
              <a:spLocks/>
            </p:cNvSpPr>
            <p:nvPr/>
          </p:nvSpPr>
          <p:spPr bwMode="auto">
            <a:xfrm>
              <a:off x="2130425" y="1730375"/>
              <a:ext cx="65088" cy="65087"/>
            </a:xfrm>
            <a:custGeom>
              <a:avLst/>
              <a:gdLst>
                <a:gd name="T0" fmla="*/ 0 w 211"/>
                <a:gd name="T1" fmla="*/ 0 h 210"/>
                <a:gd name="T2" fmla="*/ 149 w 211"/>
                <a:gd name="T3" fmla="*/ 61 h 210"/>
                <a:gd name="T4" fmla="*/ 149 w 211"/>
                <a:gd name="T5" fmla="*/ 62 h 210"/>
                <a:gd name="T6" fmla="*/ 211 w 211"/>
                <a:gd name="T7" fmla="*/ 210 h 210"/>
                <a:gd name="T8" fmla="*/ 154 w 211"/>
                <a:gd name="T9" fmla="*/ 210 h 210"/>
                <a:gd name="T10" fmla="*/ 109 w 211"/>
                <a:gd name="T11" fmla="*/ 102 h 210"/>
                <a:gd name="T12" fmla="*/ 109 w 211"/>
                <a:gd name="T13" fmla="*/ 102 h 210"/>
                <a:gd name="T14" fmla="*/ 0 w 211"/>
                <a:gd name="T15" fmla="*/ 56 h 210"/>
                <a:gd name="T16" fmla="*/ 0 w 211"/>
                <a:gd name="T17" fmla="*/ 56 h 210"/>
                <a:gd name="T18" fmla="*/ 0 w 211"/>
                <a:gd name="T1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0">
                  <a:moveTo>
                    <a:pt x="0" y="0"/>
                  </a:moveTo>
                  <a:cubicBezTo>
                    <a:pt x="58" y="0"/>
                    <a:pt x="111" y="23"/>
                    <a:pt x="149" y="61"/>
                  </a:cubicBezTo>
                  <a:lnTo>
                    <a:pt x="149" y="62"/>
                  </a:lnTo>
                  <a:cubicBezTo>
                    <a:pt x="187" y="100"/>
                    <a:pt x="211" y="152"/>
                    <a:pt x="211" y="210"/>
                  </a:cubicBezTo>
                  <a:lnTo>
                    <a:pt x="154" y="210"/>
                  </a:lnTo>
                  <a:cubicBezTo>
                    <a:pt x="154" y="168"/>
                    <a:pt x="137" y="129"/>
                    <a:pt x="109" y="102"/>
                  </a:cubicBezTo>
                  <a:lnTo>
                    <a:pt x="109" y="102"/>
                  </a:lnTo>
                  <a:cubicBezTo>
                    <a:pt x="81" y="74"/>
                    <a:pt x="42" y="56"/>
                    <a:pt x="0" y="56"/>
                  </a:cubicBez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223"/>
            <p:cNvSpPr>
              <a:spLocks/>
            </p:cNvSpPr>
            <p:nvPr/>
          </p:nvSpPr>
          <p:spPr bwMode="auto">
            <a:xfrm>
              <a:off x="2130425" y="1736725"/>
              <a:ext cx="60325" cy="58737"/>
            </a:xfrm>
            <a:custGeom>
              <a:avLst/>
              <a:gdLst>
                <a:gd name="T0" fmla="*/ 0 w 193"/>
                <a:gd name="T1" fmla="*/ 0 h 192"/>
                <a:gd name="T2" fmla="*/ 136 w 193"/>
                <a:gd name="T3" fmla="*/ 56 h 192"/>
                <a:gd name="T4" fmla="*/ 136 w 193"/>
                <a:gd name="T5" fmla="*/ 56 h 192"/>
                <a:gd name="T6" fmla="*/ 193 w 193"/>
                <a:gd name="T7" fmla="*/ 192 h 192"/>
                <a:gd name="T8" fmla="*/ 141 w 193"/>
                <a:gd name="T9" fmla="*/ 192 h 192"/>
                <a:gd name="T10" fmla="*/ 99 w 193"/>
                <a:gd name="T11" fmla="*/ 93 h 192"/>
                <a:gd name="T12" fmla="*/ 99 w 193"/>
                <a:gd name="T13" fmla="*/ 93 h 192"/>
                <a:gd name="T14" fmla="*/ 0 w 193"/>
                <a:gd name="T15" fmla="*/ 52 h 192"/>
                <a:gd name="T16" fmla="*/ 0 w 193"/>
                <a:gd name="T17" fmla="*/ 52 h 192"/>
                <a:gd name="T18" fmla="*/ 0 w 193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0" y="0"/>
                  </a:moveTo>
                  <a:cubicBezTo>
                    <a:pt x="53" y="0"/>
                    <a:pt x="101" y="21"/>
                    <a:pt x="136" y="56"/>
                  </a:cubicBezTo>
                  <a:lnTo>
                    <a:pt x="136" y="56"/>
                  </a:lnTo>
                  <a:cubicBezTo>
                    <a:pt x="171" y="91"/>
                    <a:pt x="193" y="139"/>
                    <a:pt x="193" y="192"/>
                  </a:cubicBezTo>
                  <a:lnTo>
                    <a:pt x="141" y="192"/>
                  </a:lnTo>
                  <a:cubicBezTo>
                    <a:pt x="141" y="153"/>
                    <a:pt x="125" y="118"/>
                    <a:pt x="99" y="93"/>
                  </a:cubicBezTo>
                  <a:lnTo>
                    <a:pt x="99" y="93"/>
                  </a:lnTo>
                  <a:cubicBezTo>
                    <a:pt x="74" y="67"/>
                    <a:pt x="39" y="52"/>
                    <a:pt x="0" y="52"/>
                  </a:cubicBez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224"/>
            <p:cNvSpPr>
              <a:spLocks/>
            </p:cNvSpPr>
            <p:nvPr/>
          </p:nvSpPr>
          <p:spPr bwMode="auto">
            <a:xfrm>
              <a:off x="2130425" y="1741488"/>
              <a:ext cx="53975" cy="53975"/>
            </a:xfrm>
            <a:custGeom>
              <a:avLst/>
              <a:gdLst>
                <a:gd name="T0" fmla="*/ 0 w 174"/>
                <a:gd name="T1" fmla="*/ 0 h 174"/>
                <a:gd name="T2" fmla="*/ 123 w 174"/>
                <a:gd name="T3" fmla="*/ 51 h 174"/>
                <a:gd name="T4" fmla="*/ 123 w 174"/>
                <a:gd name="T5" fmla="*/ 51 h 174"/>
                <a:gd name="T6" fmla="*/ 174 w 174"/>
                <a:gd name="T7" fmla="*/ 174 h 174"/>
                <a:gd name="T8" fmla="*/ 127 w 174"/>
                <a:gd name="T9" fmla="*/ 174 h 174"/>
                <a:gd name="T10" fmla="*/ 90 w 174"/>
                <a:gd name="T11" fmla="*/ 84 h 174"/>
                <a:gd name="T12" fmla="*/ 90 w 174"/>
                <a:gd name="T13" fmla="*/ 84 h 174"/>
                <a:gd name="T14" fmla="*/ 0 w 174"/>
                <a:gd name="T15" fmla="*/ 47 h 174"/>
                <a:gd name="T16" fmla="*/ 0 w 174"/>
                <a:gd name="T17" fmla="*/ 47 h 174"/>
                <a:gd name="T18" fmla="*/ 0 w 174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4">
                  <a:moveTo>
                    <a:pt x="0" y="0"/>
                  </a:moveTo>
                  <a:cubicBezTo>
                    <a:pt x="48" y="0"/>
                    <a:pt x="92" y="19"/>
                    <a:pt x="123" y="51"/>
                  </a:cubicBezTo>
                  <a:lnTo>
                    <a:pt x="123" y="51"/>
                  </a:lnTo>
                  <a:cubicBezTo>
                    <a:pt x="155" y="83"/>
                    <a:pt x="174" y="126"/>
                    <a:pt x="174" y="174"/>
                  </a:cubicBezTo>
                  <a:lnTo>
                    <a:pt x="127" y="174"/>
                  </a:lnTo>
                  <a:cubicBezTo>
                    <a:pt x="127" y="139"/>
                    <a:pt x="113" y="107"/>
                    <a:pt x="90" y="84"/>
                  </a:cubicBezTo>
                  <a:lnTo>
                    <a:pt x="90" y="84"/>
                  </a:lnTo>
                  <a:cubicBezTo>
                    <a:pt x="67" y="61"/>
                    <a:pt x="35" y="47"/>
                    <a:pt x="0" y="47"/>
                  </a:cubicBez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225"/>
            <p:cNvSpPr>
              <a:spLocks/>
            </p:cNvSpPr>
            <p:nvPr/>
          </p:nvSpPr>
          <p:spPr bwMode="auto">
            <a:xfrm>
              <a:off x="2130425" y="1747838"/>
              <a:ext cx="49213" cy="47625"/>
            </a:xfrm>
            <a:custGeom>
              <a:avLst/>
              <a:gdLst>
                <a:gd name="T0" fmla="*/ 0 w 156"/>
                <a:gd name="T1" fmla="*/ 0 h 156"/>
                <a:gd name="T2" fmla="*/ 111 w 156"/>
                <a:gd name="T3" fmla="*/ 46 h 156"/>
                <a:gd name="T4" fmla="*/ 111 w 156"/>
                <a:gd name="T5" fmla="*/ 46 h 156"/>
                <a:gd name="T6" fmla="*/ 156 w 156"/>
                <a:gd name="T7" fmla="*/ 156 h 156"/>
                <a:gd name="T8" fmla="*/ 114 w 156"/>
                <a:gd name="T9" fmla="*/ 156 h 156"/>
                <a:gd name="T10" fmla="*/ 81 w 156"/>
                <a:gd name="T11" fmla="*/ 76 h 156"/>
                <a:gd name="T12" fmla="*/ 81 w 156"/>
                <a:gd name="T13" fmla="*/ 76 h 156"/>
                <a:gd name="T14" fmla="*/ 0 w 156"/>
                <a:gd name="T15" fmla="*/ 42 h 156"/>
                <a:gd name="T16" fmla="*/ 0 w 156"/>
                <a:gd name="T17" fmla="*/ 42 h 156"/>
                <a:gd name="T18" fmla="*/ 0 w 156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0" y="0"/>
                  </a:moveTo>
                  <a:cubicBezTo>
                    <a:pt x="43" y="0"/>
                    <a:pt x="82" y="17"/>
                    <a:pt x="111" y="46"/>
                  </a:cubicBezTo>
                  <a:lnTo>
                    <a:pt x="111" y="46"/>
                  </a:lnTo>
                  <a:cubicBezTo>
                    <a:pt x="139" y="74"/>
                    <a:pt x="156" y="113"/>
                    <a:pt x="156" y="156"/>
                  </a:cubicBezTo>
                  <a:lnTo>
                    <a:pt x="114" y="156"/>
                  </a:lnTo>
                  <a:cubicBezTo>
                    <a:pt x="114" y="125"/>
                    <a:pt x="101" y="96"/>
                    <a:pt x="81" y="76"/>
                  </a:cubicBezTo>
                  <a:lnTo>
                    <a:pt x="81" y="76"/>
                  </a:lnTo>
                  <a:cubicBezTo>
                    <a:pt x="60" y="55"/>
                    <a:pt x="32" y="42"/>
                    <a:pt x="0" y="42"/>
                  </a:cubicBez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226"/>
            <p:cNvSpPr>
              <a:spLocks/>
            </p:cNvSpPr>
            <p:nvPr/>
          </p:nvSpPr>
          <p:spPr bwMode="auto">
            <a:xfrm>
              <a:off x="2130425" y="1752600"/>
              <a:ext cx="42863" cy="42862"/>
            </a:xfrm>
            <a:custGeom>
              <a:avLst/>
              <a:gdLst>
                <a:gd name="T0" fmla="*/ 0 w 138"/>
                <a:gd name="T1" fmla="*/ 0 h 138"/>
                <a:gd name="T2" fmla="*/ 98 w 138"/>
                <a:gd name="T3" fmla="*/ 40 h 138"/>
                <a:gd name="T4" fmla="*/ 98 w 138"/>
                <a:gd name="T5" fmla="*/ 41 h 138"/>
                <a:gd name="T6" fmla="*/ 138 w 138"/>
                <a:gd name="T7" fmla="*/ 138 h 138"/>
                <a:gd name="T8" fmla="*/ 101 w 138"/>
                <a:gd name="T9" fmla="*/ 138 h 138"/>
                <a:gd name="T10" fmla="*/ 71 w 138"/>
                <a:gd name="T11" fmla="*/ 67 h 138"/>
                <a:gd name="T12" fmla="*/ 71 w 138"/>
                <a:gd name="T13" fmla="*/ 67 h 138"/>
                <a:gd name="T14" fmla="*/ 0 w 138"/>
                <a:gd name="T15" fmla="*/ 37 h 138"/>
                <a:gd name="T16" fmla="*/ 0 w 138"/>
                <a:gd name="T17" fmla="*/ 37 h 138"/>
                <a:gd name="T18" fmla="*/ 0 w 138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38" y="0"/>
                    <a:pt x="73" y="15"/>
                    <a:pt x="98" y="40"/>
                  </a:cubicBezTo>
                  <a:lnTo>
                    <a:pt x="98" y="41"/>
                  </a:lnTo>
                  <a:cubicBezTo>
                    <a:pt x="123" y="66"/>
                    <a:pt x="138" y="100"/>
                    <a:pt x="138" y="138"/>
                  </a:cubicBezTo>
                  <a:lnTo>
                    <a:pt x="101" y="138"/>
                  </a:lnTo>
                  <a:cubicBezTo>
                    <a:pt x="101" y="110"/>
                    <a:pt x="90" y="85"/>
                    <a:pt x="71" y="67"/>
                  </a:cubicBezTo>
                  <a:lnTo>
                    <a:pt x="71" y="67"/>
                  </a:lnTo>
                  <a:cubicBezTo>
                    <a:pt x="53" y="49"/>
                    <a:pt x="28" y="37"/>
                    <a:pt x="0" y="37"/>
                  </a:cubicBez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227"/>
            <p:cNvSpPr>
              <a:spLocks/>
            </p:cNvSpPr>
            <p:nvPr/>
          </p:nvSpPr>
          <p:spPr bwMode="auto">
            <a:xfrm>
              <a:off x="2130425" y="1758950"/>
              <a:ext cx="38100" cy="36512"/>
            </a:xfrm>
            <a:custGeom>
              <a:avLst/>
              <a:gdLst>
                <a:gd name="T0" fmla="*/ 0 w 120"/>
                <a:gd name="T1" fmla="*/ 0 h 120"/>
                <a:gd name="T2" fmla="*/ 85 w 120"/>
                <a:gd name="T3" fmla="*/ 35 h 120"/>
                <a:gd name="T4" fmla="*/ 85 w 120"/>
                <a:gd name="T5" fmla="*/ 35 h 120"/>
                <a:gd name="T6" fmla="*/ 120 w 120"/>
                <a:gd name="T7" fmla="*/ 120 h 120"/>
                <a:gd name="T8" fmla="*/ 88 w 120"/>
                <a:gd name="T9" fmla="*/ 120 h 120"/>
                <a:gd name="T10" fmla="*/ 62 w 120"/>
                <a:gd name="T11" fmla="*/ 58 h 120"/>
                <a:gd name="T12" fmla="*/ 62 w 120"/>
                <a:gd name="T13" fmla="*/ 58 h 120"/>
                <a:gd name="T14" fmla="*/ 0 w 120"/>
                <a:gd name="T15" fmla="*/ 32 h 120"/>
                <a:gd name="T16" fmla="*/ 0 w 120"/>
                <a:gd name="T17" fmla="*/ 32 h 120"/>
                <a:gd name="T18" fmla="*/ 0 w 120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cubicBezTo>
                    <a:pt x="33" y="0"/>
                    <a:pt x="63" y="13"/>
                    <a:pt x="85" y="35"/>
                  </a:cubicBezTo>
                  <a:lnTo>
                    <a:pt x="85" y="35"/>
                  </a:lnTo>
                  <a:cubicBezTo>
                    <a:pt x="107" y="57"/>
                    <a:pt x="120" y="87"/>
                    <a:pt x="120" y="120"/>
                  </a:cubicBezTo>
                  <a:lnTo>
                    <a:pt x="88" y="120"/>
                  </a:lnTo>
                  <a:cubicBezTo>
                    <a:pt x="88" y="96"/>
                    <a:pt x="78" y="74"/>
                    <a:pt x="62" y="58"/>
                  </a:cubicBezTo>
                  <a:lnTo>
                    <a:pt x="62" y="58"/>
                  </a:lnTo>
                  <a:cubicBezTo>
                    <a:pt x="46" y="42"/>
                    <a:pt x="24" y="32"/>
                    <a:pt x="0" y="32"/>
                  </a:cubicBez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228"/>
            <p:cNvSpPr>
              <a:spLocks/>
            </p:cNvSpPr>
            <p:nvPr/>
          </p:nvSpPr>
          <p:spPr bwMode="auto">
            <a:xfrm>
              <a:off x="2130425" y="1763713"/>
              <a:ext cx="31750" cy="31750"/>
            </a:xfrm>
            <a:custGeom>
              <a:avLst/>
              <a:gdLst>
                <a:gd name="T0" fmla="*/ 0 w 102"/>
                <a:gd name="T1" fmla="*/ 0 h 102"/>
                <a:gd name="T2" fmla="*/ 72 w 102"/>
                <a:gd name="T3" fmla="*/ 30 h 102"/>
                <a:gd name="T4" fmla="*/ 72 w 102"/>
                <a:gd name="T5" fmla="*/ 30 h 102"/>
                <a:gd name="T6" fmla="*/ 102 w 102"/>
                <a:gd name="T7" fmla="*/ 102 h 102"/>
                <a:gd name="T8" fmla="*/ 75 w 102"/>
                <a:gd name="T9" fmla="*/ 102 h 102"/>
                <a:gd name="T10" fmla="*/ 53 w 102"/>
                <a:gd name="T11" fmla="*/ 50 h 102"/>
                <a:gd name="T12" fmla="*/ 53 w 102"/>
                <a:gd name="T13" fmla="*/ 50 h 102"/>
                <a:gd name="T14" fmla="*/ 0 w 102"/>
                <a:gd name="T15" fmla="*/ 28 h 102"/>
                <a:gd name="T16" fmla="*/ 0 w 102"/>
                <a:gd name="T17" fmla="*/ 28 h 102"/>
                <a:gd name="T18" fmla="*/ 0 w 102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0" y="0"/>
                  </a:moveTo>
                  <a:cubicBezTo>
                    <a:pt x="28" y="0"/>
                    <a:pt x="54" y="12"/>
                    <a:pt x="72" y="30"/>
                  </a:cubicBezTo>
                  <a:lnTo>
                    <a:pt x="72" y="30"/>
                  </a:lnTo>
                  <a:cubicBezTo>
                    <a:pt x="91" y="49"/>
                    <a:pt x="102" y="74"/>
                    <a:pt x="102" y="102"/>
                  </a:cubicBezTo>
                  <a:lnTo>
                    <a:pt x="75" y="102"/>
                  </a:lnTo>
                  <a:cubicBezTo>
                    <a:pt x="75" y="82"/>
                    <a:pt x="66" y="63"/>
                    <a:pt x="53" y="50"/>
                  </a:cubicBezTo>
                  <a:lnTo>
                    <a:pt x="53" y="50"/>
                  </a:lnTo>
                  <a:cubicBezTo>
                    <a:pt x="39" y="36"/>
                    <a:pt x="21" y="28"/>
                    <a:pt x="0" y="28"/>
                  </a:cubicBez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229"/>
            <p:cNvSpPr>
              <a:spLocks/>
            </p:cNvSpPr>
            <p:nvPr/>
          </p:nvSpPr>
          <p:spPr bwMode="auto">
            <a:xfrm>
              <a:off x="2130425" y="1770063"/>
              <a:ext cx="26988" cy="25400"/>
            </a:xfrm>
            <a:custGeom>
              <a:avLst/>
              <a:gdLst>
                <a:gd name="T0" fmla="*/ 0 w 84"/>
                <a:gd name="T1" fmla="*/ 0 h 84"/>
                <a:gd name="T2" fmla="*/ 59 w 84"/>
                <a:gd name="T3" fmla="*/ 25 h 84"/>
                <a:gd name="T4" fmla="*/ 59 w 84"/>
                <a:gd name="T5" fmla="*/ 25 h 84"/>
                <a:gd name="T6" fmla="*/ 84 w 84"/>
                <a:gd name="T7" fmla="*/ 84 h 84"/>
                <a:gd name="T8" fmla="*/ 61 w 84"/>
                <a:gd name="T9" fmla="*/ 84 h 84"/>
                <a:gd name="T10" fmla="*/ 43 w 84"/>
                <a:gd name="T11" fmla="*/ 41 h 84"/>
                <a:gd name="T12" fmla="*/ 43 w 84"/>
                <a:gd name="T13" fmla="*/ 41 h 84"/>
                <a:gd name="T14" fmla="*/ 0 w 84"/>
                <a:gd name="T15" fmla="*/ 23 h 84"/>
                <a:gd name="T16" fmla="*/ 0 w 84"/>
                <a:gd name="T17" fmla="*/ 23 h 84"/>
                <a:gd name="T18" fmla="*/ 0 w 84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0" y="0"/>
                  </a:moveTo>
                  <a:cubicBezTo>
                    <a:pt x="23" y="0"/>
                    <a:pt x="44" y="10"/>
                    <a:pt x="59" y="25"/>
                  </a:cubicBezTo>
                  <a:lnTo>
                    <a:pt x="59" y="25"/>
                  </a:lnTo>
                  <a:cubicBezTo>
                    <a:pt x="75" y="40"/>
                    <a:pt x="84" y="61"/>
                    <a:pt x="84" y="84"/>
                  </a:cubicBezTo>
                  <a:lnTo>
                    <a:pt x="61" y="84"/>
                  </a:lnTo>
                  <a:cubicBezTo>
                    <a:pt x="61" y="67"/>
                    <a:pt x="54" y="52"/>
                    <a:pt x="43" y="41"/>
                  </a:cubicBezTo>
                  <a:lnTo>
                    <a:pt x="43" y="41"/>
                  </a:lnTo>
                  <a:cubicBezTo>
                    <a:pt x="32" y="30"/>
                    <a:pt x="17" y="23"/>
                    <a:pt x="0" y="23"/>
                  </a:cubicBez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230"/>
            <p:cNvSpPr>
              <a:spLocks/>
            </p:cNvSpPr>
            <p:nvPr/>
          </p:nvSpPr>
          <p:spPr bwMode="auto">
            <a:xfrm>
              <a:off x="2130425" y="1774825"/>
              <a:ext cx="20638" cy="20637"/>
            </a:xfrm>
            <a:custGeom>
              <a:avLst/>
              <a:gdLst>
                <a:gd name="T0" fmla="*/ 0 w 66"/>
                <a:gd name="T1" fmla="*/ 0 h 66"/>
                <a:gd name="T2" fmla="*/ 47 w 66"/>
                <a:gd name="T3" fmla="*/ 19 h 66"/>
                <a:gd name="T4" fmla="*/ 47 w 66"/>
                <a:gd name="T5" fmla="*/ 19 h 66"/>
                <a:gd name="T6" fmla="*/ 66 w 66"/>
                <a:gd name="T7" fmla="*/ 66 h 66"/>
                <a:gd name="T8" fmla="*/ 57 w 66"/>
                <a:gd name="T9" fmla="*/ 66 h 66"/>
                <a:gd name="T10" fmla="*/ 48 w 66"/>
                <a:gd name="T11" fmla="*/ 66 h 66"/>
                <a:gd name="T12" fmla="*/ 0 w 66"/>
                <a:gd name="T13" fmla="*/ 66 h 66"/>
                <a:gd name="T14" fmla="*/ 0 w 66"/>
                <a:gd name="T15" fmla="*/ 47 h 66"/>
                <a:gd name="T16" fmla="*/ 0 w 66"/>
                <a:gd name="T17" fmla="*/ 43 h 66"/>
                <a:gd name="T18" fmla="*/ 0 w 66"/>
                <a:gd name="T19" fmla="*/ 18 h 66"/>
                <a:gd name="T20" fmla="*/ 0 w 66"/>
                <a:gd name="T21" fmla="*/ 18 h 66"/>
                <a:gd name="T22" fmla="*/ 0 w 66"/>
                <a:gd name="T23" fmla="*/ 15 h 66"/>
                <a:gd name="T24" fmla="*/ 0 w 66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6">
                  <a:moveTo>
                    <a:pt x="0" y="0"/>
                  </a:moveTo>
                  <a:cubicBezTo>
                    <a:pt x="18" y="0"/>
                    <a:pt x="35" y="7"/>
                    <a:pt x="47" y="19"/>
                  </a:cubicBezTo>
                  <a:lnTo>
                    <a:pt x="47" y="19"/>
                  </a:lnTo>
                  <a:cubicBezTo>
                    <a:pt x="59" y="32"/>
                    <a:pt x="66" y="48"/>
                    <a:pt x="66" y="66"/>
                  </a:cubicBezTo>
                  <a:lnTo>
                    <a:pt x="57" y="66"/>
                  </a:lnTo>
                  <a:lnTo>
                    <a:pt x="48" y="66"/>
                  </a:lnTo>
                  <a:lnTo>
                    <a:pt x="0" y="6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231"/>
            <p:cNvSpPr>
              <a:spLocks/>
            </p:cNvSpPr>
            <p:nvPr/>
          </p:nvSpPr>
          <p:spPr bwMode="auto">
            <a:xfrm>
              <a:off x="2130425" y="1781175"/>
              <a:ext cx="15875" cy="14287"/>
            </a:xfrm>
            <a:custGeom>
              <a:avLst/>
              <a:gdLst>
                <a:gd name="T0" fmla="*/ 0 w 48"/>
                <a:gd name="T1" fmla="*/ 0 h 48"/>
                <a:gd name="T2" fmla="*/ 34 w 48"/>
                <a:gd name="T3" fmla="*/ 14 h 48"/>
                <a:gd name="T4" fmla="*/ 34 w 48"/>
                <a:gd name="T5" fmla="*/ 14 h 48"/>
                <a:gd name="T6" fmla="*/ 48 w 48"/>
                <a:gd name="T7" fmla="*/ 48 h 48"/>
                <a:gd name="T8" fmla="*/ 42 w 48"/>
                <a:gd name="T9" fmla="*/ 48 h 48"/>
                <a:gd name="T10" fmla="*/ 35 w 48"/>
                <a:gd name="T11" fmla="*/ 48 h 48"/>
                <a:gd name="T12" fmla="*/ 0 w 48"/>
                <a:gd name="T13" fmla="*/ 48 h 48"/>
                <a:gd name="T14" fmla="*/ 0 w 48"/>
                <a:gd name="T15" fmla="*/ 34 h 48"/>
                <a:gd name="T16" fmla="*/ 0 w 48"/>
                <a:gd name="T17" fmla="*/ 31 h 48"/>
                <a:gd name="T18" fmla="*/ 0 w 48"/>
                <a:gd name="T19" fmla="*/ 13 h 48"/>
                <a:gd name="T20" fmla="*/ 0 w 48"/>
                <a:gd name="T21" fmla="*/ 13 h 48"/>
                <a:gd name="T22" fmla="*/ 0 w 48"/>
                <a:gd name="T23" fmla="*/ 11 h 48"/>
                <a:gd name="T24" fmla="*/ 0 w 4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13" y="0"/>
                    <a:pt x="25" y="5"/>
                    <a:pt x="34" y="14"/>
                  </a:cubicBezTo>
                  <a:lnTo>
                    <a:pt x="34" y="14"/>
                  </a:lnTo>
                  <a:cubicBezTo>
                    <a:pt x="43" y="23"/>
                    <a:pt x="48" y="35"/>
                    <a:pt x="48" y="48"/>
                  </a:cubicBezTo>
                  <a:lnTo>
                    <a:pt x="42" y="48"/>
                  </a:lnTo>
                  <a:lnTo>
                    <a:pt x="35" y="48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232"/>
            <p:cNvSpPr>
              <a:spLocks/>
            </p:cNvSpPr>
            <p:nvPr/>
          </p:nvSpPr>
          <p:spPr bwMode="auto">
            <a:xfrm>
              <a:off x="2130425" y="1785938"/>
              <a:ext cx="9525" cy="9525"/>
            </a:xfrm>
            <a:custGeom>
              <a:avLst/>
              <a:gdLst>
                <a:gd name="T0" fmla="*/ 0 w 30"/>
                <a:gd name="T1" fmla="*/ 0 h 30"/>
                <a:gd name="T2" fmla="*/ 21 w 30"/>
                <a:gd name="T3" fmla="*/ 9 h 30"/>
                <a:gd name="T4" fmla="*/ 21 w 30"/>
                <a:gd name="T5" fmla="*/ 9 h 30"/>
                <a:gd name="T6" fmla="*/ 30 w 30"/>
                <a:gd name="T7" fmla="*/ 30 h 30"/>
                <a:gd name="T8" fmla="*/ 0 w 30"/>
                <a:gd name="T9" fmla="*/ 30 h 30"/>
                <a:gd name="T10" fmla="*/ 0 w 30"/>
                <a:gd name="T11" fmla="*/ 22 h 30"/>
                <a:gd name="T12" fmla="*/ 0 w 30"/>
                <a:gd name="T13" fmla="*/ 20 h 30"/>
                <a:gd name="T14" fmla="*/ 0 w 30"/>
                <a:gd name="T15" fmla="*/ 8 h 30"/>
                <a:gd name="T16" fmla="*/ 0 w 30"/>
                <a:gd name="T17" fmla="*/ 8 h 30"/>
                <a:gd name="T18" fmla="*/ 0 w 30"/>
                <a:gd name="T19" fmla="*/ 7 h 30"/>
                <a:gd name="T20" fmla="*/ 0 w 30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cubicBezTo>
                    <a:pt x="8" y="0"/>
                    <a:pt x="16" y="4"/>
                    <a:pt x="21" y="9"/>
                  </a:cubicBezTo>
                  <a:lnTo>
                    <a:pt x="21" y="9"/>
                  </a:lnTo>
                  <a:cubicBezTo>
                    <a:pt x="27" y="14"/>
                    <a:pt x="30" y="22"/>
                    <a:pt x="30" y="30"/>
                  </a:cubicBezTo>
                  <a:lnTo>
                    <a:pt x="0" y="30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233"/>
            <p:cNvSpPr>
              <a:spLocks/>
            </p:cNvSpPr>
            <p:nvPr/>
          </p:nvSpPr>
          <p:spPr bwMode="auto">
            <a:xfrm>
              <a:off x="2130425" y="1792288"/>
              <a:ext cx="4763" cy="3175"/>
            </a:xfrm>
            <a:custGeom>
              <a:avLst/>
              <a:gdLst>
                <a:gd name="T0" fmla="*/ 0 w 12"/>
                <a:gd name="T1" fmla="*/ 0 h 12"/>
                <a:gd name="T2" fmla="*/ 9 w 12"/>
                <a:gd name="T3" fmla="*/ 4 h 12"/>
                <a:gd name="T4" fmla="*/ 9 w 12"/>
                <a:gd name="T5" fmla="*/ 4 h 12"/>
                <a:gd name="T6" fmla="*/ 12 w 12"/>
                <a:gd name="T7" fmla="*/ 12 h 12"/>
                <a:gd name="T8" fmla="*/ 0 w 12"/>
                <a:gd name="T9" fmla="*/ 12 h 12"/>
                <a:gd name="T10" fmla="*/ 0 w 12"/>
                <a:gd name="T11" fmla="*/ 9 h 12"/>
                <a:gd name="T12" fmla="*/ 0 w 12"/>
                <a:gd name="T13" fmla="*/ 8 h 12"/>
                <a:gd name="T14" fmla="*/ 0 w 12"/>
                <a:gd name="T15" fmla="*/ 3 h 12"/>
                <a:gd name="T16" fmla="*/ 0 w 12"/>
                <a:gd name="T17" fmla="*/ 3 h 12"/>
                <a:gd name="T18" fmla="*/ 0 w 12"/>
                <a:gd name="T19" fmla="*/ 3 h 12"/>
                <a:gd name="T20" fmla="*/ 0 w 12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3" y="0"/>
                    <a:pt x="6" y="2"/>
                    <a:pt x="9" y="4"/>
                  </a:cubicBezTo>
                  <a:lnTo>
                    <a:pt x="9" y="4"/>
                  </a:lnTo>
                  <a:cubicBezTo>
                    <a:pt x="11" y="6"/>
                    <a:pt x="12" y="9"/>
                    <a:pt x="12" y="12"/>
                  </a:cubicBez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Rectangle 234"/>
            <p:cNvSpPr>
              <a:spLocks noChangeArrowheads="1"/>
            </p:cNvSpPr>
            <p:nvPr/>
          </p:nvSpPr>
          <p:spPr bwMode="auto">
            <a:xfrm>
              <a:off x="2271713" y="1725613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Rectangle 235"/>
            <p:cNvSpPr>
              <a:spLocks noChangeArrowheads="1"/>
            </p:cNvSpPr>
            <p:nvPr/>
          </p:nvSpPr>
          <p:spPr bwMode="auto">
            <a:xfrm>
              <a:off x="2271713" y="1736725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Rectangle 236"/>
            <p:cNvSpPr>
              <a:spLocks noChangeArrowheads="1"/>
            </p:cNvSpPr>
            <p:nvPr/>
          </p:nvSpPr>
          <p:spPr bwMode="auto">
            <a:xfrm>
              <a:off x="2271713" y="1747838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Rectangle 237"/>
            <p:cNvSpPr>
              <a:spLocks noChangeArrowheads="1"/>
            </p:cNvSpPr>
            <p:nvPr/>
          </p:nvSpPr>
          <p:spPr bwMode="auto">
            <a:xfrm>
              <a:off x="2271713" y="1758950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Rectangle 238"/>
            <p:cNvSpPr>
              <a:spLocks noChangeArrowheads="1"/>
            </p:cNvSpPr>
            <p:nvPr/>
          </p:nvSpPr>
          <p:spPr bwMode="auto">
            <a:xfrm>
              <a:off x="2271713" y="1770063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Rectangle 239"/>
            <p:cNvSpPr>
              <a:spLocks noChangeArrowheads="1"/>
            </p:cNvSpPr>
            <p:nvPr/>
          </p:nvSpPr>
          <p:spPr bwMode="auto">
            <a:xfrm>
              <a:off x="2271713" y="1781175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Rectangle 240"/>
            <p:cNvSpPr>
              <a:spLocks noChangeArrowheads="1"/>
            </p:cNvSpPr>
            <p:nvPr/>
          </p:nvSpPr>
          <p:spPr bwMode="auto">
            <a:xfrm>
              <a:off x="2271713" y="1730375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Rectangle 241"/>
            <p:cNvSpPr>
              <a:spLocks noChangeArrowheads="1"/>
            </p:cNvSpPr>
            <p:nvPr/>
          </p:nvSpPr>
          <p:spPr bwMode="auto">
            <a:xfrm>
              <a:off x="2271713" y="1741488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Rectangle 242"/>
            <p:cNvSpPr>
              <a:spLocks noChangeArrowheads="1"/>
            </p:cNvSpPr>
            <p:nvPr/>
          </p:nvSpPr>
          <p:spPr bwMode="auto">
            <a:xfrm>
              <a:off x="2271713" y="1752600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Rectangle 243"/>
            <p:cNvSpPr>
              <a:spLocks noChangeArrowheads="1"/>
            </p:cNvSpPr>
            <p:nvPr/>
          </p:nvSpPr>
          <p:spPr bwMode="auto">
            <a:xfrm>
              <a:off x="2271713" y="1763713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Rectangle 244"/>
            <p:cNvSpPr>
              <a:spLocks noChangeArrowheads="1"/>
            </p:cNvSpPr>
            <p:nvPr/>
          </p:nvSpPr>
          <p:spPr bwMode="auto">
            <a:xfrm>
              <a:off x="2271713" y="1774825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Rectangle 245"/>
            <p:cNvSpPr>
              <a:spLocks noChangeArrowheads="1"/>
            </p:cNvSpPr>
            <p:nvPr/>
          </p:nvSpPr>
          <p:spPr bwMode="auto">
            <a:xfrm>
              <a:off x="2271713" y="1785938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Rectangle 246"/>
            <p:cNvSpPr>
              <a:spLocks noChangeArrowheads="1"/>
            </p:cNvSpPr>
            <p:nvPr/>
          </p:nvSpPr>
          <p:spPr bwMode="auto">
            <a:xfrm>
              <a:off x="2271713" y="1792288"/>
              <a:ext cx="320675" cy="3175"/>
            </a:xfrm>
            <a:prstGeom prst="rect">
              <a:avLst/>
            </a:prstGeom>
            <a:solidFill>
              <a:srgbClr val="6F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247"/>
            <p:cNvSpPr>
              <a:spLocks/>
            </p:cNvSpPr>
            <p:nvPr/>
          </p:nvSpPr>
          <p:spPr bwMode="auto">
            <a:xfrm>
              <a:off x="2201863" y="1725613"/>
              <a:ext cx="69850" cy="69850"/>
            </a:xfrm>
            <a:custGeom>
              <a:avLst/>
              <a:gdLst>
                <a:gd name="T0" fmla="*/ 228 w 228"/>
                <a:gd name="T1" fmla="*/ 0 h 228"/>
                <a:gd name="T2" fmla="*/ 67 w 228"/>
                <a:gd name="T3" fmla="*/ 67 h 228"/>
                <a:gd name="T4" fmla="*/ 67 w 228"/>
                <a:gd name="T5" fmla="*/ 67 h 228"/>
                <a:gd name="T6" fmla="*/ 0 w 228"/>
                <a:gd name="T7" fmla="*/ 228 h 228"/>
                <a:gd name="T8" fmla="*/ 61 w 228"/>
                <a:gd name="T9" fmla="*/ 228 h 228"/>
                <a:gd name="T10" fmla="*/ 110 w 228"/>
                <a:gd name="T11" fmla="*/ 110 h 228"/>
                <a:gd name="T12" fmla="*/ 110 w 228"/>
                <a:gd name="T13" fmla="*/ 110 h 228"/>
                <a:gd name="T14" fmla="*/ 228 w 228"/>
                <a:gd name="T15" fmla="*/ 61 h 228"/>
                <a:gd name="T16" fmla="*/ 228 w 228"/>
                <a:gd name="T17" fmla="*/ 61 h 228"/>
                <a:gd name="T18" fmla="*/ 228 w 228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228" y="0"/>
                  </a:moveTo>
                  <a:cubicBezTo>
                    <a:pt x="165" y="0"/>
                    <a:pt x="108" y="25"/>
                    <a:pt x="67" y="67"/>
                  </a:cubicBezTo>
                  <a:lnTo>
                    <a:pt x="67" y="67"/>
                  </a:lnTo>
                  <a:cubicBezTo>
                    <a:pt x="25" y="108"/>
                    <a:pt x="0" y="165"/>
                    <a:pt x="0" y="228"/>
                  </a:cubicBezTo>
                  <a:lnTo>
                    <a:pt x="61" y="228"/>
                  </a:lnTo>
                  <a:cubicBezTo>
                    <a:pt x="61" y="182"/>
                    <a:pt x="80" y="140"/>
                    <a:pt x="110" y="110"/>
                  </a:cubicBezTo>
                  <a:lnTo>
                    <a:pt x="110" y="110"/>
                  </a:lnTo>
                  <a:cubicBezTo>
                    <a:pt x="141" y="80"/>
                    <a:pt x="182" y="61"/>
                    <a:pt x="228" y="61"/>
                  </a:cubicBezTo>
                  <a:lnTo>
                    <a:pt x="228" y="6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248"/>
            <p:cNvSpPr>
              <a:spLocks/>
            </p:cNvSpPr>
            <p:nvPr/>
          </p:nvSpPr>
          <p:spPr bwMode="auto">
            <a:xfrm>
              <a:off x="2206625" y="1730375"/>
              <a:ext cx="65088" cy="65087"/>
            </a:xfrm>
            <a:custGeom>
              <a:avLst/>
              <a:gdLst>
                <a:gd name="T0" fmla="*/ 210 w 211"/>
                <a:gd name="T1" fmla="*/ 0 h 210"/>
                <a:gd name="T2" fmla="*/ 62 w 211"/>
                <a:gd name="T3" fmla="*/ 61 h 210"/>
                <a:gd name="T4" fmla="*/ 62 w 211"/>
                <a:gd name="T5" fmla="*/ 62 h 210"/>
                <a:gd name="T6" fmla="*/ 0 w 211"/>
                <a:gd name="T7" fmla="*/ 210 h 210"/>
                <a:gd name="T8" fmla="*/ 57 w 211"/>
                <a:gd name="T9" fmla="*/ 210 h 210"/>
                <a:gd name="T10" fmla="*/ 102 w 211"/>
                <a:gd name="T11" fmla="*/ 102 h 210"/>
                <a:gd name="T12" fmla="*/ 102 w 211"/>
                <a:gd name="T13" fmla="*/ 102 h 210"/>
                <a:gd name="T14" fmla="*/ 210 w 211"/>
                <a:gd name="T15" fmla="*/ 56 h 210"/>
                <a:gd name="T16" fmla="*/ 211 w 211"/>
                <a:gd name="T17" fmla="*/ 56 h 210"/>
                <a:gd name="T18" fmla="*/ 211 w 211"/>
                <a:gd name="T19" fmla="*/ 0 h 210"/>
                <a:gd name="T20" fmla="*/ 210 w 211"/>
                <a:gd name="T2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10">
                  <a:moveTo>
                    <a:pt x="210" y="0"/>
                  </a:moveTo>
                  <a:cubicBezTo>
                    <a:pt x="152" y="0"/>
                    <a:pt x="100" y="23"/>
                    <a:pt x="62" y="61"/>
                  </a:cubicBezTo>
                  <a:lnTo>
                    <a:pt x="62" y="62"/>
                  </a:lnTo>
                  <a:cubicBezTo>
                    <a:pt x="23" y="100"/>
                    <a:pt x="0" y="152"/>
                    <a:pt x="0" y="210"/>
                  </a:cubicBezTo>
                  <a:lnTo>
                    <a:pt x="57" y="210"/>
                  </a:lnTo>
                  <a:cubicBezTo>
                    <a:pt x="57" y="168"/>
                    <a:pt x="74" y="129"/>
                    <a:pt x="102" y="102"/>
                  </a:cubicBezTo>
                  <a:lnTo>
                    <a:pt x="102" y="102"/>
                  </a:lnTo>
                  <a:cubicBezTo>
                    <a:pt x="130" y="74"/>
                    <a:pt x="168" y="56"/>
                    <a:pt x="210" y="56"/>
                  </a:cubicBezTo>
                  <a:lnTo>
                    <a:pt x="211" y="56"/>
                  </a:lnTo>
                  <a:lnTo>
                    <a:pt x="211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249"/>
            <p:cNvSpPr>
              <a:spLocks/>
            </p:cNvSpPr>
            <p:nvPr/>
          </p:nvSpPr>
          <p:spPr bwMode="auto">
            <a:xfrm>
              <a:off x="2212975" y="1736725"/>
              <a:ext cx="58738" cy="58737"/>
            </a:xfrm>
            <a:custGeom>
              <a:avLst/>
              <a:gdLst>
                <a:gd name="T0" fmla="*/ 193 w 193"/>
                <a:gd name="T1" fmla="*/ 0 h 192"/>
                <a:gd name="T2" fmla="*/ 56 w 193"/>
                <a:gd name="T3" fmla="*/ 56 h 192"/>
                <a:gd name="T4" fmla="*/ 56 w 193"/>
                <a:gd name="T5" fmla="*/ 56 h 192"/>
                <a:gd name="T6" fmla="*/ 0 w 193"/>
                <a:gd name="T7" fmla="*/ 192 h 192"/>
                <a:gd name="T8" fmla="*/ 52 w 193"/>
                <a:gd name="T9" fmla="*/ 192 h 192"/>
                <a:gd name="T10" fmla="*/ 93 w 193"/>
                <a:gd name="T11" fmla="*/ 93 h 192"/>
                <a:gd name="T12" fmla="*/ 93 w 193"/>
                <a:gd name="T13" fmla="*/ 93 h 192"/>
                <a:gd name="T14" fmla="*/ 193 w 193"/>
                <a:gd name="T15" fmla="*/ 52 h 192"/>
                <a:gd name="T16" fmla="*/ 193 w 193"/>
                <a:gd name="T17" fmla="*/ 52 h 192"/>
                <a:gd name="T18" fmla="*/ 193 w 193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193" y="0"/>
                  </a:moveTo>
                  <a:cubicBezTo>
                    <a:pt x="139" y="0"/>
                    <a:pt x="91" y="21"/>
                    <a:pt x="56" y="56"/>
                  </a:cubicBezTo>
                  <a:lnTo>
                    <a:pt x="56" y="56"/>
                  </a:lnTo>
                  <a:cubicBezTo>
                    <a:pt x="21" y="91"/>
                    <a:pt x="0" y="139"/>
                    <a:pt x="0" y="192"/>
                  </a:cubicBezTo>
                  <a:lnTo>
                    <a:pt x="52" y="192"/>
                  </a:lnTo>
                  <a:cubicBezTo>
                    <a:pt x="52" y="153"/>
                    <a:pt x="68" y="118"/>
                    <a:pt x="93" y="93"/>
                  </a:cubicBezTo>
                  <a:lnTo>
                    <a:pt x="93" y="93"/>
                  </a:lnTo>
                  <a:cubicBezTo>
                    <a:pt x="119" y="67"/>
                    <a:pt x="154" y="52"/>
                    <a:pt x="193" y="52"/>
                  </a:cubicBezTo>
                  <a:lnTo>
                    <a:pt x="193" y="5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250"/>
            <p:cNvSpPr>
              <a:spLocks/>
            </p:cNvSpPr>
            <p:nvPr/>
          </p:nvSpPr>
          <p:spPr bwMode="auto">
            <a:xfrm>
              <a:off x="2217738" y="1741488"/>
              <a:ext cx="53975" cy="53975"/>
            </a:xfrm>
            <a:custGeom>
              <a:avLst/>
              <a:gdLst>
                <a:gd name="T0" fmla="*/ 175 w 175"/>
                <a:gd name="T1" fmla="*/ 0 h 174"/>
                <a:gd name="T2" fmla="*/ 51 w 175"/>
                <a:gd name="T3" fmla="*/ 51 h 174"/>
                <a:gd name="T4" fmla="*/ 51 w 175"/>
                <a:gd name="T5" fmla="*/ 51 h 174"/>
                <a:gd name="T6" fmla="*/ 0 w 175"/>
                <a:gd name="T7" fmla="*/ 174 h 174"/>
                <a:gd name="T8" fmla="*/ 47 w 175"/>
                <a:gd name="T9" fmla="*/ 174 h 174"/>
                <a:gd name="T10" fmla="*/ 84 w 175"/>
                <a:gd name="T11" fmla="*/ 84 h 174"/>
                <a:gd name="T12" fmla="*/ 84 w 175"/>
                <a:gd name="T13" fmla="*/ 84 h 174"/>
                <a:gd name="T14" fmla="*/ 175 w 175"/>
                <a:gd name="T15" fmla="*/ 47 h 174"/>
                <a:gd name="T16" fmla="*/ 175 w 175"/>
                <a:gd name="T17" fmla="*/ 47 h 174"/>
                <a:gd name="T18" fmla="*/ 175 w 175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4">
                  <a:moveTo>
                    <a:pt x="175" y="0"/>
                  </a:moveTo>
                  <a:cubicBezTo>
                    <a:pt x="126" y="0"/>
                    <a:pt x="83" y="19"/>
                    <a:pt x="51" y="51"/>
                  </a:cubicBezTo>
                  <a:lnTo>
                    <a:pt x="51" y="51"/>
                  </a:lnTo>
                  <a:cubicBezTo>
                    <a:pt x="20" y="83"/>
                    <a:pt x="0" y="126"/>
                    <a:pt x="0" y="174"/>
                  </a:cubicBezTo>
                  <a:lnTo>
                    <a:pt x="47" y="174"/>
                  </a:lnTo>
                  <a:cubicBezTo>
                    <a:pt x="47" y="139"/>
                    <a:pt x="61" y="107"/>
                    <a:pt x="84" y="84"/>
                  </a:cubicBezTo>
                  <a:lnTo>
                    <a:pt x="84" y="84"/>
                  </a:lnTo>
                  <a:cubicBezTo>
                    <a:pt x="107" y="61"/>
                    <a:pt x="139" y="47"/>
                    <a:pt x="175" y="47"/>
                  </a:cubicBezTo>
                  <a:lnTo>
                    <a:pt x="175" y="4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251"/>
            <p:cNvSpPr>
              <a:spLocks/>
            </p:cNvSpPr>
            <p:nvPr/>
          </p:nvSpPr>
          <p:spPr bwMode="auto">
            <a:xfrm>
              <a:off x="2224088" y="1747838"/>
              <a:ext cx="47625" cy="47625"/>
            </a:xfrm>
            <a:custGeom>
              <a:avLst/>
              <a:gdLst>
                <a:gd name="T0" fmla="*/ 157 w 157"/>
                <a:gd name="T1" fmla="*/ 0 h 156"/>
                <a:gd name="T2" fmla="*/ 46 w 157"/>
                <a:gd name="T3" fmla="*/ 46 h 156"/>
                <a:gd name="T4" fmla="*/ 46 w 157"/>
                <a:gd name="T5" fmla="*/ 46 h 156"/>
                <a:gd name="T6" fmla="*/ 0 w 157"/>
                <a:gd name="T7" fmla="*/ 156 h 156"/>
                <a:gd name="T8" fmla="*/ 42 w 157"/>
                <a:gd name="T9" fmla="*/ 156 h 156"/>
                <a:gd name="T10" fmla="*/ 76 w 157"/>
                <a:gd name="T11" fmla="*/ 76 h 156"/>
                <a:gd name="T12" fmla="*/ 76 w 157"/>
                <a:gd name="T13" fmla="*/ 76 h 156"/>
                <a:gd name="T14" fmla="*/ 157 w 157"/>
                <a:gd name="T15" fmla="*/ 42 h 156"/>
                <a:gd name="T16" fmla="*/ 157 w 157"/>
                <a:gd name="T17" fmla="*/ 42 h 156"/>
                <a:gd name="T18" fmla="*/ 157 w 157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157" y="0"/>
                  </a:moveTo>
                  <a:cubicBezTo>
                    <a:pt x="113" y="0"/>
                    <a:pt x="74" y="17"/>
                    <a:pt x="46" y="46"/>
                  </a:cubicBezTo>
                  <a:lnTo>
                    <a:pt x="46" y="46"/>
                  </a:lnTo>
                  <a:cubicBezTo>
                    <a:pt x="18" y="74"/>
                    <a:pt x="0" y="113"/>
                    <a:pt x="0" y="156"/>
                  </a:cubicBezTo>
                  <a:lnTo>
                    <a:pt x="42" y="156"/>
                  </a:lnTo>
                  <a:cubicBezTo>
                    <a:pt x="42" y="125"/>
                    <a:pt x="55" y="96"/>
                    <a:pt x="76" y="76"/>
                  </a:cubicBezTo>
                  <a:lnTo>
                    <a:pt x="76" y="76"/>
                  </a:lnTo>
                  <a:cubicBezTo>
                    <a:pt x="96" y="55"/>
                    <a:pt x="125" y="42"/>
                    <a:pt x="157" y="42"/>
                  </a:cubicBezTo>
                  <a:lnTo>
                    <a:pt x="157" y="4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252"/>
            <p:cNvSpPr>
              <a:spLocks/>
            </p:cNvSpPr>
            <p:nvPr/>
          </p:nvSpPr>
          <p:spPr bwMode="auto">
            <a:xfrm>
              <a:off x="2228850" y="1752600"/>
              <a:ext cx="42863" cy="42862"/>
            </a:xfrm>
            <a:custGeom>
              <a:avLst/>
              <a:gdLst>
                <a:gd name="T0" fmla="*/ 139 w 139"/>
                <a:gd name="T1" fmla="*/ 0 h 138"/>
                <a:gd name="T2" fmla="*/ 41 w 139"/>
                <a:gd name="T3" fmla="*/ 40 h 138"/>
                <a:gd name="T4" fmla="*/ 41 w 139"/>
                <a:gd name="T5" fmla="*/ 41 h 138"/>
                <a:gd name="T6" fmla="*/ 0 w 139"/>
                <a:gd name="T7" fmla="*/ 138 h 138"/>
                <a:gd name="T8" fmla="*/ 37 w 139"/>
                <a:gd name="T9" fmla="*/ 138 h 138"/>
                <a:gd name="T10" fmla="*/ 67 w 139"/>
                <a:gd name="T11" fmla="*/ 67 h 138"/>
                <a:gd name="T12" fmla="*/ 67 w 139"/>
                <a:gd name="T13" fmla="*/ 67 h 138"/>
                <a:gd name="T14" fmla="*/ 139 w 139"/>
                <a:gd name="T15" fmla="*/ 37 h 138"/>
                <a:gd name="T16" fmla="*/ 139 w 139"/>
                <a:gd name="T17" fmla="*/ 37 h 138"/>
                <a:gd name="T18" fmla="*/ 139 w 13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8">
                  <a:moveTo>
                    <a:pt x="139" y="0"/>
                  </a:moveTo>
                  <a:cubicBezTo>
                    <a:pt x="100" y="0"/>
                    <a:pt x="66" y="15"/>
                    <a:pt x="41" y="40"/>
                  </a:cubicBezTo>
                  <a:lnTo>
                    <a:pt x="41" y="41"/>
                  </a:lnTo>
                  <a:cubicBezTo>
                    <a:pt x="16" y="66"/>
                    <a:pt x="0" y="100"/>
                    <a:pt x="0" y="138"/>
                  </a:cubicBezTo>
                  <a:lnTo>
                    <a:pt x="37" y="138"/>
                  </a:lnTo>
                  <a:cubicBezTo>
                    <a:pt x="37" y="110"/>
                    <a:pt x="49" y="85"/>
                    <a:pt x="67" y="67"/>
                  </a:cubicBezTo>
                  <a:lnTo>
                    <a:pt x="67" y="67"/>
                  </a:lnTo>
                  <a:cubicBezTo>
                    <a:pt x="85" y="49"/>
                    <a:pt x="111" y="37"/>
                    <a:pt x="139" y="37"/>
                  </a:cubicBezTo>
                  <a:lnTo>
                    <a:pt x="139" y="3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253"/>
            <p:cNvSpPr>
              <a:spLocks/>
            </p:cNvSpPr>
            <p:nvPr/>
          </p:nvSpPr>
          <p:spPr bwMode="auto">
            <a:xfrm>
              <a:off x="2235200" y="1758950"/>
              <a:ext cx="36513" cy="36512"/>
            </a:xfrm>
            <a:custGeom>
              <a:avLst/>
              <a:gdLst>
                <a:gd name="T0" fmla="*/ 121 w 121"/>
                <a:gd name="T1" fmla="*/ 0 h 120"/>
                <a:gd name="T2" fmla="*/ 35 w 121"/>
                <a:gd name="T3" fmla="*/ 35 h 120"/>
                <a:gd name="T4" fmla="*/ 35 w 121"/>
                <a:gd name="T5" fmla="*/ 35 h 120"/>
                <a:gd name="T6" fmla="*/ 0 w 121"/>
                <a:gd name="T7" fmla="*/ 120 h 120"/>
                <a:gd name="T8" fmla="*/ 33 w 121"/>
                <a:gd name="T9" fmla="*/ 120 h 120"/>
                <a:gd name="T10" fmla="*/ 58 w 121"/>
                <a:gd name="T11" fmla="*/ 58 h 120"/>
                <a:gd name="T12" fmla="*/ 58 w 121"/>
                <a:gd name="T13" fmla="*/ 58 h 120"/>
                <a:gd name="T14" fmla="*/ 121 w 121"/>
                <a:gd name="T15" fmla="*/ 32 h 120"/>
                <a:gd name="T16" fmla="*/ 121 w 121"/>
                <a:gd name="T17" fmla="*/ 32 h 120"/>
                <a:gd name="T18" fmla="*/ 121 w 121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121" y="0"/>
                  </a:moveTo>
                  <a:cubicBezTo>
                    <a:pt x="87" y="0"/>
                    <a:pt x="57" y="13"/>
                    <a:pt x="35" y="35"/>
                  </a:cubicBezTo>
                  <a:lnTo>
                    <a:pt x="35" y="35"/>
                  </a:lnTo>
                  <a:cubicBezTo>
                    <a:pt x="14" y="57"/>
                    <a:pt x="0" y="87"/>
                    <a:pt x="0" y="120"/>
                  </a:cubicBezTo>
                  <a:lnTo>
                    <a:pt x="33" y="120"/>
                  </a:lnTo>
                  <a:cubicBezTo>
                    <a:pt x="33" y="96"/>
                    <a:pt x="43" y="74"/>
                    <a:pt x="58" y="58"/>
                  </a:cubicBezTo>
                  <a:lnTo>
                    <a:pt x="58" y="58"/>
                  </a:lnTo>
                  <a:cubicBezTo>
                    <a:pt x="74" y="42"/>
                    <a:pt x="96" y="32"/>
                    <a:pt x="121" y="32"/>
                  </a:cubicBezTo>
                  <a:lnTo>
                    <a:pt x="121" y="3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254"/>
            <p:cNvSpPr>
              <a:spLocks/>
            </p:cNvSpPr>
            <p:nvPr/>
          </p:nvSpPr>
          <p:spPr bwMode="auto">
            <a:xfrm>
              <a:off x="2239963" y="1763713"/>
              <a:ext cx="31750" cy="31750"/>
            </a:xfrm>
            <a:custGeom>
              <a:avLst/>
              <a:gdLst>
                <a:gd name="T0" fmla="*/ 103 w 103"/>
                <a:gd name="T1" fmla="*/ 0 h 102"/>
                <a:gd name="T2" fmla="*/ 30 w 103"/>
                <a:gd name="T3" fmla="*/ 30 h 102"/>
                <a:gd name="T4" fmla="*/ 30 w 103"/>
                <a:gd name="T5" fmla="*/ 30 h 102"/>
                <a:gd name="T6" fmla="*/ 0 w 103"/>
                <a:gd name="T7" fmla="*/ 102 h 102"/>
                <a:gd name="T8" fmla="*/ 28 w 103"/>
                <a:gd name="T9" fmla="*/ 102 h 102"/>
                <a:gd name="T10" fmla="*/ 50 w 103"/>
                <a:gd name="T11" fmla="*/ 50 h 102"/>
                <a:gd name="T12" fmla="*/ 50 w 103"/>
                <a:gd name="T13" fmla="*/ 50 h 102"/>
                <a:gd name="T14" fmla="*/ 103 w 103"/>
                <a:gd name="T15" fmla="*/ 28 h 102"/>
                <a:gd name="T16" fmla="*/ 103 w 103"/>
                <a:gd name="T17" fmla="*/ 28 h 102"/>
                <a:gd name="T18" fmla="*/ 103 w 10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2">
                  <a:moveTo>
                    <a:pt x="103" y="0"/>
                  </a:moveTo>
                  <a:cubicBezTo>
                    <a:pt x="74" y="0"/>
                    <a:pt x="49" y="12"/>
                    <a:pt x="30" y="30"/>
                  </a:cubicBezTo>
                  <a:lnTo>
                    <a:pt x="30" y="30"/>
                  </a:lnTo>
                  <a:cubicBezTo>
                    <a:pt x="12" y="49"/>
                    <a:pt x="0" y="74"/>
                    <a:pt x="0" y="102"/>
                  </a:cubicBezTo>
                  <a:lnTo>
                    <a:pt x="28" y="102"/>
                  </a:lnTo>
                  <a:cubicBezTo>
                    <a:pt x="28" y="82"/>
                    <a:pt x="36" y="63"/>
                    <a:pt x="50" y="50"/>
                  </a:cubicBezTo>
                  <a:lnTo>
                    <a:pt x="50" y="50"/>
                  </a:lnTo>
                  <a:cubicBezTo>
                    <a:pt x="63" y="36"/>
                    <a:pt x="82" y="28"/>
                    <a:pt x="103" y="28"/>
                  </a:cubicBezTo>
                  <a:lnTo>
                    <a:pt x="103" y="2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255"/>
            <p:cNvSpPr>
              <a:spLocks/>
            </p:cNvSpPr>
            <p:nvPr/>
          </p:nvSpPr>
          <p:spPr bwMode="auto">
            <a:xfrm>
              <a:off x="2246313" y="1770063"/>
              <a:ext cx="25400" cy="25400"/>
            </a:xfrm>
            <a:custGeom>
              <a:avLst/>
              <a:gdLst>
                <a:gd name="T0" fmla="*/ 85 w 85"/>
                <a:gd name="T1" fmla="*/ 0 h 84"/>
                <a:gd name="T2" fmla="*/ 25 w 85"/>
                <a:gd name="T3" fmla="*/ 25 h 84"/>
                <a:gd name="T4" fmla="*/ 25 w 85"/>
                <a:gd name="T5" fmla="*/ 25 h 84"/>
                <a:gd name="T6" fmla="*/ 0 w 85"/>
                <a:gd name="T7" fmla="*/ 84 h 84"/>
                <a:gd name="T8" fmla="*/ 23 w 85"/>
                <a:gd name="T9" fmla="*/ 84 h 84"/>
                <a:gd name="T10" fmla="*/ 41 w 85"/>
                <a:gd name="T11" fmla="*/ 41 h 84"/>
                <a:gd name="T12" fmla="*/ 41 w 85"/>
                <a:gd name="T13" fmla="*/ 41 h 84"/>
                <a:gd name="T14" fmla="*/ 85 w 85"/>
                <a:gd name="T15" fmla="*/ 23 h 84"/>
                <a:gd name="T16" fmla="*/ 85 w 85"/>
                <a:gd name="T17" fmla="*/ 23 h 84"/>
                <a:gd name="T18" fmla="*/ 85 w 85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85" y="0"/>
                  </a:moveTo>
                  <a:cubicBezTo>
                    <a:pt x="61" y="0"/>
                    <a:pt x="40" y="10"/>
                    <a:pt x="25" y="25"/>
                  </a:cubicBezTo>
                  <a:lnTo>
                    <a:pt x="25" y="25"/>
                  </a:lnTo>
                  <a:cubicBezTo>
                    <a:pt x="10" y="40"/>
                    <a:pt x="0" y="61"/>
                    <a:pt x="0" y="84"/>
                  </a:cubicBezTo>
                  <a:lnTo>
                    <a:pt x="23" y="84"/>
                  </a:lnTo>
                  <a:cubicBezTo>
                    <a:pt x="23" y="67"/>
                    <a:pt x="30" y="52"/>
                    <a:pt x="41" y="41"/>
                  </a:cubicBezTo>
                  <a:lnTo>
                    <a:pt x="41" y="41"/>
                  </a:lnTo>
                  <a:cubicBezTo>
                    <a:pt x="52" y="30"/>
                    <a:pt x="68" y="23"/>
                    <a:pt x="85" y="23"/>
                  </a:cubicBezTo>
                  <a:lnTo>
                    <a:pt x="85" y="2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256"/>
            <p:cNvSpPr>
              <a:spLocks/>
            </p:cNvSpPr>
            <p:nvPr/>
          </p:nvSpPr>
          <p:spPr bwMode="auto">
            <a:xfrm>
              <a:off x="2251075" y="1774825"/>
              <a:ext cx="20638" cy="20637"/>
            </a:xfrm>
            <a:custGeom>
              <a:avLst/>
              <a:gdLst>
                <a:gd name="T0" fmla="*/ 67 w 67"/>
                <a:gd name="T1" fmla="*/ 0 h 66"/>
                <a:gd name="T2" fmla="*/ 20 w 67"/>
                <a:gd name="T3" fmla="*/ 19 h 66"/>
                <a:gd name="T4" fmla="*/ 20 w 67"/>
                <a:gd name="T5" fmla="*/ 19 h 66"/>
                <a:gd name="T6" fmla="*/ 0 w 67"/>
                <a:gd name="T7" fmla="*/ 66 h 66"/>
                <a:gd name="T8" fmla="*/ 9 w 67"/>
                <a:gd name="T9" fmla="*/ 66 h 66"/>
                <a:gd name="T10" fmla="*/ 18 w 67"/>
                <a:gd name="T11" fmla="*/ 66 h 66"/>
                <a:gd name="T12" fmla="*/ 67 w 67"/>
                <a:gd name="T13" fmla="*/ 66 h 66"/>
                <a:gd name="T14" fmla="*/ 67 w 67"/>
                <a:gd name="T15" fmla="*/ 47 h 66"/>
                <a:gd name="T16" fmla="*/ 67 w 67"/>
                <a:gd name="T17" fmla="*/ 43 h 66"/>
                <a:gd name="T18" fmla="*/ 67 w 67"/>
                <a:gd name="T19" fmla="*/ 18 h 66"/>
                <a:gd name="T20" fmla="*/ 67 w 67"/>
                <a:gd name="T21" fmla="*/ 18 h 66"/>
                <a:gd name="T22" fmla="*/ 67 w 67"/>
                <a:gd name="T23" fmla="*/ 15 h 66"/>
                <a:gd name="T24" fmla="*/ 67 w 67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67" y="0"/>
                  </a:moveTo>
                  <a:cubicBezTo>
                    <a:pt x="48" y="0"/>
                    <a:pt x="32" y="7"/>
                    <a:pt x="20" y="19"/>
                  </a:cubicBezTo>
                  <a:lnTo>
                    <a:pt x="20" y="19"/>
                  </a:lnTo>
                  <a:cubicBezTo>
                    <a:pt x="8" y="32"/>
                    <a:pt x="0" y="48"/>
                    <a:pt x="0" y="66"/>
                  </a:cubicBezTo>
                  <a:lnTo>
                    <a:pt x="9" y="66"/>
                  </a:lnTo>
                  <a:lnTo>
                    <a:pt x="18" y="66"/>
                  </a:lnTo>
                  <a:lnTo>
                    <a:pt x="67" y="66"/>
                  </a:lnTo>
                  <a:lnTo>
                    <a:pt x="67" y="47"/>
                  </a:lnTo>
                  <a:lnTo>
                    <a:pt x="67" y="43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257"/>
            <p:cNvSpPr>
              <a:spLocks/>
            </p:cNvSpPr>
            <p:nvPr/>
          </p:nvSpPr>
          <p:spPr bwMode="auto">
            <a:xfrm>
              <a:off x="2257425" y="1781175"/>
              <a:ext cx="14288" cy="14287"/>
            </a:xfrm>
            <a:custGeom>
              <a:avLst/>
              <a:gdLst>
                <a:gd name="T0" fmla="*/ 49 w 49"/>
                <a:gd name="T1" fmla="*/ 0 h 48"/>
                <a:gd name="T2" fmla="*/ 14 w 49"/>
                <a:gd name="T3" fmla="*/ 14 h 48"/>
                <a:gd name="T4" fmla="*/ 14 w 49"/>
                <a:gd name="T5" fmla="*/ 14 h 48"/>
                <a:gd name="T6" fmla="*/ 0 w 49"/>
                <a:gd name="T7" fmla="*/ 48 h 48"/>
                <a:gd name="T8" fmla="*/ 7 w 49"/>
                <a:gd name="T9" fmla="*/ 48 h 48"/>
                <a:gd name="T10" fmla="*/ 13 w 49"/>
                <a:gd name="T11" fmla="*/ 48 h 48"/>
                <a:gd name="T12" fmla="*/ 49 w 49"/>
                <a:gd name="T13" fmla="*/ 48 h 48"/>
                <a:gd name="T14" fmla="*/ 49 w 49"/>
                <a:gd name="T15" fmla="*/ 34 h 48"/>
                <a:gd name="T16" fmla="*/ 49 w 49"/>
                <a:gd name="T17" fmla="*/ 31 h 48"/>
                <a:gd name="T18" fmla="*/ 49 w 49"/>
                <a:gd name="T19" fmla="*/ 13 h 48"/>
                <a:gd name="T20" fmla="*/ 49 w 49"/>
                <a:gd name="T21" fmla="*/ 13 h 48"/>
                <a:gd name="T22" fmla="*/ 49 w 49"/>
                <a:gd name="T23" fmla="*/ 11 h 48"/>
                <a:gd name="T24" fmla="*/ 49 w 49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8">
                  <a:moveTo>
                    <a:pt x="49" y="0"/>
                  </a:moveTo>
                  <a:cubicBezTo>
                    <a:pt x="35" y="0"/>
                    <a:pt x="23" y="5"/>
                    <a:pt x="14" y="14"/>
                  </a:cubicBezTo>
                  <a:lnTo>
                    <a:pt x="14" y="14"/>
                  </a:lnTo>
                  <a:cubicBezTo>
                    <a:pt x="6" y="23"/>
                    <a:pt x="0" y="35"/>
                    <a:pt x="0" y="48"/>
                  </a:cubicBezTo>
                  <a:lnTo>
                    <a:pt x="7" y="48"/>
                  </a:lnTo>
                  <a:lnTo>
                    <a:pt x="13" y="48"/>
                  </a:lnTo>
                  <a:lnTo>
                    <a:pt x="49" y="48"/>
                  </a:lnTo>
                  <a:lnTo>
                    <a:pt x="49" y="34"/>
                  </a:lnTo>
                  <a:lnTo>
                    <a:pt x="49" y="31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258"/>
            <p:cNvSpPr>
              <a:spLocks/>
            </p:cNvSpPr>
            <p:nvPr/>
          </p:nvSpPr>
          <p:spPr bwMode="auto">
            <a:xfrm>
              <a:off x="2262188" y="1785938"/>
              <a:ext cx="9525" cy="9525"/>
            </a:xfrm>
            <a:custGeom>
              <a:avLst/>
              <a:gdLst>
                <a:gd name="T0" fmla="*/ 31 w 31"/>
                <a:gd name="T1" fmla="*/ 0 h 30"/>
                <a:gd name="T2" fmla="*/ 9 w 31"/>
                <a:gd name="T3" fmla="*/ 9 h 30"/>
                <a:gd name="T4" fmla="*/ 9 w 31"/>
                <a:gd name="T5" fmla="*/ 9 h 30"/>
                <a:gd name="T6" fmla="*/ 0 w 31"/>
                <a:gd name="T7" fmla="*/ 30 h 30"/>
                <a:gd name="T8" fmla="*/ 31 w 31"/>
                <a:gd name="T9" fmla="*/ 30 h 30"/>
                <a:gd name="T10" fmla="*/ 31 w 31"/>
                <a:gd name="T11" fmla="*/ 22 h 30"/>
                <a:gd name="T12" fmla="*/ 31 w 31"/>
                <a:gd name="T13" fmla="*/ 20 h 30"/>
                <a:gd name="T14" fmla="*/ 31 w 31"/>
                <a:gd name="T15" fmla="*/ 8 h 30"/>
                <a:gd name="T16" fmla="*/ 31 w 31"/>
                <a:gd name="T17" fmla="*/ 8 h 30"/>
                <a:gd name="T18" fmla="*/ 31 w 31"/>
                <a:gd name="T19" fmla="*/ 7 h 30"/>
                <a:gd name="T20" fmla="*/ 31 w 31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0">
                  <a:moveTo>
                    <a:pt x="31" y="0"/>
                  </a:moveTo>
                  <a:cubicBezTo>
                    <a:pt x="22" y="0"/>
                    <a:pt x="15" y="4"/>
                    <a:pt x="9" y="9"/>
                  </a:cubicBezTo>
                  <a:lnTo>
                    <a:pt x="9" y="9"/>
                  </a:lnTo>
                  <a:cubicBezTo>
                    <a:pt x="4" y="14"/>
                    <a:pt x="0" y="22"/>
                    <a:pt x="0" y="30"/>
                  </a:cubicBezTo>
                  <a:lnTo>
                    <a:pt x="31" y="30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259"/>
            <p:cNvSpPr>
              <a:spLocks/>
            </p:cNvSpPr>
            <p:nvPr/>
          </p:nvSpPr>
          <p:spPr bwMode="auto">
            <a:xfrm>
              <a:off x="2268538" y="1792288"/>
              <a:ext cx="3175" cy="3175"/>
            </a:xfrm>
            <a:custGeom>
              <a:avLst/>
              <a:gdLst>
                <a:gd name="T0" fmla="*/ 13 w 13"/>
                <a:gd name="T1" fmla="*/ 0 h 12"/>
                <a:gd name="T2" fmla="*/ 4 w 13"/>
                <a:gd name="T3" fmla="*/ 4 h 12"/>
                <a:gd name="T4" fmla="*/ 4 w 13"/>
                <a:gd name="T5" fmla="*/ 4 h 12"/>
                <a:gd name="T6" fmla="*/ 0 w 13"/>
                <a:gd name="T7" fmla="*/ 12 h 12"/>
                <a:gd name="T8" fmla="*/ 13 w 13"/>
                <a:gd name="T9" fmla="*/ 12 h 12"/>
                <a:gd name="T10" fmla="*/ 13 w 13"/>
                <a:gd name="T11" fmla="*/ 9 h 12"/>
                <a:gd name="T12" fmla="*/ 13 w 13"/>
                <a:gd name="T13" fmla="*/ 8 h 12"/>
                <a:gd name="T14" fmla="*/ 13 w 13"/>
                <a:gd name="T15" fmla="*/ 3 h 12"/>
                <a:gd name="T16" fmla="*/ 13 w 13"/>
                <a:gd name="T17" fmla="*/ 3 h 12"/>
                <a:gd name="T18" fmla="*/ 13 w 13"/>
                <a:gd name="T19" fmla="*/ 3 h 12"/>
                <a:gd name="T20" fmla="*/ 13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cubicBezTo>
                    <a:pt x="9" y="0"/>
                    <a:pt x="6" y="2"/>
                    <a:pt x="4" y="4"/>
                  </a:cubicBezTo>
                  <a:lnTo>
                    <a:pt x="4" y="4"/>
                  </a:lnTo>
                  <a:cubicBezTo>
                    <a:pt x="2" y="6"/>
                    <a:pt x="0" y="9"/>
                    <a:pt x="0" y="12"/>
                  </a:cubicBezTo>
                  <a:lnTo>
                    <a:pt x="13" y="12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F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260"/>
            <p:cNvSpPr>
              <a:spLocks/>
            </p:cNvSpPr>
            <p:nvPr/>
          </p:nvSpPr>
          <p:spPr bwMode="auto">
            <a:xfrm>
              <a:off x="2130425" y="1795463"/>
              <a:ext cx="141288" cy="30162"/>
            </a:xfrm>
            <a:custGeom>
              <a:avLst/>
              <a:gdLst>
                <a:gd name="T0" fmla="*/ 0 w 458"/>
                <a:gd name="T1" fmla="*/ 0 h 100"/>
                <a:gd name="T2" fmla="*/ 458 w 458"/>
                <a:gd name="T3" fmla="*/ 0 h 100"/>
                <a:gd name="T4" fmla="*/ 458 w 458"/>
                <a:gd name="T5" fmla="*/ 50 h 100"/>
                <a:gd name="T6" fmla="*/ 404 w 458"/>
                <a:gd name="T7" fmla="*/ 100 h 100"/>
                <a:gd name="T8" fmla="*/ 54 w 458"/>
                <a:gd name="T9" fmla="*/ 100 h 100"/>
                <a:gd name="T10" fmla="*/ 0 w 458"/>
                <a:gd name="T11" fmla="*/ 50 h 100"/>
                <a:gd name="T12" fmla="*/ 0 w 458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100">
                  <a:moveTo>
                    <a:pt x="0" y="0"/>
                  </a:moveTo>
                  <a:lnTo>
                    <a:pt x="458" y="0"/>
                  </a:lnTo>
                  <a:lnTo>
                    <a:pt x="458" y="50"/>
                  </a:lnTo>
                  <a:cubicBezTo>
                    <a:pt x="458" y="77"/>
                    <a:pt x="433" y="100"/>
                    <a:pt x="404" y="100"/>
                  </a:cubicBezTo>
                  <a:lnTo>
                    <a:pt x="54" y="100"/>
                  </a:lnTo>
                  <a:cubicBezTo>
                    <a:pt x="24" y="100"/>
                    <a:pt x="0" y="77"/>
                    <a:pt x="0" y="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Rectangle 261"/>
            <p:cNvSpPr>
              <a:spLocks noChangeArrowheads="1"/>
            </p:cNvSpPr>
            <p:nvPr/>
          </p:nvSpPr>
          <p:spPr bwMode="auto">
            <a:xfrm>
              <a:off x="1798638" y="1795463"/>
              <a:ext cx="331788" cy="14287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Rectangle 262"/>
            <p:cNvSpPr>
              <a:spLocks noChangeArrowheads="1"/>
            </p:cNvSpPr>
            <p:nvPr/>
          </p:nvSpPr>
          <p:spPr bwMode="auto">
            <a:xfrm>
              <a:off x="2146300" y="1795463"/>
              <a:ext cx="111125" cy="12700"/>
            </a:xfrm>
            <a:prstGeom prst="rect">
              <a:avLst/>
            </a:pr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Rectangle 263"/>
            <p:cNvSpPr>
              <a:spLocks noChangeArrowheads="1"/>
            </p:cNvSpPr>
            <p:nvPr/>
          </p:nvSpPr>
          <p:spPr bwMode="auto">
            <a:xfrm>
              <a:off x="2146300" y="1795463"/>
              <a:ext cx="111125" cy="6350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264"/>
            <p:cNvSpPr>
              <a:spLocks/>
            </p:cNvSpPr>
            <p:nvPr/>
          </p:nvSpPr>
          <p:spPr bwMode="auto">
            <a:xfrm>
              <a:off x="425450" y="1206500"/>
              <a:ext cx="968375" cy="676275"/>
            </a:xfrm>
            <a:custGeom>
              <a:avLst/>
              <a:gdLst>
                <a:gd name="T0" fmla="*/ 101 w 3142"/>
                <a:gd name="T1" fmla="*/ 0 h 2200"/>
                <a:gd name="T2" fmla="*/ 3041 w 3142"/>
                <a:gd name="T3" fmla="*/ 0 h 2200"/>
                <a:gd name="T4" fmla="*/ 3142 w 3142"/>
                <a:gd name="T5" fmla="*/ 101 h 2200"/>
                <a:gd name="T6" fmla="*/ 3142 w 3142"/>
                <a:gd name="T7" fmla="*/ 2099 h 2200"/>
                <a:gd name="T8" fmla="*/ 3041 w 3142"/>
                <a:gd name="T9" fmla="*/ 2200 h 2200"/>
                <a:gd name="T10" fmla="*/ 101 w 3142"/>
                <a:gd name="T11" fmla="*/ 2200 h 2200"/>
                <a:gd name="T12" fmla="*/ 0 w 3142"/>
                <a:gd name="T13" fmla="*/ 2099 h 2200"/>
                <a:gd name="T14" fmla="*/ 0 w 3142"/>
                <a:gd name="T15" fmla="*/ 101 h 2200"/>
                <a:gd name="T16" fmla="*/ 101 w 3142"/>
                <a:gd name="T17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2" h="2200">
                  <a:moveTo>
                    <a:pt x="101" y="0"/>
                  </a:moveTo>
                  <a:lnTo>
                    <a:pt x="3041" y="0"/>
                  </a:lnTo>
                  <a:cubicBezTo>
                    <a:pt x="3096" y="0"/>
                    <a:pt x="3142" y="45"/>
                    <a:pt x="3142" y="101"/>
                  </a:cubicBezTo>
                  <a:lnTo>
                    <a:pt x="3142" y="2099"/>
                  </a:lnTo>
                  <a:cubicBezTo>
                    <a:pt x="3142" y="2155"/>
                    <a:pt x="3096" y="2200"/>
                    <a:pt x="3041" y="2200"/>
                  </a:cubicBezTo>
                  <a:lnTo>
                    <a:pt x="101" y="2200"/>
                  </a:lnTo>
                  <a:cubicBezTo>
                    <a:pt x="45" y="2200"/>
                    <a:pt x="0" y="2155"/>
                    <a:pt x="0" y="2099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265"/>
            <p:cNvSpPr>
              <a:spLocks/>
            </p:cNvSpPr>
            <p:nvPr/>
          </p:nvSpPr>
          <p:spPr bwMode="auto">
            <a:xfrm>
              <a:off x="425450" y="1206500"/>
              <a:ext cx="827088" cy="676275"/>
            </a:xfrm>
            <a:custGeom>
              <a:avLst/>
              <a:gdLst>
                <a:gd name="T0" fmla="*/ 101 w 2685"/>
                <a:gd name="T1" fmla="*/ 0 h 2200"/>
                <a:gd name="T2" fmla="*/ 2685 w 2685"/>
                <a:gd name="T3" fmla="*/ 0 h 2200"/>
                <a:gd name="T4" fmla="*/ 484 w 2685"/>
                <a:gd name="T5" fmla="*/ 2200 h 2200"/>
                <a:gd name="T6" fmla="*/ 101 w 2685"/>
                <a:gd name="T7" fmla="*/ 2200 h 2200"/>
                <a:gd name="T8" fmla="*/ 0 w 2685"/>
                <a:gd name="T9" fmla="*/ 2099 h 2200"/>
                <a:gd name="T10" fmla="*/ 0 w 2685"/>
                <a:gd name="T11" fmla="*/ 101 h 2200"/>
                <a:gd name="T12" fmla="*/ 101 w 2685"/>
                <a:gd name="T13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5" h="2200">
                  <a:moveTo>
                    <a:pt x="101" y="0"/>
                  </a:moveTo>
                  <a:lnTo>
                    <a:pt x="2685" y="0"/>
                  </a:lnTo>
                  <a:lnTo>
                    <a:pt x="484" y="2200"/>
                  </a:lnTo>
                  <a:lnTo>
                    <a:pt x="101" y="2200"/>
                  </a:lnTo>
                  <a:cubicBezTo>
                    <a:pt x="45" y="2200"/>
                    <a:pt x="0" y="2155"/>
                    <a:pt x="0" y="2099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05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Rectangle 266"/>
            <p:cNvSpPr>
              <a:spLocks noChangeArrowheads="1"/>
            </p:cNvSpPr>
            <p:nvPr/>
          </p:nvSpPr>
          <p:spPr bwMode="auto">
            <a:xfrm>
              <a:off x="469900" y="1254125"/>
              <a:ext cx="877888" cy="585787"/>
            </a:xfrm>
            <a:prstGeom prst="rect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267"/>
            <p:cNvSpPr>
              <a:spLocks/>
            </p:cNvSpPr>
            <p:nvPr/>
          </p:nvSpPr>
          <p:spPr bwMode="auto">
            <a:xfrm>
              <a:off x="252413" y="1897063"/>
              <a:ext cx="1317625" cy="25400"/>
            </a:xfrm>
            <a:custGeom>
              <a:avLst/>
              <a:gdLst>
                <a:gd name="T0" fmla="*/ 2138 w 4277"/>
                <a:gd name="T1" fmla="*/ 87 h 87"/>
                <a:gd name="T2" fmla="*/ 162 w 4277"/>
                <a:gd name="T3" fmla="*/ 87 h 87"/>
                <a:gd name="T4" fmla="*/ 0 w 4277"/>
                <a:gd name="T5" fmla="*/ 3 h 87"/>
                <a:gd name="T6" fmla="*/ 2138 w 4277"/>
                <a:gd name="T7" fmla="*/ 0 h 87"/>
                <a:gd name="T8" fmla="*/ 4277 w 4277"/>
                <a:gd name="T9" fmla="*/ 3 h 87"/>
                <a:gd name="T10" fmla="*/ 4115 w 4277"/>
                <a:gd name="T11" fmla="*/ 87 h 87"/>
                <a:gd name="T12" fmla="*/ 2138 w 427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7" h="87">
                  <a:moveTo>
                    <a:pt x="2138" y="87"/>
                  </a:moveTo>
                  <a:lnTo>
                    <a:pt x="162" y="87"/>
                  </a:lnTo>
                  <a:cubicBezTo>
                    <a:pt x="83" y="87"/>
                    <a:pt x="30" y="31"/>
                    <a:pt x="0" y="3"/>
                  </a:cubicBezTo>
                  <a:lnTo>
                    <a:pt x="2138" y="0"/>
                  </a:lnTo>
                  <a:lnTo>
                    <a:pt x="4277" y="3"/>
                  </a:lnTo>
                  <a:cubicBezTo>
                    <a:pt x="4247" y="31"/>
                    <a:pt x="4194" y="87"/>
                    <a:pt x="4115" y="87"/>
                  </a:cubicBezTo>
                  <a:lnTo>
                    <a:pt x="2138" y="87"/>
                  </a:lnTo>
                  <a:close/>
                </a:path>
              </a:pathLst>
            </a:custGeom>
            <a:solidFill>
              <a:srgbClr val="354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268"/>
            <p:cNvSpPr>
              <a:spLocks/>
            </p:cNvSpPr>
            <p:nvPr/>
          </p:nvSpPr>
          <p:spPr bwMode="auto">
            <a:xfrm>
              <a:off x="244475" y="1870075"/>
              <a:ext cx="1331913" cy="28575"/>
            </a:xfrm>
            <a:custGeom>
              <a:avLst/>
              <a:gdLst>
                <a:gd name="T0" fmla="*/ 0 w 4325"/>
                <a:gd name="T1" fmla="*/ 0 h 93"/>
                <a:gd name="T2" fmla="*/ 4325 w 4325"/>
                <a:gd name="T3" fmla="*/ 0 h 93"/>
                <a:gd name="T4" fmla="*/ 4325 w 4325"/>
                <a:gd name="T5" fmla="*/ 46 h 93"/>
                <a:gd name="T6" fmla="*/ 4279 w 4325"/>
                <a:gd name="T7" fmla="*/ 93 h 93"/>
                <a:gd name="T8" fmla="*/ 46 w 4325"/>
                <a:gd name="T9" fmla="*/ 93 h 93"/>
                <a:gd name="T10" fmla="*/ 0 w 4325"/>
                <a:gd name="T11" fmla="*/ 46 h 93"/>
                <a:gd name="T12" fmla="*/ 0 w 4325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5" h="93">
                  <a:moveTo>
                    <a:pt x="0" y="0"/>
                  </a:moveTo>
                  <a:lnTo>
                    <a:pt x="4325" y="0"/>
                  </a:lnTo>
                  <a:lnTo>
                    <a:pt x="4325" y="46"/>
                  </a:lnTo>
                  <a:cubicBezTo>
                    <a:pt x="4325" y="72"/>
                    <a:pt x="4304" y="93"/>
                    <a:pt x="4279" y="93"/>
                  </a:cubicBezTo>
                  <a:lnTo>
                    <a:pt x="46" y="93"/>
                  </a:lnTo>
                  <a:cubicBezTo>
                    <a:pt x="21" y="93"/>
                    <a:pt x="0" y="72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269"/>
            <p:cNvSpPr>
              <a:spLocks/>
            </p:cNvSpPr>
            <p:nvPr/>
          </p:nvSpPr>
          <p:spPr bwMode="auto">
            <a:xfrm>
              <a:off x="819150" y="1870075"/>
              <a:ext cx="184150" cy="14287"/>
            </a:xfrm>
            <a:custGeom>
              <a:avLst/>
              <a:gdLst>
                <a:gd name="T0" fmla="*/ 599 w 599"/>
                <a:gd name="T1" fmla="*/ 0 h 43"/>
                <a:gd name="T2" fmla="*/ 585 w 599"/>
                <a:gd name="T3" fmla="*/ 29 h 43"/>
                <a:gd name="T4" fmla="*/ 584 w 599"/>
                <a:gd name="T5" fmla="*/ 29 h 43"/>
                <a:gd name="T6" fmla="*/ 584 w 599"/>
                <a:gd name="T7" fmla="*/ 29 h 43"/>
                <a:gd name="T8" fmla="*/ 550 w 599"/>
                <a:gd name="T9" fmla="*/ 43 h 43"/>
                <a:gd name="T10" fmla="*/ 49 w 599"/>
                <a:gd name="T11" fmla="*/ 43 h 43"/>
                <a:gd name="T12" fmla="*/ 14 w 599"/>
                <a:gd name="T13" fmla="*/ 29 h 43"/>
                <a:gd name="T14" fmla="*/ 14 w 599"/>
                <a:gd name="T15" fmla="*/ 29 h 43"/>
                <a:gd name="T16" fmla="*/ 0 w 599"/>
                <a:gd name="T17" fmla="*/ 0 h 43"/>
                <a:gd name="T18" fmla="*/ 12 w 599"/>
                <a:gd name="T19" fmla="*/ 0 h 43"/>
                <a:gd name="T20" fmla="*/ 22 w 599"/>
                <a:gd name="T21" fmla="*/ 20 h 43"/>
                <a:gd name="T22" fmla="*/ 22 w 599"/>
                <a:gd name="T23" fmla="*/ 20 h 43"/>
                <a:gd name="T24" fmla="*/ 49 w 599"/>
                <a:gd name="T25" fmla="*/ 31 h 43"/>
                <a:gd name="T26" fmla="*/ 550 w 599"/>
                <a:gd name="T27" fmla="*/ 31 h 43"/>
                <a:gd name="T28" fmla="*/ 576 w 599"/>
                <a:gd name="T29" fmla="*/ 21 h 43"/>
                <a:gd name="T30" fmla="*/ 576 w 599"/>
                <a:gd name="T31" fmla="*/ 21 h 43"/>
                <a:gd name="T32" fmla="*/ 576 w 599"/>
                <a:gd name="T33" fmla="*/ 20 h 43"/>
                <a:gd name="T34" fmla="*/ 587 w 599"/>
                <a:gd name="T35" fmla="*/ 0 h 43"/>
                <a:gd name="T36" fmla="*/ 599 w 599"/>
                <a:gd name="T3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9" h="43">
                  <a:moveTo>
                    <a:pt x="599" y="0"/>
                  </a:moveTo>
                  <a:cubicBezTo>
                    <a:pt x="597" y="11"/>
                    <a:pt x="592" y="21"/>
                    <a:pt x="585" y="29"/>
                  </a:cubicBezTo>
                  <a:lnTo>
                    <a:pt x="584" y="29"/>
                  </a:lnTo>
                  <a:lnTo>
                    <a:pt x="584" y="29"/>
                  </a:lnTo>
                  <a:cubicBezTo>
                    <a:pt x="575" y="38"/>
                    <a:pt x="563" y="43"/>
                    <a:pt x="550" y="43"/>
                  </a:cubicBezTo>
                  <a:lnTo>
                    <a:pt x="49" y="43"/>
                  </a:lnTo>
                  <a:cubicBezTo>
                    <a:pt x="35" y="43"/>
                    <a:pt x="23" y="38"/>
                    <a:pt x="14" y="29"/>
                  </a:cubicBezTo>
                  <a:lnTo>
                    <a:pt x="14" y="29"/>
                  </a:lnTo>
                  <a:cubicBezTo>
                    <a:pt x="7" y="21"/>
                    <a:pt x="1" y="11"/>
                    <a:pt x="0" y="0"/>
                  </a:cubicBezTo>
                  <a:lnTo>
                    <a:pt x="12" y="0"/>
                  </a:lnTo>
                  <a:cubicBezTo>
                    <a:pt x="13" y="8"/>
                    <a:pt x="17" y="15"/>
                    <a:pt x="22" y="20"/>
                  </a:cubicBezTo>
                  <a:lnTo>
                    <a:pt x="22" y="20"/>
                  </a:lnTo>
                  <a:cubicBezTo>
                    <a:pt x="29" y="27"/>
                    <a:pt x="38" y="31"/>
                    <a:pt x="49" y="31"/>
                  </a:cubicBezTo>
                  <a:lnTo>
                    <a:pt x="550" y="31"/>
                  </a:lnTo>
                  <a:cubicBezTo>
                    <a:pt x="560" y="31"/>
                    <a:pt x="569" y="27"/>
                    <a:pt x="576" y="21"/>
                  </a:cubicBezTo>
                  <a:lnTo>
                    <a:pt x="576" y="21"/>
                  </a:lnTo>
                  <a:lnTo>
                    <a:pt x="576" y="20"/>
                  </a:lnTo>
                  <a:cubicBezTo>
                    <a:pt x="582" y="15"/>
                    <a:pt x="585" y="8"/>
                    <a:pt x="587" y="0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rgbClr val="89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270"/>
            <p:cNvSpPr>
              <a:spLocks/>
            </p:cNvSpPr>
            <p:nvPr/>
          </p:nvSpPr>
          <p:spPr bwMode="auto">
            <a:xfrm>
              <a:off x="469900" y="1254125"/>
              <a:ext cx="733425" cy="585787"/>
            </a:xfrm>
            <a:custGeom>
              <a:avLst/>
              <a:gdLst>
                <a:gd name="T0" fmla="*/ 0 w 2381"/>
                <a:gd name="T1" fmla="*/ 1902 h 1902"/>
                <a:gd name="T2" fmla="*/ 480 w 2381"/>
                <a:gd name="T3" fmla="*/ 1902 h 1902"/>
                <a:gd name="T4" fmla="*/ 2381 w 2381"/>
                <a:gd name="T5" fmla="*/ 0 h 1902"/>
                <a:gd name="T6" fmla="*/ 0 w 2381"/>
                <a:gd name="T7" fmla="*/ 0 h 1902"/>
                <a:gd name="T8" fmla="*/ 0 w 2381"/>
                <a:gd name="T9" fmla="*/ 190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1" h="1902">
                  <a:moveTo>
                    <a:pt x="0" y="1902"/>
                  </a:moveTo>
                  <a:lnTo>
                    <a:pt x="480" y="1902"/>
                  </a:lnTo>
                  <a:lnTo>
                    <a:pt x="2381" y="0"/>
                  </a:lnTo>
                  <a:lnTo>
                    <a:pt x="0" y="0"/>
                  </a:lnTo>
                  <a:lnTo>
                    <a:pt x="0" y="1902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271"/>
            <p:cNvSpPr>
              <a:spLocks/>
            </p:cNvSpPr>
            <p:nvPr/>
          </p:nvSpPr>
          <p:spPr bwMode="auto">
            <a:xfrm>
              <a:off x="561975" y="1020763"/>
              <a:ext cx="693738" cy="819150"/>
            </a:xfrm>
            <a:custGeom>
              <a:avLst/>
              <a:gdLst>
                <a:gd name="T0" fmla="*/ 0 w 2255"/>
                <a:gd name="T1" fmla="*/ 2660 h 2660"/>
                <a:gd name="T2" fmla="*/ 2255 w 2255"/>
                <a:gd name="T3" fmla="*/ 2660 h 2660"/>
                <a:gd name="T4" fmla="*/ 2255 w 2255"/>
                <a:gd name="T5" fmla="*/ 49 h 2660"/>
                <a:gd name="T6" fmla="*/ 2206 w 2255"/>
                <a:gd name="T7" fmla="*/ 0 h 2660"/>
                <a:gd name="T8" fmla="*/ 50 w 2255"/>
                <a:gd name="T9" fmla="*/ 0 h 2660"/>
                <a:gd name="T10" fmla="*/ 0 w 2255"/>
                <a:gd name="T11" fmla="*/ 49 h 2660"/>
                <a:gd name="T12" fmla="*/ 0 w 2255"/>
                <a:gd name="T13" fmla="*/ 266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5" h="2660">
                  <a:moveTo>
                    <a:pt x="0" y="2660"/>
                  </a:moveTo>
                  <a:lnTo>
                    <a:pt x="2255" y="2660"/>
                  </a:lnTo>
                  <a:lnTo>
                    <a:pt x="2255" y="49"/>
                  </a:lnTo>
                  <a:cubicBezTo>
                    <a:pt x="2255" y="22"/>
                    <a:pt x="2233" y="0"/>
                    <a:pt x="2206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49"/>
                  </a:cubicBezTo>
                  <a:lnTo>
                    <a:pt x="0" y="2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272"/>
            <p:cNvSpPr>
              <a:spLocks/>
            </p:cNvSpPr>
            <p:nvPr/>
          </p:nvSpPr>
          <p:spPr bwMode="auto">
            <a:xfrm>
              <a:off x="561975" y="1020763"/>
              <a:ext cx="693738" cy="53975"/>
            </a:xfrm>
            <a:custGeom>
              <a:avLst/>
              <a:gdLst>
                <a:gd name="T0" fmla="*/ 2255 w 2255"/>
                <a:gd name="T1" fmla="*/ 172 h 172"/>
                <a:gd name="T2" fmla="*/ 2255 w 2255"/>
                <a:gd name="T3" fmla="*/ 49 h 172"/>
                <a:gd name="T4" fmla="*/ 2206 w 2255"/>
                <a:gd name="T5" fmla="*/ 0 h 172"/>
                <a:gd name="T6" fmla="*/ 50 w 2255"/>
                <a:gd name="T7" fmla="*/ 0 h 172"/>
                <a:gd name="T8" fmla="*/ 0 w 2255"/>
                <a:gd name="T9" fmla="*/ 49 h 172"/>
                <a:gd name="T10" fmla="*/ 0 w 2255"/>
                <a:gd name="T11" fmla="*/ 172 h 172"/>
                <a:gd name="T12" fmla="*/ 2255 w 2255"/>
                <a:gd name="T1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5" h="172">
                  <a:moveTo>
                    <a:pt x="2255" y="172"/>
                  </a:moveTo>
                  <a:lnTo>
                    <a:pt x="2255" y="49"/>
                  </a:lnTo>
                  <a:cubicBezTo>
                    <a:pt x="2255" y="22"/>
                    <a:pt x="2233" y="0"/>
                    <a:pt x="2206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49"/>
                  </a:cubicBezTo>
                  <a:lnTo>
                    <a:pt x="0" y="172"/>
                  </a:lnTo>
                  <a:lnTo>
                    <a:pt x="2255" y="172"/>
                  </a:lnTo>
                  <a:close/>
                </a:path>
              </a:pathLst>
            </a:custGeom>
            <a:solidFill>
              <a:srgbClr val="435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273"/>
            <p:cNvSpPr>
              <a:spLocks/>
            </p:cNvSpPr>
            <p:nvPr/>
          </p:nvSpPr>
          <p:spPr bwMode="auto">
            <a:xfrm>
              <a:off x="500063" y="1254125"/>
              <a:ext cx="61913" cy="585787"/>
            </a:xfrm>
            <a:custGeom>
              <a:avLst/>
              <a:gdLst>
                <a:gd name="T0" fmla="*/ 199 w 199"/>
                <a:gd name="T1" fmla="*/ 0 h 1902"/>
                <a:gd name="T2" fmla="*/ 0 w 199"/>
                <a:gd name="T3" fmla="*/ 0 h 1902"/>
                <a:gd name="T4" fmla="*/ 199 w 199"/>
                <a:gd name="T5" fmla="*/ 1902 h 1902"/>
                <a:gd name="T6" fmla="*/ 199 w 199"/>
                <a:gd name="T7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902">
                  <a:moveTo>
                    <a:pt x="199" y="0"/>
                  </a:moveTo>
                  <a:lnTo>
                    <a:pt x="0" y="0"/>
                  </a:lnTo>
                  <a:lnTo>
                    <a:pt x="199" y="190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274"/>
            <p:cNvSpPr>
              <a:spLocks/>
            </p:cNvSpPr>
            <p:nvPr/>
          </p:nvSpPr>
          <p:spPr bwMode="auto">
            <a:xfrm>
              <a:off x="1255713" y="1254125"/>
              <a:ext cx="61913" cy="585787"/>
            </a:xfrm>
            <a:custGeom>
              <a:avLst/>
              <a:gdLst>
                <a:gd name="T0" fmla="*/ 0 w 200"/>
                <a:gd name="T1" fmla="*/ 0 h 1902"/>
                <a:gd name="T2" fmla="*/ 200 w 200"/>
                <a:gd name="T3" fmla="*/ 0 h 1902"/>
                <a:gd name="T4" fmla="*/ 0 w 200"/>
                <a:gd name="T5" fmla="*/ 1902 h 1902"/>
                <a:gd name="T6" fmla="*/ 0 w 200"/>
                <a:gd name="T7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1902">
                  <a:moveTo>
                    <a:pt x="0" y="0"/>
                  </a:moveTo>
                  <a:lnTo>
                    <a:pt x="200" y="0"/>
                  </a:lnTo>
                  <a:lnTo>
                    <a:pt x="0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Oval 275"/>
            <p:cNvSpPr>
              <a:spLocks noChangeArrowheads="1"/>
            </p:cNvSpPr>
            <p:nvPr/>
          </p:nvSpPr>
          <p:spPr bwMode="auto">
            <a:xfrm>
              <a:off x="587375" y="1039813"/>
              <a:ext cx="14288" cy="15875"/>
            </a:xfrm>
            <a:prstGeom prst="ellipse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Oval 276"/>
            <p:cNvSpPr>
              <a:spLocks noChangeArrowheads="1"/>
            </p:cNvSpPr>
            <p:nvPr/>
          </p:nvSpPr>
          <p:spPr bwMode="auto">
            <a:xfrm>
              <a:off x="615950" y="1039813"/>
              <a:ext cx="15875" cy="15875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Oval 277"/>
            <p:cNvSpPr>
              <a:spLocks noChangeArrowheads="1"/>
            </p:cNvSpPr>
            <p:nvPr/>
          </p:nvSpPr>
          <p:spPr bwMode="auto">
            <a:xfrm>
              <a:off x="646113" y="1039813"/>
              <a:ext cx="14288" cy="15875"/>
            </a:xfrm>
            <a:prstGeom prst="ellipse">
              <a:avLst/>
            </a:prstGeom>
            <a:solidFill>
              <a:srgbClr val="92A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Rectangle 278"/>
            <p:cNvSpPr>
              <a:spLocks noChangeArrowheads="1"/>
            </p:cNvSpPr>
            <p:nvPr/>
          </p:nvSpPr>
          <p:spPr bwMode="auto">
            <a:xfrm>
              <a:off x="692150" y="1038225"/>
              <a:ext cx="53181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Rectangle 279"/>
            <p:cNvSpPr>
              <a:spLocks noChangeArrowheads="1"/>
            </p:cNvSpPr>
            <p:nvPr/>
          </p:nvSpPr>
          <p:spPr bwMode="auto">
            <a:xfrm>
              <a:off x="650875" y="1735138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Rectangle 280"/>
            <p:cNvSpPr>
              <a:spLocks noChangeArrowheads="1"/>
            </p:cNvSpPr>
            <p:nvPr/>
          </p:nvSpPr>
          <p:spPr bwMode="auto">
            <a:xfrm>
              <a:off x="650875" y="1689100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Rectangle 281"/>
            <p:cNvSpPr>
              <a:spLocks noChangeArrowheads="1"/>
            </p:cNvSpPr>
            <p:nvPr/>
          </p:nvSpPr>
          <p:spPr bwMode="auto">
            <a:xfrm>
              <a:off x="650875" y="1643063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Rectangle 282"/>
            <p:cNvSpPr>
              <a:spLocks noChangeArrowheads="1"/>
            </p:cNvSpPr>
            <p:nvPr/>
          </p:nvSpPr>
          <p:spPr bwMode="auto">
            <a:xfrm>
              <a:off x="650875" y="1598613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Rectangle 283"/>
            <p:cNvSpPr>
              <a:spLocks noChangeArrowheads="1"/>
            </p:cNvSpPr>
            <p:nvPr/>
          </p:nvSpPr>
          <p:spPr bwMode="auto">
            <a:xfrm>
              <a:off x="650875" y="1174750"/>
              <a:ext cx="517525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284"/>
            <p:cNvSpPr>
              <a:spLocks noChangeArrowheads="1"/>
            </p:cNvSpPr>
            <p:nvPr/>
          </p:nvSpPr>
          <p:spPr bwMode="auto">
            <a:xfrm>
              <a:off x="650875" y="1116013"/>
              <a:ext cx="517525" cy="31750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Rectangle 285"/>
            <p:cNvSpPr>
              <a:spLocks noChangeArrowheads="1"/>
            </p:cNvSpPr>
            <p:nvPr/>
          </p:nvSpPr>
          <p:spPr bwMode="auto">
            <a:xfrm>
              <a:off x="652463" y="1597025"/>
              <a:ext cx="515938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Rectangle 286"/>
            <p:cNvSpPr>
              <a:spLocks noChangeArrowheads="1"/>
            </p:cNvSpPr>
            <p:nvPr/>
          </p:nvSpPr>
          <p:spPr bwMode="auto">
            <a:xfrm>
              <a:off x="652463" y="1174750"/>
              <a:ext cx="515938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4" name="Rectangle 287"/>
            <p:cNvSpPr>
              <a:spLocks noChangeArrowheads="1"/>
            </p:cNvSpPr>
            <p:nvPr/>
          </p:nvSpPr>
          <p:spPr bwMode="auto">
            <a:xfrm>
              <a:off x="652463" y="1116013"/>
              <a:ext cx="515938" cy="31750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5" name="Freeform 288"/>
            <p:cNvSpPr>
              <a:spLocks/>
            </p:cNvSpPr>
            <p:nvPr/>
          </p:nvSpPr>
          <p:spPr bwMode="auto">
            <a:xfrm>
              <a:off x="1031875" y="1227138"/>
              <a:ext cx="63500" cy="117475"/>
            </a:xfrm>
            <a:custGeom>
              <a:avLst/>
              <a:gdLst>
                <a:gd name="T0" fmla="*/ 69 w 206"/>
                <a:gd name="T1" fmla="*/ 381 h 381"/>
                <a:gd name="T2" fmla="*/ 0 w 206"/>
                <a:gd name="T3" fmla="*/ 220 h 381"/>
                <a:gd name="T4" fmla="*/ 206 w 206"/>
                <a:gd name="T5" fmla="*/ 0 h 381"/>
                <a:gd name="T6" fmla="*/ 206 w 206"/>
                <a:gd name="T7" fmla="*/ 98 h 381"/>
                <a:gd name="T8" fmla="*/ 98 w 206"/>
                <a:gd name="T9" fmla="*/ 220 h 381"/>
                <a:gd name="T10" fmla="*/ 132 w 206"/>
                <a:gd name="T11" fmla="*/ 305 h 381"/>
                <a:gd name="T12" fmla="*/ 69 w 206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381">
                  <a:moveTo>
                    <a:pt x="69" y="381"/>
                  </a:moveTo>
                  <a:cubicBezTo>
                    <a:pt x="26" y="341"/>
                    <a:pt x="0" y="283"/>
                    <a:pt x="0" y="220"/>
                  </a:cubicBezTo>
                  <a:cubicBezTo>
                    <a:pt x="0" y="103"/>
                    <a:pt x="91" y="7"/>
                    <a:pt x="206" y="0"/>
                  </a:cubicBezTo>
                  <a:lnTo>
                    <a:pt x="206" y="98"/>
                  </a:lnTo>
                  <a:cubicBezTo>
                    <a:pt x="145" y="105"/>
                    <a:pt x="98" y="157"/>
                    <a:pt x="98" y="220"/>
                  </a:cubicBezTo>
                  <a:cubicBezTo>
                    <a:pt x="98" y="253"/>
                    <a:pt x="110" y="283"/>
                    <a:pt x="132" y="305"/>
                  </a:cubicBezTo>
                  <a:lnTo>
                    <a:pt x="69" y="381"/>
                  </a:lnTo>
                  <a:close/>
                </a:path>
              </a:pathLst>
            </a:custGeom>
            <a:solidFill>
              <a:srgbClr val="6C8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9" name="Freeform 289"/>
            <p:cNvSpPr>
              <a:spLocks/>
            </p:cNvSpPr>
            <p:nvPr/>
          </p:nvSpPr>
          <p:spPr bwMode="auto">
            <a:xfrm>
              <a:off x="1111250" y="1284288"/>
              <a:ext cx="57150" cy="76200"/>
            </a:xfrm>
            <a:custGeom>
              <a:avLst/>
              <a:gdLst>
                <a:gd name="T0" fmla="*/ 183 w 185"/>
                <a:gd name="T1" fmla="*/ 0 h 246"/>
                <a:gd name="T2" fmla="*/ 185 w 185"/>
                <a:gd name="T3" fmla="*/ 32 h 246"/>
                <a:gd name="T4" fmla="*/ 17 w 185"/>
                <a:gd name="T5" fmla="*/ 246 h 246"/>
                <a:gd name="T6" fmla="*/ 0 w 185"/>
                <a:gd name="T7" fmla="*/ 149 h 246"/>
                <a:gd name="T8" fmla="*/ 87 w 185"/>
                <a:gd name="T9" fmla="*/ 32 h 246"/>
                <a:gd name="T10" fmla="*/ 87 w 185"/>
                <a:gd name="T11" fmla="*/ 21 h 246"/>
                <a:gd name="T12" fmla="*/ 183 w 185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46">
                  <a:moveTo>
                    <a:pt x="183" y="0"/>
                  </a:moveTo>
                  <a:cubicBezTo>
                    <a:pt x="184" y="10"/>
                    <a:pt x="185" y="21"/>
                    <a:pt x="185" y="32"/>
                  </a:cubicBezTo>
                  <a:cubicBezTo>
                    <a:pt x="185" y="136"/>
                    <a:pt x="114" y="223"/>
                    <a:pt x="17" y="246"/>
                  </a:cubicBezTo>
                  <a:lnTo>
                    <a:pt x="0" y="149"/>
                  </a:lnTo>
                  <a:cubicBezTo>
                    <a:pt x="50" y="134"/>
                    <a:pt x="87" y="87"/>
                    <a:pt x="87" y="32"/>
                  </a:cubicBezTo>
                  <a:cubicBezTo>
                    <a:pt x="87" y="28"/>
                    <a:pt x="87" y="24"/>
                    <a:pt x="87" y="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30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0" name="Freeform 290"/>
            <p:cNvSpPr>
              <a:spLocks/>
            </p:cNvSpPr>
            <p:nvPr/>
          </p:nvSpPr>
          <p:spPr bwMode="auto">
            <a:xfrm>
              <a:off x="1060450" y="1327150"/>
              <a:ext cx="46038" cy="34925"/>
            </a:xfrm>
            <a:custGeom>
              <a:avLst/>
              <a:gdLst>
                <a:gd name="T0" fmla="*/ 152 w 152"/>
                <a:gd name="T1" fmla="*/ 115 h 117"/>
                <a:gd name="T2" fmla="*/ 128 w 152"/>
                <a:gd name="T3" fmla="*/ 117 h 117"/>
                <a:gd name="T4" fmla="*/ 0 w 152"/>
                <a:gd name="T5" fmla="*/ 75 h 117"/>
                <a:gd name="T6" fmla="*/ 62 w 152"/>
                <a:gd name="T7" fmla="*/ 0 h 117"/>
                <a:gd name="T8" fmla="*/ 128 w 152"/>
                <a:gd name="T9" fmla="*/ 19 h 117"/>
                <a:gd name="T10" fmla="*/ 135 w 152"/>
                <a:gd name="T11" fmla="*/ 19 h 117"/>
                <a:gd name="T12" fmla="*/ 152 w 152"/>
                <a:gd name="T13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7">
                  <a:moveTo>
                    <a:pt x="152" y="115"/>
                  </a:moveTo>
                  <a:cubicBezTo>
                    <a:pt x="144" y="116"/>
                    <a:pt x="136" y="117"/>
                    <a:pt x="128" y="117"/>
                  </a:cubicBezTo>
                  <a:cubicBezTo>
                    <a:pt x="80" y="117"/>
                    <a:pt x="36" y="101"/>
                    <a:pt x="0" y="75"/>
                  </a:cubicBezTo>
                  <a:lnTo>
                    <a:pt x="62" y="0"/>
                  </a:lnTo>
                  <a:cubicBezTo>
                    <a:pt x="81" y="12"/>
                    <a:pt x="104" y="19"/>
                    <a:pt x="128" y="19"/>
                  </a:cubicBezTo>
                  <a:cubicBezTo>
                    <a:pt x="131" y="19"/>
                    <a:pt x="133" y="19"/>
                    <a:pt x="135" y="19"/>
                  </a:cubicBezTo>
                  <a:lnTo>
                    <a:pt x="152" y="115"/>
                  </a:lnTo>
                  <a:close/>
                </a:path>
              </a:pathLst>
            </a:custGeom>
            <a:solidFill>
              <a:srgbClr val="218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1" name="Freeform 291"/>
            <p:cNvSpPr>
              <a:spLocks/>
            </p:cNvSpPr>
            <p:nvPr/>
          </p:nvSpPr>
          <p:spPr bwMode="auto">
            <a:xfrm>
              <a:off x="1104900" y="1227138"/>
              <a:ext cx="60325" cy="55562"/>
            </a:xfrm>
            <a:custGeom>
              <a:avLst/>
              <a:gdLst>
                <a:gd name="T0" fmla="*/ 0 w 197"/>
                <a:gd name="T1" fmla="*/ 98 h 180"/>
                <a:gd name="T2" fmla="*/ 101 w 197"/>
                <a:gd name="T3" fmla="*/ 180 h 180"/>
                <a:gd name="T4" fmla="*/ 197 w 197"/>
                <a:gd name="T5" fmla="*/ 159 h 180"/>
                <a:gd name="T6" fmla="*/ 0 w 197"/>
                <a:gd name="T7" fmla="*/ 0 h 180"/>
                <a:gd name="T8" fmla="*/ 0 w 197"/>
                <a:gd name="T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0">
                  <a:moveTo>
                    <a:pt x="0" y="98"/>
                  </a:moveTo>
                  <a:cubicBezTo>
                    <a:pt x="47" y="104"/>
                    <a:pt x="86" y="136"/>
                    <a:pt x="101" y="180"/>
                  </a:cubicBezTo>
                  <a:lnTo>
                    <a:pt x="197" y="159"/>
                  </a:lnTo>
                  <a:cubicBezTo>
                    <a:pt x="172" y="71"/>
                    <a:pt x="94" y="6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2" name="Freeform 292"/>
            <p:cNvSpPr>
              <a:spLocks/>
            </p:cNvSpPr>
            <p:nvPr/>
          </p:nvSpPr>
          <p:spPr bwMode="auto">
            <a:xfrm>
              <a:off x="1033463" y="1408113"/>
              <a:ext cx="63500" cy="117475"/>
            </a:xfrm>
            <a:custGeom>
              <a:avLst/>
              <a:gdLst>
                <a:gd name="T0" fmla="*/ 69 w 206"/>
                <a:gd name="T1" fmla="*/ 381 h 381"/>
                <a:gd name="T2" fmla="*/ 0 w 206"/>
                <a:gd name="T3" fmla="*/ 220 h 381"/>
                <a:gd name="T4" fmla="*/ 206 w 206"/>
                <a:gd name="T5" fmla="*/ 0 h 381"/>
                <a:gd name="T6" fmla="*/ 206 w 206"/>
                <a:gd name="T7" fmla="*/ 98 h 381"/>
                <a:gd name="T8" fmla="*/ 98 w 206"/>
                <a:gd name="T9" fmla="*/ 220 h 381"/>
                <a:gd name="T10" fmla="*/ 132 w 206"/>
                <a:gd name="T11" fmla="*/ 305 h 381"/>
                <a:gd name="T12" fmla="*/ 69 w 206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381">
                  <a:moveTo>
                    <a:pt x="69" y="381"/>
                  </a:moveTo>
                  <a:cubicBezTo>
                    <a:pt x="26" y="341"/>
                    <a:pt x="0" y="284"/>
                    <a:pt x="0" y="220"/>
                  </a:cubicBezTo>
                  <a:cubicBezTo>
                    <a:pt x="0" y="103"/>
                    <a:pt x="91" y="8"/>
                    <a:pt x="206" y="0"/>
                  </a:cubicBezTo>
                  <a:lnTo>
                    <a:pt x="206" y="98"/>
                  </a:lnTo>
                  <a:cubicBezTo>
                    <a:pt x="145" y="106"/>
                    <a:pt x="98" y="158"/>
                    <a:pt x="98" y="220"/>
                  </a:cubicBezTo>
                  <a:cubicBezTo>
                    <a:pt x="98" y="253"/>
                    <a:pt x="110" y="283"/>
                    <a:pt x="132" y="305"/>
                  </a:cubicBezTo>
                  <a:lnTo>
                    <a:pt x="69" y="381"/>
                  </a:lnTo>
                  <a:close/>
                </a:path>
              </a:pathLst>
            </a:custGeom>
            <a:solidFill>
              <a:srgbClr val="698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3" name="Freeform 293"/>
            <p:cNvSpPr>
              <a:spLocks/>
            </p:cNvSpPr>
            <p:nvPr/>
          </p:nvSpPr>
          <p:spPr bwMode="auto">
            <a:xfrm>
              <a:off x="1112838" y="1465263"/>
              <a:ext cx="57150" cy="76200"/>
            </a:xfrm>
            <a:custGeom>
              <a:avLst/>
              <a:gdLst>
                <a:gd name="T0" fmla="*/ 183 w 185"/>
                <a:gd name="T1" fmla="*/ 0 h 247"/>
                <a:gd name="T2" fmla="*/ 185 w 185"/>
                <a:gd name="T3" fmla="*/ 32 h 247"/>
                <a:gd name="T4" fmla="*/ 17 w 185"/>
                <a:gd name="T5" fmla="*/ 247 h 247"/>
                <a:gd name="T6" fmla="*/ 0 w 185"/>
                <a:gd name="T7" fmla="*/ 150 h 247"/>
                <a:gd name="T8" fmla="*/ 87 w 185"/>
                <a:gd name="T9" fmla="*/ 32 h 247"/>
                <a:gd name="T10" fmla="*/ 87 w 185"/>
                <a:gd name="T11" fmla="*/ 21 h 247"/>
                <a:gd name="T12" fmla="*/ 183 w 185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47">
                  <a:moveTo>
                    <a:pt x="183" y="0"/>
                  </a:moveTo>
                  <a:cubicBezTo>
                    <a:pt x="184" y="11"/>
                    <a:pt x="185" y="21"/>
                    <a:pt x="185" y="32"/>
                  </a:cubicBezTo>
                  <a:cubicBezTo>
                    <a:pt x="185" y="136"/>
                    <a:pt x="114" y="223"/>
                    <a:pt x="17" y="247"/>
                  </a:cubicBezTo>
                  <a:lnTo>
                    <a:pt x="0" y="150"/>
                  </a:lnTo>
                  <a:cubicBezTo>
                    <a:pt x="50" y="134"/>
                    <a:pt x="87" y="88"/>
                    <a:pt x="87" y="32"/>
                  </a:cubicBezTo>
                  <a:cubicBezTo>
                    <a:pt x="87" y="29"/>
                    <a:pt x="87" y="25"/>
                    <a:pt x="87" y="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536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4" name="Freeform 294"/>
            <p:cNvSpPr>
              <a:spLocks/>
            </p:cNvSpPr>
            <p:nvPr/>
          </p:nvSpPr>
          <p:spPr bwMode="auto">
            <a:xfrm>
              <a:off x="1062038" y="1506538"/>
              <a:ext cx="46038" cy="36512"/>
            </a:xfrm>
            <a:custGeom>
              <a:avLst/>
              <a:gdLst>
                <a:gd name="T0" fmla="*/ 152 w 152"/>
                <a:gd name="T1" fmla="*/ 116 h 117"/>
                <a:gd name="T2" fmla="*/ 128 w 152"/>
                <a:gd name="T3" fmla="*/ 117 h 117"/>
                <a:gd name="T4" fmla="*/ 0 w 152"/>
                <a:gd name="T5" fmla="*/ 76 h 117"/>
                <a:gd name="T6" fmla="*/ 62 w 152"/>
                <a:gd name="T7" fmla="*/ 0 h 117"/>
                <a:gd name="T8" fmla="*/ 128 w 152"/>
                <a:gd name="T9" fmla="*/ 19 h 117"/>
                <a:gd name="T10" fmla="*/ 135 w 152"/>
                <a:gd name="T11" fmla="*/ 19 h 117"/>
                <a:gd name="T12" fmla="*/ 152 w 152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7">
                  <a:moveTo>
                    <a:pt x="152" y="116"/>
                  </a:moveTo>
                  <a:cubicBezTo>
                    <a:pt x="144" y="117"/>
                    <a:pt x="136" y="117"/>
                    <a:pt x="128" y="117"/>
                  </a:cubicBezTo>
                  <a:cubicBezTo>
                    <a:pt x="80" y="117"/>
                    <a:pt x="36" y="102"/>
                    <a:pt x="0" y="76"/>
                  </a:cubicBezTo>
                  <a:lnTo>
                    <a:pt x="62" y="0"/>
                  </a:lnTo>
                  <a:cubicBezTo>
                    <a:pt x="81" y="12"/>
                    <a:pt x="104" y="19"/>
                    <a:pt x="128" y="19"/>
                  </a:cubicBezTo>
                  <a:cubicBezTo>
                    <a:pt x="131" y="19"/>
                    <a:pt x="133" y="19"/>
                    <a:pt x="135" y="19"/>
                  </a:cubicBezTo>
                  <a:lnTo>
                    <a:pt x="152" y="116"/>
                  </a:lnTo>
                  <a:close/>
                </a:path>
              </a:pathLst>
            </a:custGeom>
            <a:solidFill>
              <a:srgbClr val="4D8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5" name="Freeform 295"/>
            <p:cNvSpPr>
              <a:spLocks/>
            </p:cNvSpPr>
            <p:nvPr/>
          </p:nvSpPr>
          <p:spPr bwMode="auto">
            <a:xfrm>
              <a:off x="1106488" y="1408113"/>
              <a:ext cx="60325" cy="55562"/>
            </a:xfrm>
            <a:custGeom>
              <a:avLst/>
              <a:gdLst>
                <a:gd name="T0" fmla="*/ 0 w 197"/>
                <a:gd name="T1" fmla="*/ 98 h 180"/>
                <a:gd name="T2" fmla="*/ 101 w 197"/>
                <a:gd name="T3" fmla="*/ 180 h 180"/>
                <a:gd name="T4" fmla="*/ 197 w 197"/>
                <a:gd name="T5" fmla="*/ 160 h 180"/>
                <a:gd name="T6" fmla="*/ 0 w 197"/>
                <a:gd name="T7" fmla="*/ 0 h 180"/>
                <a:gd name="T8" fmla="*/ 0 w 197"/>
                <a:gd name="T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0">
                  <a:moveTo>
                    <a:pt x="0" y="98"/>
                  </a:moveTo>
                  <a:cubicBezTo>
                    <a:pt x="47" y="104"/>
                    <a:pt x="86" y="137"/>
                    <a:pt x="101" y="180"/>
                  </a:cubicBezTo>
                  <a:lnTo>
                    <a:pt x="197" y="160"/>
                  </a:lnTo>
                  <a:cubicBezTo>
                    <a:pt x="172" y="72"/>
                    <a:pt x="94" y="6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4F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6" name="Rectangle 296"/>
            <p:cNvSpPr>
              <a:spLocks noChangeArrowheads="1"/>
            </p:cNvSpPr>
            <p:nvPr/>
          </p:nvSpPr>
          <p:spPr bwMode="auto">
            <a:xfrm>
              <a:off x="661988" y="1358900"/>
              <a:ext cx="22225" cy="1841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7" name="Rectangle 297"/>
            <p:cNvSpPr>
              <a:spLocks noChangeArrowheads="1"/>
            </p:cNvSpPr>
            <p:nvPr/>
          </p:nvSpPr>
          <p:spPr bwMode="auto">
            <a:xfrm>
              <a:off x="706438" y="1411288"/>
              <a:ext cx="22225" cy="13176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8" name="Rectangle 298"/>
            <p:cNvSpPr>
              <a:spLocks noChangeArrowheads="1"/>
            </p:cNvSpPr>
            <p:nvPr/>
          </p:nvSpPr>
          <p:spPr bwMode="auto">
            <a:xfrm>
              <a:off x="749300" y="1320800"/>
              <a:ext cx="22225" cy="2222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9" name="Rectangle 299"/>
            <p:cNvSpPr>
              <a:spLocks noChangeArrowheads="1"/>
            </p:cNvSpPr>
            <p:nvPr/>
          </p:nvSpPr>
          <p:spPr bwMode="auto">
            <a:xfrm>
              <a:off x="793750" y="1358900"/>
              <a:ext cx="22225" cy="1841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0" name="Rectangle 300"/>
            <p:cNvSpPr>
              <a:spLocks noChangeArrowheads="1"/>
            </p:cNvSpPr>
            <p:nvPr/>
          </p:nvSpPr>
          <p:spPr bwMode="auto">
            <a:xfrm>
              <a:off x="838200" y="1343025"/>
              <a:ext cx="22225" cy="20002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1" name="Rectangle 301"/>
            <p:cNvSpPr>
              <a:spLocks noChangeArrowheads="1"/>
            </p:cNvSpPr>
            <p:nvPr/>
          </p:nvSpPr>
          <p:spPr bwMode="auto">
            <a:xfrm>
              <a:off x="882650" y="1317625"/>
              <a:ext cx="20638" cy="22542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2" name="Rectangle 302"/>
            <p:cNvSpPr>
              <a:spLocks noChangeArrowheads="1"/>
            </p:cNvSpPr>
            <p:nvPr/>
          </p:nvSpPr>
          <p:spPr bwMode="auto">
            <a:xfrm>
              <a:off x="925513" y="1227138"/>
              <a:ext cx="22225" cy="31591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3" name="Rectangle 303"/>
            <p:cNvSpPr>
              <a:spLocks noChangeArrowheads="1"/>
            </p:cNvSpPr>
            <p:nvPr/>
          </p:nvSpPr>
          <p:spPr bwMode="auto">
            <a:xfrm>
              <a:off x="969963" y="1328738"/>
              <a:ext cx="22225" cy="21431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4" name="Rectangle 304"/>
            <p:cNvSpPr>
              <a:spLocks noChangeArrowheads="1"/>
            </p:cNvSpPr>
            <p:nvPr/>
          </p:nvSpPr>
          <p:spPr bwMode="auto">
            <a:xfrm>
              <a:off x="661988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5" name="Rectangle 305"/>
            <p:cNvSpPr>
              <a:spLocks noChangeArrowheads="1"/>
            </p:cNvSpPr>
            <p:nvPr/>
          </p:nvSpPr>
          <p:spPr bwMode="auto">
            <a:xfrm>
              <a:off x="706438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6" name="Rectangle 306"/>
            <p:cNvSpPr>
              <a:spLocks noChangeArrowheads="1"/>
            </p:cNvSpPr>
            <p:nvPr/>
          </p:nvSpPr>
          <p:spPr bwMode="auto">
            <a:xfrm>
              <a:off x="74930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7" name="Rectangle 307"/>
            <p:cNvSpPr>
              <a:spLocks noChangeArrowheads="1"/>
            </p:cNvSpPr>
            <p:nvPr/>
          </p:nvSpPr>
          <p:spPr bwMode="auto">
            <a:xfrm>
              <a:off x="79375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8" name="Rectangle 308"/>
            <p:cNvSpPr>
              <a:spLocks noChangeArrowheads="1"/>
            </p:cNvSpPr>
            <p:nvPr/>
          </p:nvSpPr>
          <p:spPr bwMode="auto">
            <a:xfrm>
              <a:off x="83820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9" name="Rectangle 309"/>
            <p:cNvSpPr>
              <a:spLocks noChangeArrowheads="1"/>
            </p:cNvSpPr>
            <p:nvPr/>
          </p:nvSpPr>
          <p:spPr bwMode="auto">
            <a:xfrm>
              <a:off x="882650" y="1411288"/>
              <a:ext cx="20638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0" name="Rectangle 310"/>
            <p:cNvSpPr>
              <a:spLocks noChangeArrowheads="1"/>
            </p:cNvSpPr>
            <p:nvPr/>
          </p:nvSpPr>
          <p:spPr bwMode="auto">
            <a:xfrm>
              <a:off x="925513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1" name="Rectangle 311"/>
            <p:cNvSpPr>
              <a:spLocks noChangeArrowheads="1"/>
            </p:cNvSpPr>
            <p:nvPr/>
          </p:nvSpPr>
          <p:spPr bwMode="auto">
            <a:xfrm>
              <a:off x="969963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2" name="Freeform 312"/>
            <p:cNvSpPr>
              <a:spLocks/>
            </p:cNvSpPr>
            <p:nvPr/>
          </p:nvSpPr>
          <p:spPr bwMode="auto">
            <a:xfrm>
              <a:off x="2840038" y="1196975"/>
              <a:ext cx="331788" cy="134937"/>
            </a:xfrm>
            <a:custGeom>
              <a:avLst/>
              <a:gdLst>
                <a:gd name="T0" fmla="*/ 0 w 1077"/>
                <a:gd name="T1" fmla="*/ 0 h 438"/>
                <a:gd name="T2" fmla="*/ 1031 w 1077"/>
                <a:gd name="T3" fmla="*/ 0 h 438"/>
                <a:gd name="T4" fmla="*/ 1077 w 1077"/>
                <a:gd name="T5" fmla="*/ 438 h 438"/>
                <a:gd name="T6" fmla="*/ 126 w 1077"/>
                <a:gd name="T7" fmla="*/ 438 h 438"/>
                <a:gd name="T8" fmla="*/ 0 w 1077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7" h="438">
                  <a:moveTo>
                    <a:pt x="0" y="0"/>
                  </a:moveTo>
                  <a:lnTo>
                    <a:pt x="1031" y="0"/>
                  </a:lnTo>
                  <a:lnTo>
                    <a:pt x="1077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3" name="Freeform 313"/>
            <p:cNvSpPr>
              <a:spLocks/>
            </p:cNvSpPr>
            <p:nvPr/>
          </p:nvSpPr>
          <p:spPr bwMode="auto">
            <a:xfrm>
              <a:off x="2917825" y="1466850"/>
              <a:ext cx="282575" cy="134937"/>
            </a:xfrm>
            <a:custGeom>
              <a:avLst/>
              <a:gdLst>
                <a:gd name="T0" fmla="*/ 0 w 916"/>
                <a:gd name="T1" fmla="*/ 0 h 438"/>
                <a:gd name="T2" fmla="*/ 870 w 916"/>
                <a:gd name="T3" fmla="*/ 0 h 438"/>
                <a:gd name="T4" fmla="*/ 916 w 916"/>
                <a:gd name="T5" fmla="*/ 438 h 438"/>
                <a:gd name="T6" fmla="*/ 126 w 916"/>
                <a:gd name="T7" fmla="*/ 438 h 438"/>
                <a:gd name="T8" fmla="*/ 0 w 916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438">
                  <a:moveTo>
                    <a:pt x="0" y="0"/>
                  </a:moveTo>
                  <a:lnTo>
                    <a:pt x="870" y="0"/>
                  </a:lnTo>
                  <a:lnTo>
                    <a:pt x="916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4" name="Freeform 314"/>
            <p:cNvSpPr>
              <a:spLocks/>
            </p:cNvSpPr>
            <p:nvPr/>
          </p:nvSpPr>
          <p:spPr bwMode="auto">
            <a:xfrm>
              <a:off x="2879725" y="1331913"/>
              <a:ext cx="306388" cy="134937"/>
            </a:xfrm>
            <a:custGeom>
              <a:avLst/>
              <a:gdLst>
                <a:gd name="T0" fmla="*/ 0 w 996"/>
                <a:gd name="T1" fmla="*/ 0 h 438"/>
                <a:gd name="T2" fmla="*/ 951 w 996"/>
                <a:gd name="T3" fmla="*/ 0 h 438"/>
                <a:gd name="T4" fmla="*/ 996 w 996"/>
                <a:gd name="T5" fmla="*/ 438 h 438"/>
                <a:gd name="T6" fmla="*/ 126 w 996"/>
                <a:gd name="T7" fmla="*/ 438 h 438"/>
                <a:gd name="T8" fmla="*/ 0 w 996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438">
                  <a:moveTo>
                    <a:pt x="0" y="0"/>
                  </a:moveTo>
                  <a:lnTo>
                    <a:pt x="951" y="0"/>
                  </a:lnTo>
                  <a:lnTo>
                    <a:pt x="996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B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5" name="Freeform 315"/>
            <p:cNvSpPr>
              <a:spLocks/>
            </p:cNvSpPr>
            <p:nvPr/>
          </p:nvSpPr>
          <p:spPr bwMode="auto">
            <a:xfrm>
              <a:off x="2941638" y="1547813"/>
              <a:ext cx="150813" cy="53975"/>
            </a:xfrm>
            <a:custGeom>
              <a:avLst/>
              <a:gdLst>
                <a:gd name="T0" fmla="*/ 49 w 488"/>
                <a:gd name="T1" fmla="*/ 173 h 173"/>
                <a:gd name="T2" fmla="*/ 488 w 488"/>
                <a:gd name="T3" fmla="*/ 0 h 173"/>
                <a:gd name="T4" fmla="*/ 0 w 488"/>
                <a:gd name="T5" fmla="*/ 0 h 173"/>
                <a:gd name="T6" fmla="*/ 49 w 488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173">
                  <a:moveTo>
                    <a:pt x="49" y="173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49" y="173"/>
                  </a:lnTo>
                  <a:close/>
                </a:path>
              </a:pathLst>
            </a:custGeom>
            <a:solidFill>
              <a:srgbClr val="E3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6" name="Freeform 316"/>
            <p:cNvSpPr>
              <a:spLocks/>
            </p:cNvSpPr>
            <p:nvPr/>
          </p:nvSpPr>
          <p:spPr bwMode="auto">
            <a:xfrm>
              <a:off x="2566988" y="1146175"/>
              <a:ext cx="423863" cy="133350"/>
            </a:xfrm>
            <a:custGeom>
              <a:avLst/>
              <a:gdLst>
                <a:gd name="T0" fmla="*/ 0 w 1373"/>
                <a:gd name="T1" fmla="*/ 0 h 435"/>
                <a:gd name="T2" fmla="*/ 1207 w 1373"/>
                <a:gd name="T3" fmla="*/ 0 h 435"/>
                <a:gd name="T4" fmla="*/ 1373 w 1373"/>
                <a:gd name="T5" fmla="*/ 435 h 435"/>
                <a:gd name="T6" fmla="*/ 0 w 1373"/>
                <a:gd name="T7" fmla="*/ 435 h 435"/>
                <a:gd name="T8" fmla="*/ 0 w 1373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3" h="435">
                  <a:moveTo>
                    <a:pt x="0" y="0"/>
                  </a:moveTo>
                  <a:lnTo>
                    <a:pt x="1207" y="0"/>
                  </a:lnTo>
                  <a:lnTo>
                    <a:pt x="1373" y="435"/>
                  </a:lnTo>
                  <a:lnTo>
                    <a:pt x="0" y="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2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7" name="Freeform 317"/>
            <p:cNvSpPr>
              <a:spLocks/>
            </p:cNvSpPr>
            <p:nvPr/>
          </p:nvSpPr>
          <p:spPr bwMode="auto">
            <a:xfrm>
              <a:off x="2566988" y="1414463"/>
              <a:ext cx="525463" cy="133350"/>
            </a:xfrm>
            <a:custGeom>
              <a:avLst/>
              <a:gdLst>
                <a:gd name="T0" fmla="*/ 0 w 1704"/>
                <a:gd name="T1" fmla="*/ 0 h 436"/>
                <a:gd name="T2" fmla="*/ 1538 w 1704"/>
                <a:gd name="T3" fmla="*/ 0 h 436"/>
                <a:gd name="T4" fmla="*/ 1704 w 1704"/>
                <a:gd name="T5" fmla="*/ 436 h 436"/>
                <a:gd name="T6" fmla="*/ 0 w 1704"/>
                <a:gd name="T7" fmla="*/ 436 h 436"/>
                <a:gd name="T8" fmla="*/ 0 w 1704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4" h="436">
                  <a:moveTo>
                    <a:pt x="0" y="0"/>
                  </a:moveTo>
                  <a:lnTo>
                    <a:pt x="1538" y="0"/>
                  </a:lnTo>
                  <a:lnTo>
                    <a:pt x="1704" y="436"/>
                  </a:lnTo>
                  <a:lnTo>
                    <a:pt x="0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8" name="Freeform 318"/>
            <p:cNvSpPr>
              <a:spLocks/>
            </p:cNvSpPr>
            <p:nvPr/>
          </p:nvSpPr>
          <p:spPr bwMode="auto">
            <a:xfrm>
              <a:off x="2566988" y="1279525"/>
              <a:ext cx="474663" cy="134937"/>
            </a:xfrm>
            <a:custGeom>
              <a:avLst/>
              <a:gdLst>
                <a:gd name="T0" fmla="*/ 0 w 1538"/>
                <a:gd name="T1" fmla="*/ 0 h 436"/>
                <a:gd name="T2" fmla="*/ 1373 w 1538"/>
                <a:gd name="T3" fmla="*/ 0 h 436"/>
                <a:gd name="T4" fmla="*/ 1538 w 1538"/>
                <a:gd name="T5" fmla="*/ 436 h 436"/>
                <a:gd name="T6" fmla="*/ 0 w 1538"/>
                <a:gd name="T7" fmla="*/ 436 h 436"/>
                <a:gd name="T8" fmla="*/ 0 w 1538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8" h="436">
                  <a:moveTo>
                    <a:pt x="0" y="0"/>
                  </a:moveTo>
                  <a:lnTo>
                    <a:pt x="1373" y="0"/>
                  </a:lnTo>
                  <a:lnTo>
                    <a:pt x="1538" y="436"/>
                  </a:lnTo>
                  <a:lnTo>
                    <a:pt x="0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9" name="Freeform 319"/>
            <p:cNvSpPr>
              <a:spLocks/>
            </p:cNvSpPr>
            <p:nvPr/>
          </p:nvSpPr>
          <p:spPr bwMode="auto">
            <a:xfrm>
              <a:off x="2551113" y="1127125"/>
              <a:ext cx="15875" cy="785812"/>
            </a:xfrm>
            <a:custGeom>
              <a:avLst/>
              <a:gdLst>
                <a:gd name="T0" fmla="*/ 0 w 52"/>
                <a:gd name="T1" fmla="*/ 0 h 2552"/>
                <a:gd name="T2" fmla="*/ 52 w 52"/>
                <a:gd name="T3" fmla="*/ 0 h 2552"/>
                <a:gd name="T4" fmla="*/ 52 w 52"/>
                <a:gd name="T5" fmla="*/ 2552 h 2552"/>
                <a:gd name="T6" fmla="*/ 26 w 52"/>
                <a:gd name="T7" fmla="*/ 2552 h 2552"/>
                <a:gd name="T8" fmla="*/ 0 w 52"/>
                <a:gd name="T9" fmla="*/ 2552 h 2552"/>
                <a:gd name="T10" fmla="*/ 0 w 52"/>
                <a:gd name="T11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552">
                  <a:moveTo>
                    <a:pt x="0" y="0"/>
                  </a:moveTo>
                  <a:lnTo>
                    <a:pt x="52" y="0"/>
                  </a:lnTo>
                  <a:lnTo>
                    <a:pt x="52" y="2552"/>
                  </a:lnTo>
                  <a:cubicBezTo>
                    <a:pt x="44" y="2552"/>
                    <a:pt x="35" y="2552"/>
                    <a:pt x="26" y="2552"/>
                  </a:cubicBezTo>
                  <a:cubicBezTo>
                    <a:pt x="18" y="2552"/>
                    <a:pt x="9" y="2552"/>
                    <a:pt x="0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65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0" name="Rectangle 320"/>
            <p:cNvSpPr>
              <a:spLocks noChangeArrowheads="1"/>
            </p:cNvSpPr>
            <p:nvPr/>
          </p:nvSpPr>
          <p:spPr bwMode="auto">
            <a:xfrm>
              <a:off x="2543175" y="1114425"/>
              <a:ext cx="31750" cy="12700"/>
            </a:xfrm>
            <a:prstGeom prst="rect">
              <a:avLst/>
            </a:pr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1" name="Freeform 321"/>
            <p:cNvSpPr>
              <a:spLocks/>
            </p:cNvSpPr>
            <p:nvPr/>
          </p:nvSpPr>
          <p:spPr bwMode="auto">
            <a:xfrm>
              <a:off x="2551113" y="1127125"/>
              <a:ext cx="7938" cy="785812"/>
            </a:xfrm>
            <a:custGeom>
              <a:avLst/>
              <a:gdLst>
                <a:gd name="T0" fmla="*/ 0 w 26"/>
                <a:gd name="T1" fmla="*/ 0 h 2552"/>
                <a:gd name="T2" fmla="*/ 26 w 26"/>
                <a:gd name="T3" fmla="*/ 0 h 2552"/>
                <a:gd name="T4" fmla="*/ 26 w 26"/>
                <a:gd name="T5" fmla="*/ 2552 h 2552"/>
                <a:gd name="T6" fmla="*/ 0 w 26"/>
                <a:gd name="T7" fmla="*/ 2552 h 2552"/>
                <a:gd name="T8" fmla="*/ 0 w 26"/>
                <a:gd name="T9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52">
                  <a:moveTo>
                    <a:pt x="0" y="0"/>
                  </a:moveTo>
                  <a:lnTo>
                    <a:pt x="26" y="0"/>
                  </a:lnTo>
                  <a:lnTo>
                    <a:pt x="26" y="2552"/>
                  </a:lnTo>
                  <a:cubicBezTo>
                    <a:pt x="18" y="2552"/>
                    <a:pt x="9" y="2552"/>
                    <a:pt x="0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2" name="Rectangle 322"/>
            <p:cNvSpPr>
              <a:spLocks noChangeArrowheads="1"/>
            </p:cNvSpPr>
            <p:nvPr/>
          </p:nvSpPr>
          <p:spPr bwMode="auto">
            <a:xfrm>
              <a:off x="2543175" y="1114425"/>
              <a:ext cx="15875" cy="12700"/>
            </a:xfrm>
            <a:prstGeom prst="rect">
              <a:avLst/>
            </a:prstGeom>
            <a:solidFill>
              <a:srgbClr val="688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3" name="Rectangle 323"/>
            <p:cNvSpPr>
              <a:spLocks noChangeArrowheads="1"/>
            </p:cNvSpPr>
            <p:nvPr/>
          </p:nvSpPr>
          <p:spPr bwMode="auto">
            <a:xfrm>
              <a:off x="2422525" y="1909763"/>
              <a:ext cx="273050" cy="19050"/>
            </a:xfrm>
            <a:prstGeom prst="rect">
              <a:avLst/>
            </a:prstGeom>
            <a:solidFill>
              <a:srgbClr val="2C5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50" name="TextBox 349"/>
          <p:cNvSpPr txBox="1"/>
          <p:nvPr/>
        </p:nvSpPr>
        <p:spPr>
          <a:xfrm>
            <a:off x="5950856" y="2724836"/>
            <a:ext cx="53619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усиление позиций Российской Федерации в глобальной конкуренции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путем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развития человеческого потенциала как основного фактора экономического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развития</a:t>
            </a:r>
          </a:p>
          <a:p>
            <a:pPr algn="just"/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в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хождение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Российской Федерации в число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десяти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ведущих стран мира по качеству общего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образования</a:t>
            </a:r>
          </a:p>
          <a:p>
            <a:pPr algn="just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технологическое первенство на мировой арене, усиление роли инноваций в социально-экономическом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развитии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0415" y="2254357"/>
            <a:ext cx="5321805" cy="3695288"/>
            <a:chOff x="440415" y="2254357"/>
            <a:chExt cx="5321805" cy="3695288"/>
          </a:xfrm>
        </p:grpSpPr>
        <p:pic>
          <p:nvPicPr>
            <p:cNvPr id="352" name="Picture 18" descr="https://static.tildacdn.com/tild6239-3135-4666-b532-343761643437/karta-m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15" y="2254357"/>
              <a:ext cx="5321805" cy="3695288"/>
            </a:xfrm>
            <a:prstGeom prst="rect">
              <a:avLst/>
            </a:prstGeom>
            <a:noFill/>
            <a:extLst/>
          </p:spPr>
        </p:pic>
        <p:pic>
          <p:nvPicPr>
            <p:cNvPr id="353" name="Picture 1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415" y="3981144"/>
              <a:ext cx="246200" cy="31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5282214" y="6295250"/>
            <a:ext cx="6669532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Из указа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«О национальных целях развития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Российской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Федерации на период до 2030 года» от 21.07.2020</a:t>
            </a:r>
          </a:p>
        </p:txBody>
      </p:sp>
      <p:sp>
        <p:nvSpPr>
          <p:cNvPr id="348" name="Прямоугольник 347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71461" y="97724"/>
            <a:ext cx="10029387" cy="65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Международные рейтинги качества систем образования</a:t>
            </a:r>
          </a:p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опираются на данные исследований PIRLS, TIMSS и PISA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9406773"/>
              </p:ext>
            </p:extLst>
          </p:nvPr>
        </p:nvGraphicFramePr>
        <p:xfrm>
          <a:off x="234572" y="1730126"/>
          <a:ext cx="11679951" cy="4134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49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69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280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78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8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Освоение основ чтения в целях: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приобретения читательского литературного опыта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освоения и использования информации</a:t>
                      </a:r>
                      <a:endParaRPr lang="ru-RU" sz="18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spcBef>
                          <a:spcPct val="0"/>
                        </a:spcBef>
                        <a:defRPr/>
                      </a:pPr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PIRLS</a:t>
                      </a:r>
                      <a:r>
                        <a:rPr lang="ru-RU" sz="18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endParaRPr lang="ru-RU" sz="1800" b="0" kern="120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marL="0" lvl="0" algn="l" defTabSz="914400" rtl="0" eaLnBrk="1" latinLnBrk="0" hangingPunct="1">
                        <a:spcBef>
                          <a:spcPct val="0"/>
                        </a:spcBef>
                        <a:defRPr/>
                      </a:pP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4 класс, один раз в 5 лет,</a:t>
                      </a:r>
                    </a:p>
                    <a:p>
                      <a:pPr marL="0" lvl="0" algn="l" defTabSz="914400" rtl="0" eaLnBrk="1" latinLnBrk="0" hangingPunct="1">
                        <a:spcBef>
                          <a:spcPct val="0"/>
                        </a:spcBef>
                        <a:defRPr/>
                      </a:pP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2001, 2006, 2011, 2016, 2021, 2026… </a:t>
                      </a:r>
                      <a:endParaRPr lang="ru-RU" sz="18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8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8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Освоение основ математики и естественно-научных предметов: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всех общеобразовательных курсов (4, 8 классы)</a:t>
                      </a:r>
                    </a:p>
                    <a:p>
                      <a:pPr marL="135000" indent="-1350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углублённых курсов математики и физики (11 класс)</a:t>
                      </a:r>
                      <a:endParaRPr lang="ru-RU" sz="18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6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TIMSS</a:t>
                      </a:r>
                      <a:r>
                        <a:rPr lang="ru-RU" sz="16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4, 8 и 11 классы, один раз в 4 года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6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1995,…, 2015, 2019, 2023, 2027…</a:t>
                      </a:r>
                      <a:endParaRPr lang="ru-RU" sz="16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811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rtl="0" eaLnBrk="1" latinLnBrk="0" hangingPunct="1">
                        <a:defRPr/>
                      </a:pPr>
                      <a:r>
                        <a:rPr lang="ru-RU" sz="1800" b="1" kern="120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Сформированность</a:t>
                      </a:r>
                      <a:r>
                        <a:rPr lang="ru-RU" sz="1800" b="1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функциональной грамотности, навыков разрешения проблем, глобальных компетенций, креативного мышления</a:t>
                      </a:r>
                      <a:endParaRPr lang="ru-RU" sz="1800" b="1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PISA</a:t>
                      </a:r>
                      <a:r>
                        <a:rPr lang="ru-RU" sz="18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8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endParaRPr lang="ru-RU" sz="1800" b="1" kern="12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15-летние обучающиеся, один раз в 3 года</a:t>
                      </a:r>
                    </a:p>
                    <a:p>
                      <a:pPr lvl="0">
                        <a:spcBef>
                          <a:spcPct val="0"/>
                        </a:spcBef>
                        <a:defRPr/>
                      </a:pP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2000,…, 2015, 2018, 2022, </a:t>
                      </a:r>
                      <a:r>
                        <a:rPr lang="en-US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202</a:t>
                      </a:r>
                      <a:r>
                        <a:rPr lang="ru-RU" sz="1800" b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Open Sans" pitchFamily="34" charset="0"/>
                          <a:cs typeface="Open Sans" pitchFamily="34" charset="0"/>
                        </a:rPr>
                        <a:t>5…</a:t>
                      </a:r>
                      <a:endParaRPr lang="ru-RU" sz="1800" b="0" kern="12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5" name="Group 4"/>
          <p:cNvGrpSpPr>
            <a:grpSpLocks noChangeAspect="1"/>
          </p:cNvGrpSpPr>
          <p:nvPr/>
        </p:nvGrpSpPr>
        <p:grpSpPr bwMode="auto">
          <a:xfrm>
            <a:off x="330744" y="2093446"/>
            <a:ext cx="992511" cy="692473"/>
            <a:chOff x="3172" y="1756"/>
            <a:chExt cx="1336" cy="808"/>
          </a:xfrm>
        </p:grpSpPr>
        <p:sp>
          <p:nvSpPr>
            <p:cNvPr id="6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2" y="1756"/>
              <a:ext cx="1336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grpSp>
          <p:nvGrpSpPr>
            <p:cNvPr id="67" name="Group 205"/>
            <p:cNvGrpSpPr>
              <a:grpSpLocks/>
            </p:cNvGrpSpPr>
            <p:nvPr/>
          </p:nvGrpSpPr>
          <p:grpSpPr bwMode="auto">
            <a:xfrm>
              <a:off x="3172" y="1756"/>
              <a:ext cx="1346" cy="814"/>
              <a:chOff x="3172" y="1756"/>
              <a:chExt cx="1346" cy="814"/>
            </a:xfrm>
          </p:grpSpPr>
          <p:sp>
            <p:nvSpPr>
              <p:cNvPr id="69" name="Freeform 5"/>
              <p:cNvSpPr>
                <a:spLocks/>
              </p:cNvSpPr>
              <p:nvPr/>
            </p:nvSpPr>
            <p:spPr bwMode="auto">
              <a:xfrm>
                <a:off x="3888" y="1980"/>
                <a:ext cx="123" cy="366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4"/>
                  </a:cxn>
                  <a:cxn ang="0">
                    <a:pos x="463" y="1576"/>
                  </a:cxn>
                  <a:cxn ang="0">
                    <a:pos x="463" y="1576"/>
                  </a:cxn>
                  <a:cxn ang="0">
                    <a:pos x="190" y="1576"/>
                  </a:cxn>
                  <a:cxn ang="0">
                    <a:pos x="0" y="1576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4">
                    <a:moveTo>
                      <a:pt x="533" y="37"/>
                    </a:moveTo>
                    <a:lnTo>
                      <a:pt x="533" y="1584"/>
                    </a:lnTo>
                    <a:cubicBezTo>
                      <a:pt x="511" y="1579"/>
                      <a:pt x="487" y="1576"/>
                      <a:pt x="463" y="1576"/>
                    </a:cubicBezTo>
                    <a:lnTo>
                      <a:pt x="463" y="1576"/>
                    </a:lnTo>
                    <a:lnTo>
                      <a:pt x="190" y="1576"/>
                    </a:lnTo>
                    <a:lnTo>
                      <a:pt x="0" y="1576"/>
                    </a:ln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4011" y="1980"/>
                <a:ext cx="122" cy="423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5"/>
                  </a:cxn>
                  <a:cxn ang="0">
                    <a:pos x="368" y="1676"/>
                  </a:cxn>
                  <a:cxn ang="0">
                    <a:pos x="368" y="1676"/>
                  </a:cxn>
                  <a:cxn ang="0">
                    <a:pos x="280" y="1829"/>
                  </a:cxn>
                  <a:cxn ang="0">
                    <a:pos x="257" y="1829"/>
                  </a:cxn>
                  <a:cxn ang="0">
                    <a:pos x="169" y="1676"/>
                  </a:cxn>
                  <a:cxn ang="0">
                    <a:pos x="169" y="1676"/>
                  </a:cxn>
                  <a:cxn ang="0">
                    <a:pos x="0" y="1584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829">
                    <a:moveTo>
                      <a:pt x="533" y="37"/>
                    </a:moveTo>
                    <a:lnTo>
                      <a:pt x="533" y="1585"/>
                    </a:lnTo>
                    <a:cubicBezTo>
                      <a:pt x="469" y="1599"/>
                      <a:pt x="412" y="1631"/>
                      <a:pt x="368" y="1676"/>
                    </a:cubicBezTo>
                    <a:lnTo>
                      <a:pt x="368" y="1676"/>
                    </a:lnTo>
                    <a:cubicBezTo>
                      <a:pt x="326" y="1718"/>
                      <a:pt x="295" y="1770"/>
                      <a:pt x="280" y="1829"/>
                    </a:cubicBezTo>
                    <a:lnTo>
                      <a:pt x="257" y="1829"/>
                    </a:lnTo>
                    <a:cubicBezTo>
                      <a:pt x="242" y="1770"/>
                      <a:pt x="211" y="1718"/>
                      <a:pt x="169" y="1676"/>
                    </a:cubicBezTo>
                    <a:lnTo>
                      <a:pt x="169" y="1676"/>
                    </a:lnTo>
                    <a:cubicBezTo>
                      <a:pt x="124" y="1630"/>
                      <a:pt x="66" y="1598"/>
                      <a:pt x="0" y="1584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1" name="Freeform 7"/>
              <p:cNvSpPr>
                <a:spLocks/>
              </p:cNvSpPr>
              <p:nvPr/>
            </p:nvSpPr>
            <p:spPr bwMode="auto">
              <a:xfrm>
                <a:off x="4133" y="1980"/>
                <a:ext cx="123" cy="366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76"/>
                  </a:cxn>
                  <a:cxn ang="0">
                    <a:pos x="74" y="1576"/>
                  </a:cxn>
                  <a:cxn ang="0">
                    <a:pos x="74" y="1576"/>
                  </a:cxn>
                  <a:cxn ang="0">
                    <a:pos x="0" y="1585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5">
                    <a:moveTo>
                      <a:pt x="533" y="37"/>
                    </a:moveTo>
                    <a:lnTo>
                      <a:pt x="533" y="1576"/>
                    </a:lnTo>
                    <a:lnTo>
                      <a:pt x="74" y="1576"/>
                    </a:lnTo>
                    <a:lnTo>
                      <a:pt x="74" y="1576"/>
                    </a:lnTo>
                    <a:cubicBezTo>
                      <a:pt x="49" y="1576"/>
                      <a:pt x="24" y="1579"/>
                      <a:pt x="0" y="1585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2" name="Freeform 8"/>
              <p:cNvSpPr>
                <a:spLocks/>
              </p:cNvSpPr>
              <p:nvPr/>
            </p:nvSpPr>
            <p:spPr bwMode="auto">
              <a:xfrm>
                <a:off x="3949" y="1980"/>
                <a:ext cx="62" cy="366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4"/>
                  </a:cxn>
                  <a:cxn ang="0">
                    <a:pos x="196" y="1576"/>
                  </a:cxn>
                  <a:cxn ang="0">
                    <a:pos x="19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84">
                    <a:moveTo>
                      <a:pt x="266" y="37"/>
                    </a:moveTo>
                    <a:lnTo>
                      <a:pt x="266" y="1584"/>
                    </a:lnTo>
                    <a:cubicBezTo>
                      <a:pt x="244" y="1579"/>
                      <a:pt x="220" y="1576"/>
                      <a:pt x="196" y="1576"/>
                    </a:cubicBezTo>
                    <a:lnTo>
                      <a:pt x="19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4072" y="1980"/>
                <a:ext cx="61" cy="423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5"/>
                  </a:cxn>
                  <a:cxn ang="0">
                    <a:pos x="101" y="1676"/>
                  </a:cxn>
                  <a:cxn ang="0">
                    <a:pos x="101" y="1676"/>
                  </a:cxn>
                  <a:cxn ang="0">
                    <a:pos x="13" y="1829"/>
                  </a:cxn>
                  <a:cxn ang="0">
                    <a:pos x="0" y="1829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829">
                    <a:moveTo>
                      <a:pt x="266" y="37"/>
                    </a:moveTo>
                    <a:lnTo>
                      <a:pt x="266" y="1585"/>
                    </a:lnTo>
                    <a:cubicBezTo>
                      <a:pt x="202" y="1599"/>
                      <a:pt x="145" y="1631"/>
                      <a:pt x="101" y="1676"/>
                    </a:cubicBezTo>
                    <a:lnTo>
                      <a:pt x="101" y="1676"/>
                    </a:lnTo>
                    <a:cubicBezTo>
                      <a:pt x="59" y="1718"/>
                      <a:pt x="28" y="1770"/>
                      <a:pt x="13" y="1829"/>
                    </a:cubicBezTo>
                    <a:lnTo>
                      <a:pt x="0" y="1829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4" name="Freeform 10"/>
              <p:cNvSpPr>
                <a:spLocks/>
              </p:cNvSpPr>
              <p:nvPr/>
            </p:nvSpPr>
            <p:spPr bwMode="auto">
              <a:xfrm>
                <a:off x="4195" y="1980"/>
                <a:ext cx="61" cy="364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76">
                    <a:moveTo>
                      <a:pt x="266" y="37"/>
                    </a:moveTo>
                    <a:lnTo>
                      <a:pt x="26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5" name="Rectangle 11"/>
              <p:cNvSpPr>
                <a:spLocks noChangeArrowheads="1"/>
              </p:cNvSpPr>
              <p:nvPr/>
            </p:nvSpPr>
            <p:spPr bwMode="auto">
              <a:xfrm>
                <a:off x="3896" y="2038"/>
                <a:ext cx="107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6" name="Rectangle 12"/>
              <p:cNvSpPr>
                <a:spLocks noChangeArrowheads="1"/>
              </p:cNvSpPr>
              <p:nvPr/>
            </p:nvSpPr>
            <p:spPr bwMode="auto">
              <a:xfrm>
                <a:off x="3896" y="2020"/>
                <a:ext cx="107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7" name="Rectangle 13"/>
              <p:cNvSpPr>
                <a:spLocks noChangeArrowheads="1"/>
              </p:cNvSpPr>
              <p:nvPr/>
            </p:nvSpPr>
            <p:spPr bwMode="auto">
              <a:xfrm>
                <a:off x="4018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8" name="Rectangle 14"/>
              <p:cNvSpPr>
                <a:spLocks noChangeArrowheads="1"/>
              </p:cNvSpPr>
              <p:nvPr/>
            </p:nvSpPr>
            <p:spPr bwMode="auto">
              <a:xfrm>
                <a:off x="4018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9" name="Rectangle 15"/>
              <p:cNvSpPr>
                <a:spLocks noChangeArrowheads="1"/>
              </p:cNvSpPr>
              <p:nvPr/>
            </p:nvSpPr>
            <p:spPr bwMode="auto">
              <a:xfrm>
                <a:off x="4141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" name="Rectangle 16"/>
              <p:cNvSpPr>
                <a:spLocks noChangeArrowheads="1"/>
              </p:cNvSpPr>
              <p:nvPr/>
            </p:nvSpPr>
            <p:spPr bwMode="auto">
              <a:xfrm>
                <a:off x="4141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" name="Rectangle 17"/>
              <p:cNvSpPr>
                <a:spLocks noChangeArrowheads="1"/>
              </p:cNvSpPr>
              <p:nvPr/>
            </p:nvSpPr>
            <p:spPr bwMode="auto">
              <a:xfrm>
                <a:off x="3949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" name="Rectangle 18"/>
              <p:cNvSpPr>
                <a:spLocks noChangeArrowheads="1"/>
              </p:cNvSpPr>
              <p:nvPr/>
            </p:nvSpPr>
            <p:spPr bwMode="auto">
              <a:xfrm>
                <a:off x="3949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" name="Rectangle 19"/>
              <p:cNvSpPr>
                <a:spLocks noChangeArrowheads="1"/>
              </p:cNvSpPr>
              <p:nvPr/>
            </p:nvSpPr>
            <p:spPr bwMode="auto">
              <a:xfrm>
                <a:off x="4072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" name="Rectangle 20"/>
              <p:cNvSpPr>
                <a:spLocks noChangeArrowheads="1"/>
              </p:cNvSpPr>
              <p:nvPr/>
            </p:nvSpPr>
            <p:spPr bwMode="auto">
              <a:xfrm>
                <a:off x="4072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" name="Rectangle 21"/>
              <p:cNvSpPr>
                <a:spLocks noChangeArrowheads="1"/>
              </p:cNvSpPr>
              <p:nvPr/>
            </p:nvSpPr>
            <p:spPr bwMode="auto">
              <a:xfrm>
                <a:off x="4195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" name="Rectangle 22"/>
              <p:cNvSpPr>
                <a:spLocks noChangeArrowheads="1"/>
              </p:cNvSpPr>
              <p:nvPr/>
            </p:nvSpPr>
            <p:spPr bwMode="auto">
              <a:xfrm>
                <a:off x="4195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7" name="Freeform 23"/>
              <p:cNvSpPr>
                <a:spLocks noEditPoints="1"/>
              </p:cNvSpPr>
              <p:nvPr/>
            </p:nvSpPr>
            <p:spPr bwMode="auto">
              <a:xfrm>
                <a:off x="4255" y="1975"/>
                <a:ext cx="211" cy="595"/>
              </a:xfrm>
              <a:custGeom>
                <a:avLst/>
                <a:gdLst/>
                <a:ahLst/>
                <a:cxnLst>
                  <a:cxn ang="0">
                    <a:pos x="530" y="33"/>
                  </a:cxn>
                  <a:cxn ang="0">
                    <a:pos x="777" y="1599"/>
                  </a:cxn>
                  <a:cxn ang="0">
                    <a:pos x="237" y="1599"/>
                  </a:cxn>
                  <a:cxn ang="0">
                    <a:pos x="4" y="116"/>
                  </a:cxn>
                  <a:cxn ang="0">
                    <a:pos x="34" y="75"/>
                  </a:cxn>
                  <a:cxn ang="0">
                    <a:pos x="488" y="3"/>
                  </a:cxn>
                  <a:cxn ang="0">
                    <a:pos x="530" y="33"/>
                  </a:cxn>
                  <a:cxn ang="0">
                    <a:pos x="842" y="2012"/>
                  </a:cxn>
                  <a:cxn ang="0">
                    <a:pos x="912" y="2460"/>
                  </a:cxn>
                  <a:cxn ang="0">
                    <a:pos x="882" y="2502"/>
                  </a:cxn>
                  <a:cxn ang="0">
                    <a:pos x="428" y="2574"/>
                  </a:cxn>
                  <a:cxn ang="0">
                    <a:pos x="386" y="2543"/>
                  </a:cxn>
                  <a:cxn ang="0">
                    <a:pos x="302" y="2012"/>
                  </a:cxn>
                  <a:cxn ang="0">
                    <a:pos x="842" y="2012"/>
                  </a:cxn>
                </a:cxnLst>
                <a:rect l="0" t="0" r="r" b="b"/>
                <a:pathLst>
                  <a:path w="915" h="2577">
                    <a:moveTo>
                      <a:pt x="530" y="33"/>
                    </a:moveTo>
                    <a:lnTo>
                      <a:pt x="777" y="1599"/>
                    </a:lnTo>
                    <a:lnTo>
                      <a:pt x="237" y="1599"/>
                    </a:lnTo>
                    <a:lnTo>
                      <a:pt x="4" y="116"/>
                    </a:lnTo>
                    <a:cubicBezTo>
                      <a:pt x="0" y="97"/>
                      <a:pt x="14" y="78"/>
                      <a:pt x="34" y="75"/>
                    </a:cubicBezTo>
                    <a:lnTo>
                      <a:pt x="488" y="3"/>
                    </a:lnTo>
                    <a:cubicBezTo>
                      <a:pt x="508" y="0"/>
                      <a:pt x="527" y="14"/>
                      <a:pt x="530" y="33"/>
                    </a:cubicBezTo>
                    <a:close/>
                    <a:moveTo>
                      <a:pt x="842" y="2012"/>
                    </a:moveTo>
                    <a:lnTo>
                      <a:pt x="912" y="2460"/>
                    </a:lnTo>
                    <a:cubicBezTo>
                      <a:pt x="915" y="2480"/>
                      <a:pt x="902" y="2499"/>
                      <a:pt x="882" y="2502"/>
                    </a:cubicBezTo>
                    <a:lnTo>
                      <a:pt x="428" y="2574"/>
                    </a:lnTo>
                    <a:cubicBezTo>
                      <a:pt x="408" y="2577"/>
                      <a:pt x="389" y="2563"/>
                      <a:pt x="386" y="2543"/>
                    </a:cubicBezTo>
                    <a:lnTo>
                      <a:pt x="302" y="2012"/>
                    </a:lnTo>
                    <a:lnTo>
                      <a:pt x="842" y="2012"/>
                    </a:ln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8" name="Freeform 24"/>
              <p:cNvSpPr>
                <a:spLocks noEditPoints="1"/>
              </p:cNvSpPr>
              <p:nvPr/>
            </p:nvSpPr>
            <p:spPr bwMode="auto">
              <a:xfrm>
                <a:off x="4315" y="1975"/>
                <a:ext cx="151" cy="586"/>
              </a:xfrm>
              <a:custGeom>
                <a:avLst/>
                <a:gdLst/>
                <a:ahLst/>
                <a:cxnLst>
                  <a:cxn ang="0">
                    <a:pos x="269" y="33"/>
                  </a:cxn>
                  <a:cxn ang="0">
                    <a:pos x="516" y="1599"/>
                  </a:cxn>
                  <a:cxn ang="0">
                    <a:pos x="246" y="1599"/>
                  </a:cxn>
                  <a:cxn ang="0">
                    <a:pos x="0" y="39"/>
                  </a:cxn>
                  <a:cxn ang="0">
                    <a:pos x="227" y="3"/>
                  </a:cxn>
                  <a:cxn ang="0">
                    <a:pos x="269" y="33"/>
                  </a:cxn>
                  <a:cxn ang="0">
                    <a:pos x="581" y="2012"/>
                  </a:cxn>
                  <a:cxn ang="0">
                    <a:pos x="651" y="2460"/>
                  </a:cxn>
                  <a:cxn ang="0">
                    <a:pos x="621" y="2502"/>
                  </a:cxn>
                  <a:cxn ang="0">
                    <a:pos x="394" y="2538"/>
                  </a:cxn>
                  <a:cxn ang="0">
                    <a:pos x="311" y="2012"/>
                  </a:cxn>
                  <a:cxn ang="0">
                    <a:pos x="581" y="2012"/>
                  </a:cxn>
                </a:cxnLst>
                <a:rect l="0" t="0" r="r" b="b"/>
                <a:pathLst>
                  <a:path w="654" h="2538">
                    <a:moveTo>
                      <a:pt x="269" y="33"/>
                    </a:moveTo>
                    <a:lnTo>
                      <a:pt x="516" y="1599"/>
                    </a:lnTo>
                    <a:lnTo>
                      <a:pt x="246" y="1599"/>
                    </a:lnTo>
                    <a:lnTo>
                      <a:pt x="0" y="39"/>
                    </a:lnTo>
                    <a:lnTo>
                      <a:pt x="227" y="3"/>
                    </a:lnTo>
                    <a:cubicBezTo>
                      <a:pt x="247" y="0"/>
                      <a:pt x="266" y="14"/>
                      <a:pt x="269" y="33"/>
                    </a:cubicBezTo>
                    <a:close/>
                    <a:moveTo>
                      <a:pt x="581" y="2012"/>
                    </a:moveTo>
                    <a:lnTo>
                      <a:pt x="651" y="2460"/>
                    </a:lnTo>
                    <a:cubicBezTo>
                      <a:pt x="654" y="2480"/>
                      <a:pt x="641" y="2499"/>
                      <a:pt x="621" y="2502"/>
                    </a:cubicBezTo>
                    <a:lnTo>
                      <a:pt x="394" y="2538"/>
                    </a:lnTo>
                    <a:lnTo>
                      <a:pt x="311" y="2012"/>
                    </a:lnTo>
                    <a:lnTo>
                      <a:pt x="581" y="2012"/>
                    </a:ln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4337" y="2456"/>
                <a:ext cx="115" cy="65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96" y="210"/>
                  </a:cxn>
                  <a:cxn ang="0">
                    <a:pos x="33" y="282"/>
                  </a:cxn>
                  <a:cxn ang="0">
                    <a:pos x="0" y="72"/>
                  </a:cxn>
                  <a:cxn ang="0">
                    <a:pos x="463" y="0"/>
                  </a:cxn>
                </a:cxnLst>
                <a:rect l="0" t="0" r="r" b="b"/>
                <a:pathLst>
                  <a:path w="496" h="282">
                    <a:moveTo>
                      <a:pt x="463" y="0"/>
                    </a:moveTo>
                    <a:lnTo>
                      <a:pt x="496" y="210"/>
                    </a:lnTo>
                    <a:lnTo>
                      <a:pt x="33" y="282"/>
                    </a:lnTo>
                    <a:lnTo>
                      <a:pt x="0" y="72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" name="Freeform 26"/>
              <p:cNvSpPr>
                <a:spLocks/>
              </p:cNvSpPr>
              <p:nvPr/>
            </p:nvSpPr>
            <p:spPr bwMode="auto">
              <a:xfrm>
                <a:off x="4271" y="2032"/>
                <a:ext cx="114" cy="66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5" y="210"/>
                  </a:cxn>
                  <a:cxn ang="0">
                    <a:pos x="33" y="283"/>
                  </a:cxn>
                  <a:cxn ang="0">
                    <a:pos x="0" y="73"/>
                  </a:cxn>
                  <a:cxn ang="0">
                    <a:pos x="462" y="0"/>
                  </a:cxn>
                </a:cxnLst>
                <a:rect l="0" t="0" r="r" b="b"/>
                <a:pathLst>
                  <a:path w="495" h="283">
                    <a:moveTo>
                      <a:pt x="462" y="0"/>
                    </a:moveTo>
                    <a:lnTo>
                      <a:pt x="495" y="210"/>
                    </a:lnTo>
                    <a:lnTo>
                      <a:pt x="33" y="283"/>
                    </a:lnTo>
                    <a:lnTo>
                      <a:pt x="0" y="73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1" name="Freeform 27"/>
              <p:cNvSpPr>
                <a:spLocks/>
              </p:cNvSpPr>
              <p:nvPr/>
            </p:nvSpPr>
            <p:spPr bwMode="auto">
              <a:xfrm>
                <a:off x="4335" y="2440"/>
                <a:ext cx="108" cy="26"/>
              </a:xfrm>
              <a:custGeom>
                <a:avLst/>
                <a:gdLst/>
                <a:ahLst/>
                <a:cxnLst>
                  <a:cxn ang="0">
                    <a:pos x="464" y="0"/>
                  </a:cxn>
                  <a:cxn ang="0">
                    <a:pos x="471" y="42"/>
                  </a:cxn>
                  <a:cxn ang="0">
                    <a:pos x="8" y="115"/>
                  </a:cxn>
                  <a:cxn ang="0">
                    <a:pos x="0" y="64"/>
                  </a:cxn>
                  <a:cxn ang="0">
                    <a:pos x="407" y="0"/>
                  </a:cxn>
                  <a:cxn ang="0">
                    <a:pos x="464" y="0"/>
                  </a:cxn>
                </a:cxnLst>
                <a:rect l="0" t="0" r="r" b="b"/>
                <a:pathLst>
                  <a:path w="471" h="115">
                    <a:moveTo>
                      <a:pt x="464" y="0"/>
                    </a:moveTo>
                    <a:lnTo>
                      <a:pt x="471" y="42"/>
                    </a:lnTo>
                    <a:lnTo>
                      <a:pt x="8" y="115"/>
                    </a:lnTo>
                    <a:lnTo>
                      <a:pt x="0" y="64"/>
                    </a:lnTo>
                    <a:lnTo>
                      <a:pt x="407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2" name="Freeform 28"/>
              <p:cNvSpPr>
                <a:spLocks/>
              </p:cNvSpPr>
              <p:nvPr/>
            </p:nvSpPr>
            <p:spPr bwMode="auto">
              <a:xfrm>
                <a:off x="4268" y="2014"/>
                <a:ext cx="109" cy="29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71" y="51"/>
                  </a:cxn>
                  <a:cxn ang="0">
                    <a:pos x="8" y="124"/>
                  </a:cxn>
                  <a:cxn ang="0">
                    <a:pos x="0" y="73"/>
                  </a:cxn>
                  <a:cxn ang="0">
                    <a:pos x="463" y="0"/>
                  </a:cxn>
                </a:cxnLst>
                <a:rect l="0" t="0" r="r" b="b"/>
                <a:pathLst>
                  <a:path w="471" h="124">
                    <a:moveTo>
                      <a:pt x="463" y="0"/>
                    </a:moveTo>
                    <a:lnTo>
                      <a:pt x="471" y="51"/>
                    </a:lnTo>
                    <a:lnTo>
                      <a:pt x="8" y="124"/>
                    </a:lnTo>
                    <a:lnTo>
                      <a:pt x="0" y="73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3" name="Freeform 29"/>
              <p:cNvSpPr>
                <a:spLocks/>
              </p:cNvSpPr>
              <p:nvPr/>
            </p:nvSpPr>
            <p:spPr bwMode="auto">
              <a:xfrm>
                <a:off x="4391" y="2456"/>
                <a:ext cx="61" cy="57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6"/>
                  </a:cxn>
                  <a:cxn ang="0">
                    <a:pos x="0" y="36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6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6"/>
                    </a:lnTo>
                    <a:lnTo>
                      <a:pt x="0" y="36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4" name="Freeform 30"/>
              <p:cNvSpPr>
                <a:spLocks/>
              </p:cNvSpPr>
              <p:nvPr/>
            </p:nvSpPr>
            <p:spPr bwMode="auto">
              <a:xfrm>
                <a:off x="4324" y="2032"/>
                <a:ext cx="61" cy="58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7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7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5" name="Freeform 31"/>
              <p:cNvSpPr>
                <a:spLocks/>
              </p:cNvSpPr>
              <p:nvPr/>
            </p:nvSpPr>
            <p:spPr bwMode="auto">
              <a:xfrm>
                <a:off x="4388" y="2440"/>
                <a:ext cx="55" cy="18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240" y="42"/>
                  </a:cxn>
                  <a:cxn ang="0">
                    <a:pos x="8" y="79"/>
                  </a:cxn>
                  <a:cxn ang="0">
                    <a:pos x="0" y="28"/>
                  </a:cxn>
                  <a:cxn ang="0">
                    <a:pos x="176" y="0"/>
                  </a:cxn>
                  <a:cxn ang="0">
                    <a:pos x="233" y="0"/>
                  </a:cxn>
                </a:cxnLst>
                <a:rect l="0" t="0" r="r" b="b"/>
                <a:pathLst>
                  <a:path w="240" h="79">
                    <a:moveTo>
                      <a:pt x="233" y="0"/>
                    </a:moveTo>
                    <a:lnTo>
                      <a:pt x="240" y="42"/>
                    </a:lnTo>
                    <a:lnTo>
                      <a:pt x="8" y="79"/>
                    </a:lnTo>
                    <a:lnTo>
                      <a:pt x="0" y="28"/>
                    </a:lnTo>
                    <a:lnTo>
                      <a:pt x="176" y="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6" name="Freeform 32"/>
              <p:cNvSpPr>
                <a:spLocks/>
              </p:cNvSpPr>
              <p:nvPr/>
            </p:nvSpPr>
            <p:spPr bwMode="auto">
              <a:xfrm>
                <a:off x="4322" y="2014"/>
                <a:ext cx="55" cy="21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39" y="51"/>
                  </a:cxn>
                  <a:cxn ang="0">
                    <a:pos x="8" y="87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39" h="87">
                    <a:moveTo>
                      <a:pt x="231" y="0"/>
                    </a:moveTo>
                    <a:lnTo>
                      <a:pt x="239" y="51"/>
                    </a:lnTo>
                    <a:lnTo>
                      <a:pt x="8" y="8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7" name="Rectangle 33"/>
              <p:cNvSpPr>
                <a:spLocks noChangeArrowheads="1"/>
              </p:cNvSpPr>
              <p:nvPr/>
            </p:nvSpPr>
            <p:spPr bwMode="auto">
              <a:xfrm>
                <a:off x="4195" y="2151"/>
                <a:ext cx="29" cy="193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8" name="Rectangle 34"/>
              <p:cNvSpPr>
                <a:spLocks noChangeArrowheads="1"/>
              </p:cNvSpPr>
              <p:nvPr/>
            </p:nvSpPr>
            <p:spPr bwMode="auto">
              <a:xfrm>
                <a:off x="4165" y="2151"/>
                <a:ext cx="30" cy="193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232" y="1940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232" y="1955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1" name="Rectangle 37"/>
              <p:cNvSpPr>
                <a:spLocks noChangeArrowheads="1"/>
              </p:cNvSpPr>
              <p:nvPr/>
            </p:nvSpPr>
            <p:spPr bwMode="auto">
              <a:xfrm>
                <a:off x="3232" y="1969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2" name="Rectangle 38"/>
              <p:cNvSpPr>
                <a:spLocks noChangeArrowheads="1"/>
              </p:cNvSpPr>
              <p:nvPr/>
            </p:nvSpPr>
            <p:spPr bwMode="auto">
              <a:xfrm>
                <a:off x="3232" y="1984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" name="Rectangle 39"/>
              <p:cNvSpPr>
                <a:spLocks noChangeArrowheads="1"/>
              </p:cNvSpPr>
              <p:nvPr/>
            </p:nvSpPr>
            <p:spPr bwMode="auto">
              <a:xfrm>
                <a:off x="3232" y="1998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4" name="Rectangle 40"/>
              <p:cNvSpPr>
                <a:spLocks noChangeArrowheads="1"/>
              </p:cNvSpPr>
              <p:nvPr/>
            </p:nvSpPr>
            <p:spPr bwMode="auto">
              <a:xfrm>
                <a:off x="3232" y="2012"/>
                <a:ext cx="325" cy="8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5" name="Rectangle 41"/>
              <p:cNvSpPr>
                <a:spLocks noChangeArrowheads="1"/>
              </p:cNvSpPr>
              <p:nvPr/>
            </p:nvSpPr>
            <p:spPr bwMode="auto">
              <a:xfrm>
                <a:off x="3232" y="1947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6" name="Rectangle 42"/>
              <p:cNvSpPr>
                <a:spLocks noChangeArrowheads="1"/>
              </p:cNvSpPr>
              <p:nvPr/>
            </p:nvSpPr>
            <p:spPr bwMode="auto">
              <a:xfrm>
                <a:off x="3232" y="1962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7" name="Rectangle 43"/>
              <p:cNvSpPr>
                <a:spLocks noChangeArrowheads="1"/>
              </p:cNvSpPr>
              <p:nvPr/>
            </p:nvSpPr>
            <p:spPr bwMode="auto">
              <a:xfrm>
                <a:off x="3232" y="1976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8" name="Rectangle 44"/>
              <p:cNvSpPr>
                <a:spLocks noChangeArrowheads="1"/>
              </p:cNvSpPr>
              <p:nvPr/>
            </p:nvSpPr>
            <p:spPr bwMode="auto">
              <a:xfrm>
                <a:off x="3232" y="1991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9" name="Rectangle 45"/>
              <p:cNvSpPr>
                <a:spLocks noChangeArrowheads="1"/>
              </p:cNvSpPr>
              <p:nvPr/>
            </p:nvSpPr>
            <p:spPr bwMode="auto">
              <a:xfrm>
                <a:off x="3232" y="2005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0" name="Rectangle 46"/>
              <p:cNvSpPr>
                <a:spLocks noChangeArrowheads="1"/>
              </p:cNvSpPr>
              <p:nvPr/>
            </p:nvSpPr>
            <p:spPr bwMode="auto">
              <a:xfrm>
                <a:off x="3232" y="2020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1" name="Rectangle 47"/>
              <p:cNvSpPr>
                <a:spLocks noChangeArrowheads="1"/>
              </p:cNvSpPr>
              <p:nvPr/>
            </p:nvSpPr>
            <p:spPr bwMode="auto">
              <a:xfrm>
                <a:off x="3232" y="2027"/>
                <a:ext cx="325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2" name="Freeform 48"/>
              <p:cNvSpPr>
                <a:spLocks/>
              </p:cNvSpPr>
              <p:nvPr/>
            </p:nvSpPr>
            <p:spPr bwMode="auto">
              <a:xfrm>
                <a:off x="3557" y="1940"/>
                <a:ext cx="32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1" y="0"/>
                  </a:cxn>
                  <a:cxn ang="0">
                    <a:pos x="139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401" h="31">
                    <a:moveTo>
                      <a:pt x="0" y="0"/>
                    </a:moveTo>
                    <a:lnTo>
                      <a:pt x="1401" y="0"/>
                    </a:lnTo>
                    <a:cubicBezTo>
                      <a:pt x="1397" y="10"/>
                      <a:pt x="1394" y="21"/>
                      <a:pt x="139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3" name="Freeform 49"/>
              <p:cNvSpPr>
                <a:spLocks/>
              </p:cNvSpPr>
              <p:nvPr/>
            </p:nvSpPr>
            <p:spPr bwMode="auto">
              <a:xfrm>
                <a:off x="3557" y="1955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4" y="0"/>
                  </a:cxn>
                  <a:cxn ang="0">
                    <a:pos x="1380" y="30"/>
                  </a:cxn>
                  <a:cxn ang="0">
                    <a:pos x="138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4" h="31">
                    <a:moveTo>
                      <a:pt x="0" y="0"/>
                    </a:moveTo>
                    <a:lnTo>
                      <a:pt x="1384" y="0"/>
                    </a:lnTo>
                    <a:cubicBezTo>
                      <a:pt x="1383" y="9"/>
                      <a:pt x="1381" y="19"/>
                      <a:pt x="1380" y="30"/>
                    </a:cubicBezTo>
                    <a:lnTo>
                      <a:pt x="1380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4" name="Freeform 50"/>
              <p:cNvSpPr>
                <a:spLocks/>
              </p:cNvSpPr>
              <p:nvPr/>
            </p:nvSpPr>
            <p:spPr bwMode="auto">
              <a:xfrm>
                <a:off x="3557" y="1969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6" y="0"/>
                  </a:cxn>
                  <a:cxn ang="0">
                    <a:pos x="137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6" h="31">
                    <a:moveTo>
                      <a:pt x="0" y="0"/>
                    </a:moveTo>
                    <a:lnTo>
                      <a:pt x="1376" y="0"/>
                    </a:lnTo>
                    <a:cubicBezTo>
                      <a:pt x="1375" y="10"/>
                      <a:pt x="1375" y="21"/>
                      <a:pt x="137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3557" y="1984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3" y="11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3" h="31">
                    <a:moveTo>
                      <a:pt x="0" y="0"/>
                    </a:moveTo>
                    <a:lnTo>
                      <a:pt x="1373" y="0"/>
                    </a:lnTo>
                    <a:lnTo>
                      <a:pt x="1373" y="11"/>
                    </a:lnTo>
                    <a:cubicBezTo>
                      <a:pt x="1373" y="18"/>
                      <a:pt x="1373" y="25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6" name="Freeform 52"/>
              <p:cNvSpPr>
                <a:spLocks/>
              </p:cNvSpPr>
              <p:nvPr/>
            </p:nvSpPr>
            <p:spPr bwMode="auto">
              <a:xfrm>
                <a:off x="3557" y="1998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5" y="0"/>
                  </a:cxn>
                  <a:cxn ang="0">
                    <a:pos x="1377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7" h="31">
                    <a:moveTo>
                      <a:pt x="0" y="0"/>
                    </a:moveTo>
                    <a:lnTo>
                      <a:pt x="1375" y="0"/>
                    </a:lnTo>
                    <a:cubicBezTo>
                      <a:pt x="1375" y="10"/>
                      <a:pt x="1376" y="20"/>
                      <a:pt x="1377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7" name="Freeform 53"/>
              <p:cNvSpPr>
                <a:spLocks/>
              </p:cNvSpPr>
              <p:nvPr/>
            </p:nvSpPr>
            <p:spPr bwMode="auto">
              <a:xfrm>
                <a:off x="3557" y="2012"/>
                <a:ext cx="31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1" y="0"/>
                  </a:cxn>
                  <a:cxn ang="0">
                    <a:pos x="138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6" h="31">
                    <a:moveTo>
                      <a:pt x="0" y="0"/>
                    </a:moveTo>
                    <a:lnTo>
                      <a:pt x="1381" y="0"/>
                    </a:lnTo>
                    <a:cubicBezTo>
                      <a:pt x="1382" y="11"/>
                      <a:pt x="1384" y="21"/>
                      <a:pt x="138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8" name="Freeform 54"/>
              <p:cNvSpPr>
                <a:spLocks/>
              </p:cNvSpPr>
              <p:nvPr/>
            </p:nvSpPr>
            <p:spPr bwMode="auto">
              <a:xfrm>
                <a:off x="3557" y="1947"/>
                <a:ext cx="32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1" y="0"/>
                  </a:cxn>
                  <a:cxn ang="0">
                    <a:pos x="1384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91" h="32">
                    <a:moveTo>
                      <a:pt x="0" y="0"/>
                    </a:moveTo>
                    <a:lnTo>
                      <a:pt x="1391" y="0"/>
                    </a:lnTo>
                    <a:cubicBezTo>
                      <a:pt x="1389" y="10"/>
                      <a:pt x="1386" y="21"/>
                      <a:pt x="1384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9" name="Freeform 55"/>
              <p:cNvSpPr>
                <a:spLocks/>
              </p:cNvSpPr>
              <p:nvPr/>
            </p:nvSpPr>
            <p:spPr bwMode="auto">
              <a:xfrm>
                <a:off x="3557" y="1962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0" y="0"/>
                  </a:cxn>
                  <a:cxn ang="0">
                    <a:pos x="137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0" h="31">
                    <a:moveTo>
                      <a:pt x="0" y="0"/>
                    </a:moveTo>
                    <a:lnTo>
                      <a:pt x="1380" y="0"/>
                    </a:lnTo>
                    <a:cubicBezTo>
                      <a:pt x="1378" y="10"/>
                      <a:pt x="1377" y="20"/>
                      <a:pt x="137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0" name="Freeform 56"/>
              <p:cNvSpPr>
                <a:spLocks/>
              </p:cNvSpPr>
              <p:nvPr/>
            </p:nvSpPr>
            <p:spPr bwMode="auto">
              <a:xfrm>
                <a:off x="3557" y="1976"/>
                <a:ext cx="31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4" y="0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4" h="31">
                    <a:moveTo>
                      <a:pt x="0" y="0"/>
                    </a:moveTo>
                    <a:lnTo>
                      <a:pt x="1374" y="0"/>
                    </a:lnTo>
                    <a:cubicBezTo>
                      <a:pt x="1374" y="10"/>
                      <a:pt x="1373" y="21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1" name="Freeform 57"/>
              <p:cNvSpPr>
                <a:spLocks/>
              </p:cNvSpPr>
              <p:nvPr/>
            </p:nvSpPr>
            <p:spPr bwMode="auto">
              <a:xfrm>
                <a:off x="3557" y="1991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5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75" h="32">
                    <a:moveTo>
                      <a:pt x="0" y="0"/>
                    </a:moveTo>
                    <a:lnTo>
                      <a:pt x="1373" y="0"/>
                    </a:lnTo>
                    <a:cubicBezTo>
                      <a:pt x="1374" y="11"/>
                      <a:pt x="1374" y="21"/>
                      <a:pt x="1375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2" name="Freeform 58"/>
              <p:cNvSpPr>
                <a:spLocks/>
              </p:cNvSpPr>
              <p:nvPr/>
            </p:nvSpPr>
            <p:spPr bwMode="auto">
              <a:xfrm>
                <a:off x="3557" y="2005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80" y="22"/>
                  </a:cxn>
                  <a:cxn ang="0">
                    <a:pos x="138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1" h="31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8" y="7"/>
                      <a:pt x="1379" y="15"/>
                      <a:pt x="1380" y="22"/>
                    </a:cubicBezTo>
                    <a:lnTo>
                      <a:pt x="1381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3" name="Freeform 59"/>
              <p:cNvSpPr>
                <a:spLocks/>
              </p:cNvSpPr>
              <p:nvPr/>
            </p:nvSpPr>
            <p:spPr bwMode="auto">
              <a:xfrm>
                <a:off x="3557" y="2020"/>
                <a:ext cx="32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6" y="0"/>
                  </a:cxn>
                  <a:cxn ang="0">
                    <a:pos x="139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94" h="31">
                    <a:moveTo>
                      <a:pt x="0" y="0"/>
                    </a:moveTo>
                    <a:lnTo>
                      <a:pt x="1386" y="0"/>
                    </a:lnTo>
                    <a:cubicBezTo>
                      <a:pt x="1389" y="11"/>
                      <a:pt x="1391" y="21"/>
                      <a:pt x="139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4" name="Freeform 60"/>
              <p:cNvSpPr>
                <a:spLocks/>
              </p:cNvSpPr>
              <p:nvPr/>
            </p:nvSpPr>
            <p:spPr bwMode="auto">
              <a:xfrm>
                <a:off x="3557" y="2027"/>
                <a:ext cx="32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4" y="0"/>
                  </a:cxn>
                  <a:cxn ang="0">
                    <a:pos x="1401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401" h="21">
                    <a:moveTo>
                      <a:pt x="0" y="0"/>
                    </a:moveTo>
                    <a:lnTo>
                      <a:pt x="1394" y="0"/>
                    </a:lnTo>
                    <a:cubicBezTo>
                      <a:pt x="1396" y="7"/>
                      <a:pt x="1398" y="15"/>
                      <a:pt x="140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5" name="Freeform 61"/>
              <p:cNvSpPr>
                <a:spLocks/>
              </p:cNvSpPr>
              <p:nvPr/>
            </p:nvSpPr>
            <p:spPr bwMode="auto">
              <a:xfrm>
                <a:off x="3225" y="1919"/>
                <a:ext cx="663" cy="134"/>
              </a:xfrm>
              <a:custGeom>
                <a:avLst/>
                <a:gdLst/>
                <a:ahLst/>
                <a:cxnLst>
                  <a:cxn ang="0">
                    <a:pos x="2877" y="578"/>
                  </a:cxn>
                  <a:cxn ang="0">
                    <a:pos x="123" y="578"/>
                  </a:cxn>
                  <a:cxn ang="0">
                    <a:pos x="6" y="394"/>
                  </a:cxn>
                  <a:cxn ang="0">
                    <a:pos x="0" y="289"/>
                  </a:cxn>
                  <a:cxn ang="0">
                    <a:pos x="6" y="184"/>
                  </a:cxn>
                  <a:cxn ang="0">
                    <a:pos x="123" y="0"/>
                  </a:cxn>
                  <a:cxn ang="0">
                    <a:pos x="2877" y="0"/>
                  </a:cxn>
                  <a:cxn ang="0">
                    <a:pos x="2877" y="91"/>
                  </a:cxn>
                  <a:cxn ang="0">
                    <a:pos x="123" y="91"/>
                  </a:cxn>
                  <a:cxn ang="0">
                    <a:pos x="97" y="195"/>
                  </a:cxn>
                  <a:cxn ang="0">
                    <a:pos x="91" y="289"/>
                  </a:cxn>
                  <a:cxn ang="0">
                    <a:pos x="97" y="383"/>
                  </a:cxn>
                  <a:cxn ang="0">
                    <a:pos x="123" y="486"/>
                  </a:cxn>
                  <a:cxn ang="0">
                    <a:pos x="2877" y="486"/>
                  </a:cxn>
                  <a:cxn ang="0">
                    <a:pos x="2877" y="578"/>
                  </a:cxn>
                </a:cxnLst>
                <a:rect l="0" t="0" r="r" b="b"/>
                <a:pathLst>
                  <a:path w="2877" h="578">
                    <a:moveTo>
                      <a:pt x="2877" y="578"/>
                    </a:moveTo>
                    <a:lnTo>
                      <a:pt x="123" y="578"/>
                    </a:lnTo>
                    <a:cubicBezTo>
                      <a:pt x="57" y="578"/>
                      <a:pt x="19" y="497"/>
                      <a:pt x="6" y="394"/>
                    </a:cubicBezTo>
                    <a:cubicBezTo>
                      <a:pt x="2" y="360"/>
                      <a:pt x="0" y="324"/>
                      <a:pt x="0" y="289"/>
                    </a:cubicBezTo>
                    <a:cubicBezTo>
                      <a:pt x="0" y="254"/>
                      <a:pt x="2" y="218"/>
                      <a:pt x="6" y="184"/>
                    </a:cubicBezTo>
                    <a:cubicBezTo>
                      <a:pt x="19" y="80"/>
                      <a:pt x="57" y="0"/>
                      <a:pt x="123" y="0"/>
                    </a:cubicBezTo>
                    <a:lnTo>
                      <a:pt x="2877" y="0"/>
                    </a:lnTo>
                    <a:lnTo>
                      <a:pt x="2877" y="91"/>
                    </a:lnTo>
                    <a:lnTo>
                      <a:pt x="123" y="91"/>
                    </a:lnTo>
                    <a:cubicBezTo>
                      <a:pt x="114" y="91"/>
                      <a:pt x="104" y="137"/>
                      <a:pt x="97" y="195"/>
                    </a:cubicBezTo>
                    <a:cubicBezTo>
                      <a:pt x="93" y="224"/>
                      <a:pt x="91" y="256"/>
                      <a:pt x="91" y="289"/>
                    </a:cubicBezTo>
                    <a:cubicBezTo>
                      <a:pt x="91" y="322"/>
                      <a:pt x="93" y="354"/>
                      <a:pt x="97" y="383"/>
                    </a:cubicBezTo>
                    <a:cubicBezTo>
                      <a:pt x="104" y="441"/>
                      <a:pt x="114" y="486"/>
                      <a:pt x="123" y="486"/>
                    </a:cubicBezTo>
                    <a:lnTo>
                      <a:pt x="2877" y="486"/>
                    </a:lnTo>
                    <a:lnTo>
                      <a:pt x="2877" y="578"/>
                    </a:ln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6" name="Freeform 62"/>
              <p:cNvSpPr>
                <a:spLocks noEditPoints="1"/>
              </p:cNvSpPr>
              <p:nvPr/>
            </p:nvSpPr>
            <p:spPr bwMode="auto">
              <a:xfrm>
                <a:off x="3557" y="1919"/>
                <a:ext cx="331" cy="134"/>
              </a:xfrm>
              <a:custGeom>
                <a:avLst/>
                <a:gdLst/>
                <a:ahLst/>
                <a:cxnLst>
                  <a:cxn ang="0">
                    <a:pos x="1439" y="578"/>
                  </a:cxn>
                  <a:cxn ang="0">
                    <a:pos x="0" y="578"/>
                  </a:cxn>
                  <a:cxn ang="0">
                    <a:pos x="0" y="486"/>
                  </a:cxn>
                  <a:cxn ang="0">
                    <a:pos x="1439" y="486"/>
                  </a:cxn>
                  <a:cxn ang="0">
                    <a:pos x="1439" y="578"/>
                  </a:cxn>
                  <a:cxn ang="0">
                    <a:pos x="0" y="0"/>
                  </a:cxn>
                  <a:cxn ang="0">
                    <a:pos x="1439" y="0"/>
                  </a:cxn>
                  <a:cxn ang="0">
                    <a:pos x="1439" y="91"/>
                  </a:cxn>
                  <a:cxn ang="0">
                    <a:pos x="0" y="91"/>
                  </a:cxn>
                  <a:cxn ang="0">
                    <a:pos x="0" y="0"/>
                  </a:cxn>
                </a:cxnLst>
                <a:rect l="0" t="0" r="r" b="b"/>
                <a:pathLst>
                  <a:path w="1439" h="578">
                    <a:moveTo>
                      <a:pt x="1439" y="578"/>
                    </a:moveTo>
                    <a:lnTo>
                      <a:pt x="0" y="578"/>
                    </a:lnTo>
                    <a:lnTo>
                      <a:pt x="0" y="486"/>
                    </a:lnTo>
                    <a:lnTo>
                      <a:pt x="1439" y="486"/>
                    </a:lnTo>
                    <a:lnTo>
                      <a:pt x="1439" y="578"/>
                    </a:lnTo>
                    <a:close/>
                    <a:moveTo>
                      <a:pt x="0" y="0"/>
                    </a:moveTo>
                    <a:lnTo>
                      <a:pt x="1439" y="0"/>
                    </a:lnTo>
                    <a:lnTo>
                      <a:pt x="1439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7" name="Rectangle 63"/>
              <p:cNvSpPr>
                <a:spLocks noChangeArrowheads="1"/>
              </p:cNvSpPr>
              <p:nvPr/>
            </p:nvSpPr>
            <p:spPr bwMode="auto">
              <a:xfrm>
                <a:off x="3227" y="1773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8" name="Rectangle 64"/>
              <p:cNvSpPr>
                <a:spLocks noChangeArrowheads="1"/>
              </p:cNvSpPr>
              <p:nvPr/>
            </p:nvSpPr>
            <p:spPr bwMode="auto">
              <a:xfrm>
                <a:off x="3227" y="179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9" name="Rectangle 65"/>
              <p:cNvSpPr>
                <a:spLocks noChangeArrowheads="1"/>
              </p:cNvSpPr>
              <p:nvPr/>
            </p:nvSpPr>
            <p:spPr bwMode="auto">
              <a:xfrm>
                <a:off x="3227" y="181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0" name="Rectangle 66"/>
              <p:cNvSpPr>
                <a:spLocks noChangeArrowheads="1"/>
              </p:cNvSpPr>
              <p:nvPr/>
            </p:nvSpPr>
            <p:spPr bwMode="auto">
              <a:xfrm>
                <a:off x="3227" y="183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1" name="Rectangle 67"/>
              <p:cNvSpPr>
                <a:spLocks noChangeArrowheads="1"/>
              </p:cNvSpPr>
              <p:nvPr/>
            </p:nvSpPr>
            <p:spPr bwMode="auto">
              <a:xfrm>
                <a:off x="3227" y="1854"/>
                <a:ext cx="240" cy="11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2" name="Rectangle 68"/>
              <p:cNvSpPr>
                <a:spLocks noChangeArrowheads="1"/>
              </p:cNvSpPr>
              <p:nvPr/>
            </p:nvSpPr>
            <p:spPr bwMode="auto">
              <a:xfrm>
                <a:off x="3227" y="1875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3" name="Rectangle 69"/>
              <p:cNvSpPr>
                <a:spLocks noChangeArrowheads="1"/>
              </p:cNvSpPr>
              <p:nvPr/>
            </p:nvSpPr>
            <p:spPr bwMode="auto">
              <a:xfrm>
                <a:off x="3227" y="1783"/>
                <a:ext cx="240" cy="11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4" name="Rectangle 70"/>
              <p:cNvSpPr>
                <a:spLocks noChangeArrowheads="1"/>
              </p:cNvSpPr>
              <p:nvPr/>
            </p:nvSpPr>
            <p:spPr bwMode="auto">
              <a:xfrm>
                <a:off x="3227" y="180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5" name="Rectangle 71"/>
              <p:cNvSpPr>
                <a:spLocks noChangeArrowheads="1"/>
              </p:cNvSpPr>
              <p:nvPr/>
            </p:nvSpPr>
            <p:spPr bwMode="auto">
              <a:xfrm>
                <a:off x="3227" y="182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6" name="Rectangle 72"/>
              <p:cNvSpPr>
                <a:spLocks noChangeArrowheads="1"/>
              </p:cNvSpPr>
              <p:nvPr/>
            </p:nvSpPr>
            <p:spPr bwMode="auto">
              <a:xfrm>
                <a:off x="3227" y="184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7" name="Rectangle 73"/>
              <p:cNvSpPr>
                <a:spLocks noChangeArrowheads="1"/>
              </p:cNvSpPr>
              <p:nvPr/>
            </p:nvSpPr>
            <p:spPr bwMode="auto">
              <a:xfrm>
                <a:off x="3227" y="186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8" name="Rectangle 74"/>
              <p:cNvSpPr>
                <a:spLocks noChangeArrowheads="1"/>
              </p:cNvSpPr>
              <p:nvPr/>
            </p:nvSpPr>
            <p:spPr bwMode="auto">
              <a:xfrm>
                <a:off x="3227" y="188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9" name="Rectangle 75"/>
              <p:cNvSpPr>
                <a:spLocks noChangeArrowheads="1"/>
              </p:cNvSpPr>
              <p:nvPr/>
            </p:nvSpPr>
            <p:spPr bwMode="auto">
              <a:xfrm>
                <a:off x="3227" y="1895"/>
                <a:ext cx="240" cy="7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0" name="Freeform 76"/>
              <p:cNvSpPr>
                <a:spLocks/>
              </p:cNvSpPr>
              <p:nvPr/>
            </p:nvSpPr>
            <p:spPr bwMode="auto">
              <a:xfrm>
                <a:off x="3467" y="1773"/>
                <a:ext cx="24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1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41" h="44">
                    <a:moveTo>
                      <a:pt x="0" y="0"/>
                    </a:moveTo>
                    <a:lnTo>
                      <a:pt x="1041" y="0"/>
                    </a:lnTo>
                    <a:cubicBezTo>
                      <a:pt x="1034" y="13"/>
                      <a:pt x="1028" y="28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1" name="Freeform 77"/>
              <p:cNvSpPr>
                <a:spLocks/>
              </p:cNvSpPr>
              <p:nvPr/>
            </p:nvSpPr>
            <p:spPr bwMode="auto">
              <a:xfrm>
                <a:off x="3467" y="1794"/>
                <a:ext cx="23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07" y="14"/>
                      <a:pt x="1004" y="29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2" name="Freeform 78"/>
              <p:cNvSpPr>
                <a:spLocks/>
              </p:cNvSpPr>
              <p:nvPr/>
            </p:nvSpPr>
            <p:spPr bwMode="auto">
              <a:xfrm>
                <a:off x="3467" y="181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5" y="14"/>
                      <a:pt x="994" y="29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3" name="Freeform 79"/>
              <p:cNvSpPr>
                <a:spLocks/>
              </p:cNvSpPr>
              <p:nvPr/>
            </p:nvSpPr>
            <p:spPr bwMode="auto">
              <a:xfrm>
                <a:off x="3467" y="1834"/>
                <a:ext cx="22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1" y="22"/>
                  </a:cxn>
                  <a:cxn ang="0">
                    <a:pos x="991" y="4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991" h="43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7"/>
                      <a:pt x="991" y="14"/>
                      <a:pt x="991" y="22"/>
                    </a:cubicBezTo>
                    <a:cubicBezTo>
                      <a:pt x="991" y="29"/>
                      <a:pt x="991" y="36"/>
                      <a:pt x="991" y="43"/>
                    </a:cubicBez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4" name="Freeform 80"/>
              <p:cNvSpPr>
                <a:spLocks/>
              </p:cNvSpPr>
              <p:nvPr/>
            </p:nvSpPr>
            <p:spPr bwMode="auto">
              <a:xfrm>
                <a:off x="3467" y="1854"/>
                <a:ext cx="22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4" y="15"/>
                      <a:pt x="995" y="30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5" name="Freeform 81"/>
              <p:cNvSpPr>
                <a:spLocks/>
              </p:cNvSpPr>
              <p:nvPr/>
            </p:nvSpPr>
            <p:spPr bwMode="auto">
              <a:xfrm>
                <a:off x="3467" y="1875"/>
                <a:ext cx="23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4" y="15"/>
                      <a:pt x="1007" y="30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6" name="Freeform 82"/>
              <p:cNvSpPr>
                <a:spLocks/>
              </p:cNvSpPr>
              <p:nvPr/>
            </p:nvSpPr>
            <p:spPr bwMode="auto">
              <a:xfrm>
                <a:off x="3467" y="1783"/>
                <a:ext cx="23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18" y="14"/>
                      <a:pt x="1014" y="29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7" name="Freeform 83"/>
              <p:cNvSpPr>
                <a:spLocks/>
              </p:cNvSpPr>
              <p:nvPr/>
            </p:nvSpPr>
            <p:spPr bwMode="auto">
              <a:xfrm>
                <a:off x="3467" y="1804"/>
                <a:ext cx="23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999" y="2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1" y="6"/>
                      <a:pt x="1000" y="13"/>
                      <a:pt x="999" y="20"/>
                    </a:cubicBezTo>
                    <a:cubicBezTo>
                      <a:pt x="998" y="28"/>
                      <a:pt x="997" y="36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8" name="Freeform 84"/>
              <p:cNvSpPr>
                <a:spLocks/>
              </p:cNvSpPr>
              <p:nvPr/>
            </p:nvSpPr>
            <p:spPr bwMode="auto">
              <a:xfrm>
                <a:off x="3467" y="182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1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2" y="14"/>
                      <a:pt x="991" y="29"/>
                      <a:pt x="991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9" name="Freeform 85"/>
              <p:cNvSpPr>
                <a:spLocks/>
              </p:cNvSpPr>
              <p:nvPr/>
            </p:nvSpPr>
            <p:spPr bwMode="auto">
              <a:xfrm>
                <a:off x="3467" y="184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15"/>
                      <a:pt x="992" y="30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0" name="Freeform 86"/>
              <p:cNvSpPr>
                <a:spLocks/>
              </p:cNvSpPr>
              <p:nvPr/>
            </p:nvSpPr>
            <p:spPr bwMode="auto">
              <a:xfrm>
                <a:off x="3467" y="1865"/>
                <a:ext cx="23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9" y="24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7" y="8"/>
                      <a:pt x="998" y="16"/>
                      <a:pt x="999" y="24"/>
                    </a:cubicBezTo>
                    <a:cubicBezTo>
                      <a:pt x="1000" y="31"/>
                      <a:pt x="1001" y="38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1" name="Freeform 87"/>
              <p:cNvSpPr>
                <a:spLocks/>
              </p:cNvSpPr>
              <p:nvPr/>
            </p:nvSpPr>
            <p:spPr bwMode="auto">
              <a:xfrm>
                <a:off x="3467" y="1885"/>
                <a:ext cx="23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14" y="15"/>
                      <a:pt x="1018" y="30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2" name="Freeform 88"/>
              <p:cNvSpPr>
                <a:spLocks/>
              </p:cNvSpPr>
              <p:nvPr/>
            </p:nvSpPr>
            <p:spPr bwMode="auto">
              <a:xfrm>
                <a:off x="3467" y="1895"/>
                <a:ext cx="23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34" y="29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1034" h="29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26" y="10"/>
                      <a:pt x="1030" y="20"/>
                      <a:pt x="1034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3" name="Freeform 89"/>
              <p:cNvSpPr>
                <a:spLocks/>
              </p:cNvSpPr>
              <p:nvPr/>
            </p:nvSpPr>
            <p:spPr bwMode="auto">
              <a:xfrm>
                <a:off x="3212" y="1756"/>
                <a:ext cx="510" cy="163"/>
              </a:xfrm>
              <a:custGeom>
                <a:avLst/>
                <a:gdLst/>
                <a:ahLst/>
                <a:cxnLst>
                  <a:cxn ang="0">
                    <a:pos x="2216" y="707"/>
                  </a:cxn>
                  <a:cxn ang="0">
                    <a:pos x="138" y="707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20"/>
                  </a:cxn>
                  <a:cxn ang="0">
                    <a:pos x="138" y="0"/>
                  </a:cxn>
                  <a:cxn ang="0">
                    <a:pos x="2216" y="0"/>
                  </a:cxn>
                  <a:cxn ang="0">
                    <a:pos x="2216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8"/>
                  </a:cxn>
                  <a:cxn ang="0">
                    <a:pos x="138" y="631"/>
                  </a:cxn>
                  <a:cxn ang="0">
                    <a:pos x="2216" y="631"/>
                  </a:cxn>
                  <a:cxn ang="0">
                    <a:pos x="2216" y="707"/>
                  </a:cxn>
                </a:cxnLst>
                <a:rect l="0" t="0" r="r" b="b"/>
                <a:pathLst>
                  <a:path w="2216" h="707">
                    <a:moveTo>
                      <a:pt x="2216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2216" y="0"/>
                    </a:lnTo>
                    <a:lnTo>
                      <a:pt x="2216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2216" y="631"/>
                    </a:lnTo>
                    <a:lnTo>
                      <a:pt x="2216" y="707"/>
                    </a:ln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4" name="Freeform 90"/>
              <p:cNvSpPr>
                <a:spLocks/>
              </p:cNvSpPr>
              <p:nvPr/>
            </p:nvSpPr>
            <p:spPr bwMode="auto">
              <a:xfrm>
                <a:off x="3212" y="1756"/>
                <a:ext cx="255" cy="163"/>
              </a:xfrm>
              <a:custGeom>
                <a:avLst/>
                <a:gdLst/>
                <a:ahLst/>
                <a:cxnLst>
                  <a:cxn ang="0">
                    <a:pos x="1108" y="707"/>
                  </a:cxn>
                  <a:cxn ang="0">
                    <a:pos x="138" y="707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20"/>
                  </a:cxn>
                  <a:cxn ang="0">
                    <a:pos x="138" y="0"/>
                  </a:cxn>
                  <a:cxn ang="0">
                    <a:pos x="1108" y="0"/>
                  </a:cxn>
                  <a:cxn ang="0">
                    <a:pos x="1108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8"/>
                  </a:cxn>
                  <a:cxn ang="0">
                    <a:pos x="138" y="631"/>
                  </a:cxn>
                  <a:cxn ang="0">
                    <a:pos x="1108" y="631"/>
                  </a:cxn>
                  <a:cxn ang="0">
                    <a:pos x="1108" y="707"/>
                  </a:cxn>
                </a:cxnLst>
                <a:rect l="0" t="0" r="r" b="b"/>
                <a:pathLst>
                  <a:path w="1108" h="707">
                    <a:moveTo>
                      <a:pt x="1108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1108" y="0"/>
                    </a:lnTo>
                    <a:lnTo>
                      <a:pt x="1108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1108" y="631"/>
                    </a:lnTo>
                    <a:lnTo>
                      <a:pt x="1108" y="707"/>
                    </a:ln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5" name="Freeform 91"/>
              <p:cNvSpPr>
                <a:spLocks/>
              </p:cNvSpPr>
              <p:nvPr/>
            </p:nvSpPr>
            <p:spPr bwMode="auto">
              <a:xfrm>
                <a:off x="3245" y="2299"/>
                <a:ext cx="583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6"/>
                  </a:cxn>
                  <a:cxn ang="0">
                    <a:pos x="2529" y="196"/>
                  </a:cxn>
                  <a:cxn ang="0">
                    <a:pos x="1711" y="196"/>
                  </a:cxn>
                  <a:cxn ang="0">
                    <a:pos x="1711" y="223"/>
                  </a:cxn>
                  <a:cxn ang="0">
                    <a:pos x="1711" y="250"/>
                  </a:cxn>
                  <a:cxn ang="0">
                    <a:pos x="1711" y="277"/>
                  </a:cxn>
                  <a:cxn ang="0">
                    <a:pos x="1711" y="303"/>
                  </a:cxn>
                  <a:cxn ang="0">
                    <a:pos x="1711" y="330"/>
                  </a:cxn>
                  <a:cxn ang="0">
                    <a:pos x="1711" y="357"/>
                  </a:cxn>
                  <a:cxn ang="0">
                    <a:pos x="1711" y="384"/>
                  </a:cxn>
                  <a:cxn ang="0">
                    <a:pos x="1711" y="410"/>
                  </a:cxn>
                  <a:cxn ang="0">
                    <a:pos x="1711" y="437"/>
                  </a:cxn>
                  <a:cxn ang="0">
                    <a:pos x="1711" y="464"/>
                  </a:cxn>
                  <a:cxn ang="0">
                    <a:pos x="1711" y="490"/>
                  </a:cxn>
                  <a:cxn ang="0">
                    <a:pos x="1711" y="517"/>
                  </a:cxn>
                  <a:cxn ang="0">
                    <a:pos x="1711" y="533"/>
                  </a:cxn>
                  <a:cxn ang="0">
                    <a:pos x="1657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196"/>
                    </a:lnTo>
                    <a:lnTo>
                      <a:pt x="1711" y="196"/>
                    </a:lnTo>
                    <a:lnTo>
                      <a:pt x="1711" y="223"/>
                    </a:lnTo>
                    <a:lnTo>
                      <a:pt x="1711" y="250"/>
                    </a:lnTo>
                    <a:lnTo>
                      <a:pt x="1711" y="277"/>
                    </a:lnTo>
                    <a:lnTo>
                      <a:pt x="1711" y="303"/>
                    </a:lnTo>
                    <a:lnTo>
                      <a:pt x="1711" y="330"/>
                    </a:lnTo>
                    <a:lnTo>
                      <a:pt x="1711" y="357"/>
                    </a:lnTo>
                    <a:lnTo>
                      <a:pt x="1711" y="384"/>
                    </a:lnTo>
                    <a:lnTo>
                      <a:pt x="1711" y="410"/>
                    </a:lnTo>
                    <a:lnTo>
                      <a:pt x="1711" y="437"/>
                    </a:lnTo>
                    <a:lnTo>
                      <a:pt x="1711" y="464"/>
                    </a:lnTo>
                    <a:lnTo>
                      <a:pt x="1711" y="490"/>
                    </a:lnTo>
                    <a:lnTo>
                      <a:pt x="1711" y="517"/>
                    </a:lnTo>
                    <a:lnTo>
                      <a:pt x="1711" y="533"/>
                    </a:lnTo>
                    <a:lnTo>
                      <a:pt x="1657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6" name="Freeform 92"/>
              <p:cNvSpPr>
                <a:spLocks/>
              </p:cNvSpPr>
              <p:nvPr/>
            </p:nvSpPr>
            <p:spPr bwMode="auto">
              <a:xfrm>
                <a:off x="3245" y="2299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7" name="Rectangle 93"/>
              <p:cNvSpPr>
                <a:spLocks noChangeArrowheads="1"/>
              </p:cNvSpPr>
              <p:nvPr/>
            </p:nvSpPr>
            <p:spPr bwMode="auto">
              <a:xfrm>
                <a:off x="3730" y="2306"/>
                <a:ext cx="49" cy="3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8" name="Rectangle 94"/>
              <p:cNvSpPr>
                <a:spLocks noChangeArrowheads="1"/>
              </p:cNvSpPr>
              <p:nvPr/>
            </p:nvSpPr>
            <p:spPr bwMode="auto">
              <a:xfrm>
                <a:off x="3303" y="2306"/>
                <a:ext cx="49" cy="10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9" name="Rectangle 95"/>
              <p:cNvSpPr>
                <a:spLocks noChangeArrowheads="1"/>
              </p:cNvSpPr>
              <p:nvPr/>
            </p:nvSpPr>
            <p:spPr bwMode="auto">
              <a:xfrm>
                <a:off x="3712" y="2306"/>
                <a:ext cx="12" cy="3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0" name="Rectangle 96"/>
              <p:cNvSpPr>
                <a:spLocks noChangeArrowheads="1"/>
              </p:cNvSpPr>
              <p:nvPr/>
            </p:nvSpPr>
            <p:spPr bwMode="auto">
              <a:xfrm>
                <a:off x="3285" y="2306"/>
                <a:ext cx="11" cy="109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1" name="Freeform 97"/>
              <p:cNvSpPr>
                <a:spLocks/>
              </p:cNvSpPr>
              <p:nvPr/>
            </p:nvSpPr>
            <p:spPr bwMode="auto">
              <a:xfrm>
                <a:off x="3210" y="2176"/>
                <a:ext cx="583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494" y="0"/>
                  </a:cxn>
                  <a:cxn ang="0">
                    <a:pos x="2530" y="36"/>
                  </a:cxn>
                  <a:cxn ang="0">
                    <a:pos x="2530" y="496"/>
                  </a:cxn>
                  <a:cxn ang="0">
                    <a:pos x="2494" y="533"/>
                  </a:cxn>
                  <a:cxn ang="0">
                    <a:pos x="37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7" y="0"/>
                  </a:cxn>
                </a:cxnLst>
                <a:rect l="0" t="0" r="r" b="b"/>
                <a:pathLst>
                  <a:path w="2530" h="533">
                    <a:moveTo>
                      <a:pt x="37" y="0"/>
                    </a:moveTo>
                    <a:lnTo>
                      <a:pt x="2494" y="0"/>
                    </a:lnTo>
                    <a:cubicBezTo>
                      <a:pt x="2514" y="0"/>
                      <a:pt x="2530" y="16"/>
                      <a:pt x="2530" y="36"/>
                    </a:cubicBezTo>
                    <a:lnTo>
                      <a:pt x="2530" y="496"/>
                    </a:lnTo>
                    <a:cubicBezTo>
                      <a:pt x="2530" y="516"/>
                      <a:pt x="2514" y="533"/>
                      <a:pt x="2494" y="533"/>
                    </a:cubicBez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2" name="Freeform 98"/>
              <p:cNvSpPr>
                <a:spLocks/>
              </p:cNvSpPr>
              <p:nvPr/>
            </p:nvSpPr>
            <p:spPr bwMode="auto">
              <a:xfrm>
                <a:off x="3210" y="2176"/>
                <a:ext cx="291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265" y="0"/>
                  </a:cxn>
                  <a:cxn ang="0">
                    <a:pos x="1265" y="533"/>
                  </a:cxn>
                  <a:cxn ang="0">
                    <a:pos x="37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7" y="0"/>
                  </a:cxn>
                </a:cxnLst>
                <a:rect l="0" t="0" r="r" b="b"/>
                <a:pathLst>
                  <a:path w="1265" h="533">
                    <a:moveTo>
                      <a:pt x="37" y="0"/>
                    </a:moveTo>
                    <a:lnTo>
                      <a:pt x="1265" y="0"/>
                    </a:lnTo>
                    <a:lnTo>
                      <a:pt x="1265" y="533"/>
                    </a:ln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3" name="Rectangle 99"/>
              <p:cNvSpPr>
                <a:spLocks noChangeArrowheads="1"/>
              </p:cNvSpPr>
              <p:nvPr/>
            </p:nvSpPr>
            <p:spPr bwMode="auto">
              <a:xfrm>
                <a:off x="3695" y="2183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4" name="Rectangle 100"/>
              <p:cNvSpPr>
                <a:spLocks noChangeArrowheads="1"/>
              </p:cNvSpPr>
              <p:nvPr/>
            </p:nvSpPr>
            <p:spPr bwMode="auto">
              <a:xfrm>
                <a:off x="3268" y="2183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5" name="Rectangle 101"/>
              <p:cNvSpPr>
                <a:spLocks noChangeArrowheads="1"/>
              </p:cNvSpPr>
              <p:nvPr/>
            </p:nvSpPr>
            <p:spPr bwMode="auto">
              <a:xfrm>
                <a:off x="3677" y="2183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6" name="Rectangle 102"/>
              <p:cNvSpPr>
                <a:spLocks noChangeArrowheads="1"/>
              </p:cNvSpPr>
              <p:nvPr/>
            </p:nvSpPr>
            <p:spPr bwMode="auto">
              <a:xfrm>
                <a:off x="3249" y="2183"/>
                <a:ext cx="12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7" name="Freeform 103"/>
              <p:cNvSpPr>
                <a:spLocks/>
              </p:cNvSpPr>
              <p:nvPr/>
            </p:nvSpPr>
            <p:spPr bwMode="auto">
              <a:xfrm>
                <a:off x="3245" y="2053"/>
                <a:ext cx="583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6"/>
                  </a:cxn>
                  <a:cxn ang="0">
                    <a:pos x="2529" y="496"/>
                  </a:cxn>
                  <a:cxn ang="0">
                    <a:pos x="2493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496"/>
                    </a:lnTo>
                    <a:cubicBezTo>
                      <a:pt x="2529" y="516"/>
                      <a:pt x="2513" y="533"/>
                      <a:pt x="2493" y="533"/>
                    </a:cubicBez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8" name="Freeform 104"/>
              <p:cNvSpPr>
                <a:spLocks/>
              </p:cNvSpPr>
              <p:nvPr/>
            </p:nvSpPr>
            <p:spPr bwMode="auto">
              <a:xfrm>
                <a:off x="3245" y="2053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9" name="Rectangle 105"/>
              <p:cNvSpPr>
                <a:spLocks noChangeArrowheads="1"/>
              </p:cNvSpPr>
              <p:nvPr/>
            </p:nvSpPr>
            <p:spPr bwMode="auto">
              <a:xfrm>
                <a:off x="3730" y="2060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0" name="Rectangle 106"/>
              <p:cNvSpPr>
                <a:spLocks noChangeArrowheads="1"/>
              </p:cNvSpPr>
              <p:nvPr/>
            </p:nvSpPr>
            <p:spPr bwMode="auto">
              <a:xfrm>
                <a:off x="3303" y="2060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1" name="Rectangle 107"/>
              <p:cNvSpPr>
                <a:spLocks noChangeArrowheads="1"/>
              </p:cNvSpPr>
              <p:nvPr/>
            </p:nvSpPr>
            <p:spPr bwMode="auto">
              <a:xfrm>
                <a:off x="3712" y="2060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2" name="Rectangle 108"/>
              <p:cNvSpPr>
                <a:spLocks noChangeArrowheads="1"/>
              </p:cNvSpPr>
              <p:nvPr/>
            </p:nvSpPr>
            <p:spPr bwMode="auto">
              <a:xfrm>
                <a:off x="3285" y="2060"/>
                <a:ext cx="11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3" name="Freeform 109"/>
              <p:cNvSpPr>
                <a:spLocks/>
              </p:cNvSpPr>
              <p:nvPr/>
            </p:nvSpPr>
            <p:spPr bwMode="auto">
              <a:xfrm>
                <a:off x="3172" y="2422"/>
                <a:ext cx="498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975" y="0"/>
                  </a:cxn>
                  <a:cxn ang="0">
                    <a:pos x="1975" y="74"/>
                  </a:cxn>
                  <a:cxn ang="0">
                    <a:pos x="2029" y="74"/>
                  </a:cxn>
                  <a:cxn ang="0">
                    <a:pos x="2163" y="74"/>
                  </a:cxn>
                  <a:cxn ang="0">
                    <a:pos x="2048" y="254"/>
                  </a:cxn>
                  <a:cxn ang="0">
                    <a:pos x="2042" y="358"/>
                  </a:cxn>
                  <a:cxn ang="0">
                    <a:pos x="2048" y="461"/>
                  </a:cxn>
                  <a:cxn ang="0">
                    <a:pos x="2107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2163" h="617">
                    <a:moveTo>
                      <a:pt x="42" y="0"/>
                    </a:moveTo>
                    <a:lnTo>
                      <a:pt x="1975" y="0"/>
                    </a:lnTo>
                    <a:lnTo>
                      <a:pt x="1975" y="74"/>
                    </a:lnTo>
                    <a:lnTo>
                      <a:pt x="2029" y="74"/>
                    </a:lnTo>
                    <a:lnTo>
                      <a:pt x="2163" y="74"/>
                    </a:lnTo>
                    <a:cubicBezTo>
                      <a:pt x="2098" y="74"/>
                      <a:pt x="2061" y="153"/>
                      <a:pt x="2048" y="254"/>
                    </a:cubicBezTo>
                    <a:cubicBezTo>
                      <a:pt x="2044" y="288"/>
                      <a:pt x="2042" y="323"/>
                      <a:pt x="2042" y="358"/>
                    </a:cubicBezTo>
                    <a:cubicBezTo>
                      <a:pt x="2042" y="392"/>
                      <a:pt x="2044" y="428"/>
                      <a:pt x="2048" y="461"/>
                    </a:cubicBezTo>
                    <a:cubicBezTo>
                      <a:pt x="2057" y="528"/>
                      <a:pt x="2076" y="586"/>
                      <a:pt x="2107" y="617"/>
                    </a:cubicBez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4" name="Freeform 110"/>
              <p:cNvSpPr>
                <a:spLocks/>
              </p:cNvSpPr>
              <p:nvPr/>
            </p:nvSpPr>
            <p:spPr bwMode="auto">
              <a:xfrm>
                <a:off x="3172" y="2422"/>
                <a:ext cx="337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465" y="0"/>
                  </a:cxn>
                  <a:cxn ang="0">
                    <a:pos x="1465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1465" h="617">
                    <a:moveTo>
                      <a:pt x="42" y="0"/>
                    </a:moveTo>
                    <a:lnTo>
                      <a:pt x="1465" y="0"/>
                    </a:lnTo>
                    <a:lnTo>
                      <a:pt x="1465" y="617"/>
                    </a:ln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5" name="Rectangle 111"/>
              <p:cNvSpPr>
                <a:spLocks noChangeArrowheads="1"/>
              </p:cNvSpPr>
              <p:nvPr/>
            </p:nvSpPr>
            <p:spPr bwMode="auto">
              <a:xfrm>
                <a:off x="3239" y="2431"/>
                <a:ext cx="56" cy="125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6" name="Rectangle 112"/>
              <p:cNvSpPr>
                <a:spLocks noChangeArrowheads="1"/>
              </p:cNvSpPr>
              <p:nvPr/>
            </p:nvSpPr>
            <p:spPr bwMode="auto">
              <a:xfrm>
                <a:off x="3218" y="2431"/>
                <a:ext cx="13" cy="125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7" name="Freeform 113"/>
              <p:cNvSpPr>
                <a:spLocks/>
              </p:cNvSpPr>
              <p:nvPr/>
            </p:nvSpPr>
            <p:spPr bwMode="auto">
              <a:xfrm>
                <a:off x="3509" y="2459"/>
                <a:ext cx="140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6" y="0"/>
                  </a:cxn>
                  <a:cxn ang="0">
                    <a:pos x="583" y="95"/>
                  </a:cxn>
                  <a:cxn ang="0">
                    <a:pos x="577" y="199"/>
                  </a:cxn>
                  <a:cxn ang="0">
                    <a:pos x="583" y="298"/>
                  </a:cxn>
                  <a:cxn ang="0">
                    <a:pos x="0" y="298"/>
                  </a:cxn>
                  <a:cxn ang="0">
                    <a:pos x="0" y="0"/>
                  </a:cxn>
                </a:cxnLst>
                <a:rect l="0" t="0" r="r" b="b"/>
                <a:pathLst>
                  <a:path w="606" h="298">
                    <a:moveTo>
                      <a:pt x="0" y="0"/>
                    </a:moveTo>
                    <a:lnTo>
                      <a:pt x="606" y="0"/>
                    </a:lnTo>
                    <a:cubicBezTo>
                      <a:pt x="595" y="28"/>
                      <a:pt x="588" y="60"/>
                      <a:pt x="583" y="95"/>
                    </a:cubicBezTo>
                    <a:cubicBezTo>
                      <a:pt x="579" y="129"/>
                      <a:pt x="577" y="164"/>
                      <a:pt x="577" y="199"/>
                    </a:cubicBezTo>
                    <a:cubicBezTo>
                      <a:pt x="577" y="232"/>
                      <a:pt x="579" y="266"/>
                      <a:pt x="583" y="298"/>
                    </a:cubicBezTo>
                    <a:lnTo>
                      <a:pt x="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8" name="Rectangle 114"/>
              <p:cNvSpPr>
                <a:spLocks noChangeArrowheads="1"/>
              </p:cNvSpPr>
              <p:nvPr/>
            </p:nvSpPr>
            <p:spPr bwMode="auto">
              <a:xfrm>
                <a:off x="3333" y="2459"/>
                <a:ext cx="176" cy="6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9" name="Rectangle 115"/>
              <p:cNvSpPr>
                <a:spLocks noChangeArrowheads="1"/>
              </p:cNvSpPr>
              <p:nvPr/>
            </p:nvSpPr>
            <p:spPr bwMode="auto">
              <a:xfrm>
                <a:off x="3536" y="2090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0" name="Rectangle 116"/>
              <p:cNvSpPr>
                <a:spLocks noChangeArrowheads="1"/>
              </p:cNvSpPr>
              <p:nvPr/>
            </p:nvSpPr>
            <p:spPr bwMode="auto">
              <a:xfrm>
                <a:off x="3410" y="2090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1" name="Rectangle 117"/>
              <p:cNvSpPr>
                <a:spLocks noChangeArrowheads="1"/>
              </p:cNvSpPr>
              <p:nvPr/>
            </p:nvSpPr>
            <p:spPr bwMode="auto">
              <a:xfrm>
                <a:off x="3501" y="2213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2" name="Rectangle 118"/>
              <p:cNvSpPr>
                <a:spLocks noChangeArrowheads="1"/>
              </p:cNvSpPr>
              <p:nvPr/>
            </p:nvSpPr>
            <p:spPr bwMode="auto">
              <a:xfrm>
                <a:off x="3375" y="2213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3" name="Rectangle 119"/>
              <p:cNvSpPr>
                <a:spLocks noChangeArrowheads="1"/>
              </p:cNvSpPr>
              <p:nvPr/>
            </p:nvSpPr>
            <p:spPr bwMode="auto">
              <a:xfrm>
                <a:off x="3649" y="2460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4" name="Rectangle 120"/>
              <p:cNvSpPr>
                <a:spLocks noChangeArrowheads="1"/>
              </p:cNvSpPr>
              <p:nvPr/>
            </p:nvSpPr>
            <p:spPr bwMode="auto">
              <a:xfrm>
                <a:off x="3649" y="2474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5" name="Rectangle 121"/>
              <p:cNvSpPr>
                <a:spLocks noChangeArrowheads="1"/>
              </p:cNvSpPr>
              <p:nvPr/>
            </p:nvSpPr>
            <p:spPr bwMode="auto">
              <a:xfrm>
                <a:off x="3649" y="2488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6" name="Rectangle 122"/>
              <p:cNvSpPr>
                <a:spLocks noChangeArrowheads="1"/>
              </p:cNvSpPr>
              <p:nvPr/>
            </p:nvSpPr>
            <p:spPr bwMode="auto">
              <a:xfrm>
                <a:off x="3649" y="2503"/>
                <a:ext cx="319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7" name="Rectangle 123"/>
              <p:cNvSpPr>
                <a:spLocks noChangeArrowheads="1"/>
              </p:cNvSpPr>
              <p:nvPr/>
            </p:nvSpPr>
            <p:spPr bwMode="auto">
              <a:xfrm>
                <a:off x="3649" y="2517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8" name="Rectangle 124"/>
              <p:cNvSpPr>
                <a:spLocks noChangeArrowheads="1"/>
              </p:cNvSpPr>
              <p:nvPr/>
            </p:nvSpPr>
            <p:spPr bwMode="auto">
              <a:xfrm>
                <a:off x="3649" y="2531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9" name="Rectangle 125"/>
              <p:cNvSpPr>
                <a:spLocks noChangeArrowheads="1"/>
              </p:cNvSpPr>
              <p:nvPr/>
            </p:nvSpPr>
            <p:spPr bwMode="auto">
              <a:xfrm>
                <a:off x="3649" y="2467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0" name="Rectangle 126"/>
              <p:cNvSpPr>
                <a:spLocks noChangeArrowheads="1"/>
              </p:cNvSpPr>
              <p:nvPr/>
            </p:nvSpPr>
            <p:spPr bwMode="auto">
              <a:xfrm>
                <a:off x="3649" y="2481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1" name="Rectangle 127"/>
              <p:cNvSpPr>
                <a:spLocks noChangeArrowheads="1"/>
              </p:cNvSpPr>
              <p:nvPr/>
            </p:nvSpPr>
            <p:spPr bwMode="auto">
              <a:xfrm>
                <a:off x="3649" y="2495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2" name="Rectangle 128"/>
              <p:cNvSpPr>
                <a:spLocks noChangeArrowheads="1"/>
              </p:cNvSpPr>
              <p:nvPr/>
            </p:nvSpPr>
            <p:spPr bwMode="auto">
              <a:xfrm>
                <a:off x="3649" y="2509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3" name="Rectangle 129"/>
              <p:cNvSpPr>
                <a:spLocks noChangeArrowheads="1"/>
              </p:cNvSpPr>
              <p:nvPr/>
            </p:nvSpPr>
            <p:spPr bwMode="auto">
              <a:xfrm>
                <a:off x="3649" y="2524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4" name="Rectangle 130"/>
              <p:cNvSpPr>
                <a:spLocks noChangeArrowheads="1"/>
              </p:cNvSpPr>
              <p:nvPr/>
            </p:nvSpPr>
            <p:spPr bwMode="auto">
              <a:xfrm>
                <a:off x="3649" y="2538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5" name="Rectangle 131"/>
              <p:cNvSpPr>
                <a:spLocks noChangeArrowheads="1"/>
              </p:cNvSpPr>
              <p:nvPr/>
            </p:nvSpPr>
            <p:spPr bwMode="auto">
              <a:xfrm>
                <a:off x="3649" y="2545"/>
                <a:ext cx="319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6" name="Freeform 132"/>
              <p:cNvSpPr>
                <a:spLocks/>
              </p:cNvSpPr>
              <p:nvPr/>
            </p:nvSpPr>
            <p:spPr bwMode="auto">
              <a:xfrm>
                <a:off x="3968" y="2460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68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77" h="30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4" y="9"/>
                      <a:pt x="1370" y="20"/>
                      <a:pt x="1368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7" name="Freeform 133"/>
              <p:cNvSpPr>
                <a:spLocks/>
              </p:cNvSpPr>
              <p:nvPr/>
            </p:nvSpPr>
            <p:spPr bwMode="auto">
              <a:xfrm>
                <a:off x="3968" y="2474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1" y="0"/>
                  </a:cxn>
                  <a:cxn ang="0">
                    <a:pos x="1356" y="29"/>
                  </a:cxn>
                  <a:cxn ang="0">
                    <a:pos x="135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1" h="31">
                    <a:moveTo>
                      <a:pt x="0" y="0"/>
                    </a:moveTo>
                    <a:lnTo>
                      <a:pt x="1361" y="0"/>
                    </a:lnTo>
                    <a:cubicBezTo>
                      <a:pt x="1359" y="10"/>
                      <a:pt x="1358" y="19"/>
                      <a:pt x="1356" y="29"/>
                    </a:cubicBezTo>
                    <a:lnTo>
                      <a:pt x="1356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8" name="Freeform 134"/>
              <p:cNvSpPr>
                <a:spLocks/>
              </p:cNvSpPr>
              <p:nvPr/>
            </p:nvSpPr>
            <p:spPr bwMode="auto">
              <a:xfrm>
                <a:off x="3968" y="2488"/>
                <a:ext cx="31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3" y="0"/>
                  </a:cxn>
                  <a:cxn ang="0">
                    <a:pos x="135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3" h="31">
                    <a:moveTo>
                      <a:pt x="0" y="0"/>
                    </a:moveTo>
                    <a:lnTo>
                      <a:pt x="1353" y="0"/>
                    </a:lnTo>
                    <a:cubicBezTo>
                      <a:pt x="1352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9" name="Freeform 135"/>
              <p:cNvSpPr>
                <a:spLocks/>
              </p:cNvSpPr>
              <p:nvPr/>
            </p:nvSpPr>
            <p:spPr bwMode="auto">
              <a:xfrm>
                <a:off x="3968" y="2503"/>
                <a:ext cx="3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0" y="10"/>
                  </a:cxn>
                  <a:cxn ang="0">
                    <a:pos x="1350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0" h="30">
                    <a:moveTo>
                      <a:pt x="0" y="0"/>
                    </a:moveTo>
                    <a:lnTo>
                      <a:pt x="1350" y="0"/>
                    </a:lnTo>
                    <a:lnTo>
                      <a:pt x="1350" y="10"/>
                    </a:lnTo>
                    <a:cubicBezTo>
                      <a:pt x="1350" y="17"/>
                      <a:pt x="1350" y="23"/>
                      <a:pt x="135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0" name="Freeform 136"/>
              <p:cNvSpPr>
                <a:spLocks/>
              </p:cNvSpPr>
              <p:nvPr/>
            </p:nvSpPr>
            <p:spPr bwMode="auto">
              <a:xfrm>
                <a:off x="3968" y="2517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4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4" h="30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2" y="10"/>
                      <a:pt x="1353" y="20"/>
                      <a:pt x="1354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1" name="Freeform 137"/>
              <p:cNvSpPr>
                <a:spLocks/>
              </p:cNvSpPr>
              <p:nvPr/>
            </p:nvSpPr>
            <p:spPr bwMode="auto">
              <a:xfrm>
                <a:off x="3968" y="2531"/>
                <a:ext cx="31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8" y="0"/>
                  </a:cxn>
                  <a:cxn ang="0">
                    <a:pos x="136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3" h="31">
                    <a:moveTo>
                      <a:pt x="0" y="0"/>
                    </a:moveTo>
                    <a:lnTo>
                      <a:pt x="1358" y="0"/>
                    </a:lnTo>
                    <a:cubicBezTo>
                      <a:pt x="1359" y="11"/>
                      <a:pt x="1361" y="21"/>
                      <a:pt x="136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2" name="Freeform 138"/>
              <p:cNvSpPr>
                <a:spLocks/>
              </p:cNvSpPr>
              <p:nvPr/>
            </p:nvSpPr>
            <p:spPr bwMode="auto">
              <a:xfrm>
                <a:off x="3968" y="2467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8" y="0"/>
                  </a:cxn>
                  <a:cxn ang="0">
                    <a:pos x="136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8" h="31">
                    <a:moveTo>
                      <a:pt x="0" y="0"/>
                    </a:moveTo>
                    <a:lnTo>
                      <a:pt x="1368" y="0"/>
                    </a:lnTo>
                    <a:cubicBezTo>
                      <a:pt x="1365" y="10"/>
                      <a:pt x="1363" y="20"/>
                      <a:pt x="136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3" name="Freeform 139"/>
              <p:cNvSpPr>
                <a:spLocks/>
              </p:cNvSpPr>
              <p:nvPr/>
            </p:nvSpPr>
            <p:spPr bwMode="auto">
              <a:xfrm>
                <a:off x="3968" y="2481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6" y="0"/>
                  </a:cxn>
                  <a:cxn ang="0">
                    <a:pos x="1353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6" h="30">
                    <a:moveTo>
                      <a:pt x="0" y="0"/>
                    </a:moveTo>
                    <a:lnTo>
                      <a:pt x="1356" y="0"/>
                    </a:lnTo>
                    <a:cubicBezTo>
                      <a:pt x="1355" y="10"/>
                      <a:pt x="1354" y="20"/>
                      <a:pt x="135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4" name="Freeform 140"/>
              <p:cNvSpPr>
                <a:spLocks/>
              </p:cNvSpPr>
              <p:nvPr/>
            </p:nvSpPr>
            <p:spPr bwMode="auto">
              <a:xfrm>
                <a:off x="3968" y="2495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0" y="10"/>
                      <a:pt x="1350" y="20"/>
                      <a:pt x="1350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5" name="Freeform 141"/>
              <p:cNvSpPr>
                <a:spLocks/>
              </p:cNvSpPr>
              <p:nvPr/>
            </p:nvSpPr>
            <p:spPr bwMode="auto">
              <a:xfrm>
                <a:off x="3968" y="2509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0" y="0"/>
                    </a:lnTo>
                    <a:cubicBezTo>
                      <a:pt x="1350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6" name="Freeform 142"/>
              <p:cNvSpPr>
                <a:spLocks/>
              </p:cNvSpPr>
              <p:nvPr/>
            </p:nvSpPr>
            <p:spPr bwMode="auto">
              <a:xfrm>
                <a:off x="3968" y="2524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4" y="0"/>
                  </a:cxn>
                  <a:cxn ang="0">
                    <a:pos x="1356" y="22"/>
                  </a:cxn>
                  <a:cxn ang="0">
                    <a:pos x="1358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8" h="31">
                    <a:moveTo>
                      <a:pt x="0" y="0"/>
                    </a:moveTo>
                    <a:lnTo>
                      <a:pt x="1354" y="0"/>
                    </a:lnTo>
                    <a:cubicBezTo>
                      <a:pt x="1355" y="8"/>
                      <a:pt x="1355" y="15"/>
                      <a:pt x="1356" y="22"/>
                    </a:cubicBezTo>
                    <a:lnTo>
                      <a:pt x="1358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7" name="Freeform 143"/>
              <p:cNvSpPr>
                <a:spLocks/>
              </p:cNvSpPr>
              <p:nvPr/>
            </p:nvSpPr>
            <p:spPr bwMode="auto">
              <a:xfrm>
                <a:off x="3968" y="2538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3" y="0"/>
                  </a:cxn>
                  <a:cxn ang="0">
                    <a:pos x="1370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70" h="30">
                    <a:moveTo>
                      <a:pt x="0" y="0"/>
                    </a:moveTo>
                    <a:lnTo>
                      <a:pt x="1363" y="0"/>
                    </a:lnTo>
                    <a:cubicBezTo>
                      <a:pt x="1365" y="10"/>
                      <a:pt x="1368" y="21"/>
                      <a:pt x="137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8" name="Freeform 144"/>
              <p:cNvSpPr>
                <a:spLocks/>
              </p:cNvSpPr>
              <p:nvPr/>
            </p:nvSpPr>
            <p:spPr bwMode="auto">
              <a:xfrm>
                <a:off x="3968" y="2545"/>
                <a:ext cx="31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0" y="0"/>
                  </a:cxn>
                  <a:cxn ang="0">
                    <a:pos x="1377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377" h="21">
                    <a:moveTo>
                      <a:pt x="0" y="0"/>
                    </a:moveTo>
                    <a:lnTo>
                      <a:pt x="1370" y="0"/>
                    </a:lnTo>
                    <a:cubicBezTo>
                      <a:pt x="1373" y="8"/>
                      <a:pt x="1375" y="14"/>
                      <a:pt x="137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9" name="Freeform 145"/>
              <p:cNvSpPr>
                <a:spLocks/>
              </p:cNvSpPr>
              <p:nvPr/>
            </p:nvSpPr>
            <p:spPr bwMode="auto">
              <a:xfrm>
                <a:off x="3642" y="2439"/>
                <a:ext cx="652" cy="131"/>
              </a:xfrm>
              <a:custGeom>
                <a:avLst/>
                <a:gdLst/>
                <a:ahLst/>
                <a:cxnLst>
                  <a:cxn ang="0">
                    <a:pos x="2829" y="568"/>
                  </a:cxn>
                  <a:cxn ang="0">
                    <a:pos x="121" y="568"/>
                  </a:cxn>
                  <a:cxn ang="0">
                    <a:pos x="6" y="387"/>
                  </a:cxn>
                  <a:cxn ang="0">
                    <a:pos x="0" y="284"/>
                  </a:cxn>
                  <a:cxn ang="0">
                    <a:pos x="6" y="180"/>
                  </a:cxn>
                  <a:cxn ang="0">
                    <a:pos x="121" y="0"/>
                  </a:cxn>
                  <a:cxn ang="0">
                    <a:pos x="2829" y="0"/>
                  </a:cxn>
                  <a:cxn ang="0">
                    <a:pos x="2829" y="90"/>
                  </a:cxn>
                  <a:cxn ang="0">
                    <a:pos x="121" y="90"/>
                  </a:cxn>
                  <a:cxn ang="0">
                    <a:pos x="95" y="192"/>
                  </a:cxn>
                  <a:cxn ang="0">
                    <a:pos x="90" y="284"/>
                  </a:cxn>
                  <a:cxn ang="0">
                    <a:pos x="95" y="376"/>
                  </a:cxn>
                  <a:cxn ang="0">
                    <a:pos x="121" y="478"/>
                  </a:cxn>
                  <a:cxn ang="0">
                    <a:pos x="2829" y="478"/>
                  </a:cxn>
                  <a:cxn ang="0">
                    <a:pos x="2829" y="568"/>
                  </a:cxn>
                </a:cxnLst>
                <a:rect l="0" t="0" r="r" b="b"/>
                <a:pathLst>
                  <a:path w="2829" h="568">
                    <a:moveTo>
                      <a:pt x="2829" y="568"/>
                    </a:moveTo>
                    <a:lnTo>
                      <a:pt x="121" y="568"/>
                    </a:lnTo>
                    <a:cubicBezTo>
                      <a:pt x="56" y="568"/>
                      <a:pt x="19" y="489"/>
                      <a:pt x="6" y="387"/>
                    </a:cubicBezTo>
                    <a:cubicBezTo>
                      <a:pt x="2" y="354"/>
                      <a:pt x="0" y="318"/>
                      <a:pt x="0" y="284"/>
                    </a:cubicBezTo>
                    <a:cubicBezTo>
                      <a:pt x="0" y="249"/>
                      <a:pt x="2" y="214"/>
                      <a:pt x="6" y="180"/>
                    </a:cubicBezTo>
                    <a:cubicBezTo>
                      <a:pt x="19" y="79"/>
                      <a:pt x="56" y="0"/>
                      <a:pt x="121" y="0"/>
                    </a:cubicBezTo>
                    <a:lnTo>
                      <a:pt x="2829" y="0"/>
                    </a:lnTo>
                    <a:lnTo>
                      <a:pt x="2829" y="90"/>
                    </a:lnTo>
                    <a:lnTo>
                      <a:pt x="121" y="90"/>
                    </a:lnTo>
                    <a:cubicBezTo>
                      <a:pt x="112" y="90"/>
                      <a:pt x="102" y="134"/>
                      <a:pt x="95" y="192"/>
                    </a:cubicBezTo>
                    <a:cubicBezTo>
                      <a:pt x="91" y="220"/>
                      <a:pt x="90" y="251"/>
                      <a:pt x="90" y="284"/>
                    </a:cubicBezTo>
                    <a:cubicBezTo>
                      <a:pt x="90" y="316"/>
                      <a:pt x="91" y="348"/>
                      <a:pt x="95" y="376"/>
                    </a:cubicBezTo>
                    <a:cubicBezTo>
                      <a:pt x="102" y="433"/>
                      <a:pt x="112" y="478"/>
                      <a:pt x="121" y="478"/>
                    </a:cubicBezTo>
                    <a:lnTo>
                      <a:pt x="2829" y="478"/>
                    </a:lnTo>
                    <a:lnTo>
                      <a:pt x="2829" y="568"/>
                    </a:lnTo>
                    <a:close/>
                  </a:path>
                </a:pathLst>
              </a:custGeom>
              <a:solidFill>
                <a:srgbClr val="27D3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0" name="Freeform 146"/>
              <p:cNvSpPr>
                <a:spLocks noEditPoints="1"/>
              </p:cNvSpPr>
              <p:nvPr/>
            </p:nvSpPr>
            <p:spPr bwMode="auto">
              <a:xfrm>
                <a:off x="3968" y="2439"/>
                <a:ext cx="326" cy="131"/>
              </a:xfrm>
              <a:custGeom>
                <a:avLst/>
                <a:gdLst/>
                <a:ahLst/>
                <a:cxnLst>
                  <a:cxn ang="0">
                    <a:pos x="1415" y="568"/>
                  </a:cxn>
                  <a:cxn ang="0">
                    <a:pos x="0" y="568"/>
                  </a:cxn>
                  <a:cxn ang="0">
                    <a:pos x="0" y="478"/>
                  </a:cxn>
                  <a:cxn ang="0">
                    <a:pos x="1415" y="478"/>
                  </a:cxn>
                  <a:cxn ang="0">
                    <a:pos x="1415" y="568"/>
                  </a:cxn>
                  <a:cxn ang="0">
                    <a:pos x="0" y="0"/>
                  </a:cxn>
                  <a:cxn ang="0">
                    <a:pos x="1415" y="0"/>
                  </a:cxn>
                  <a:cxn ang="0">
                    <a:pos x="1415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1415" h="568">
                    <a:moveTo>
                      <a:pt x="1415" y="568"/>
                    </a:moveTo>
                    <a:lnTo>
                      <a:pt x="0" y="568"/>
                    </a:lnTo>
                    <a:lnTo>
                      <a:pt x="0" y="478"/>
                    </a:lnTo>
                    <a:lnTo>
                      <a:pt x="1415" y="478"/>
                    </a:lnTo>
                    <a:lnTo>
                      <a:pt x="1415" y="568"/>
                    </a:lnTo>
                    <a:close/>
                    <a:moveTo>
                      <a:pt x="0" y="0"/>
                    </a:moveTo>
                    <a:lnTo>
                      <a:pt x="1415" y="0"/>
                    </a:lnTo>
                    <a:lnTo>
                      <a:pt x="1415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1" name="Rectangle 147"/>
              <p:cNvSpPr>
                <a:spLocks noChangeArrowheads="1"/>
              </p:cNvSpPr>
              <p:nvPr/>
            </p:nvSpPr>
            <p:spPr bwMode="auto">
              <a:xfrm>
                <a:off x="3974" y="2403"/>
                <a:ext cx="237" cy="15"/>
              </a:xfrm>
              <a:prstGeom prst="rect">
                <a:avLst/>
              </a:prstGeom>
              <a:solidFill>
                <a:srgbClr val="AAC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2" name="Rectangle 148"/>
              <p:cNvSpPr>
                <a:spLocks noChangeArrowheads="1"/>
              </p:cNvSpPr>
              <p:nvPr/>
            </p:nvSpPr>
            <p:spPr bwMode="auto">
              <a:xfrm>
                <a:off x="3960" y="2418"/>
                <a:ext cx="265" cy="1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3" name="Rectangle 149"/>
              <p:cNvSpPr>
                <a:spLocks noChangeArrowheads="1"/>
              </p:cNvSpPr>
              <p:nvPr/>
            </p:nvSpPr>
            <p:spPr bwMode="auto">
              <a:xfrm>
                <a:off x="4072" y="2423"/>
                <a:ext cx="446" cy="17"/>
              </a:xfrm>
              <a:prstGeom prst="rect">
                <a:avLst/>
              </a:prstGeom>
              <a:solidFill>
                <a:srgbClr val="EF75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4" name="Rectangle 150"/>
              <p:cNvSpPr>
                <a:spLocks noChangeArrowheads="1"/>
              </p:cNvSpPr>
              <p:nvPr/>
            </p:nvSpPr>
            <p:spPr bwMode="auto">
              <a:xfrm>
                <a:off x="3639" y="2344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5" name="Rectangle 151"/>
              <p:cNvSpPr>
                <a:spLocks noChangeArrowheads="1"/>
              </p:cNvSpPr>
              <p:nvPr/>
            </p:nvSpPr>
            <p:spPr bwMode="auto">
              <a:xfrm>
                <a:off x="3639" y="2357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6" name="Rectangle 152"/>
              <p:cNvSpPr>
                <a:spLocks noChangeArrowheads="1"/>
              </p:cNvSpPr>
              <p:nvPr/>
            </p:nvSpPr>
            <p:spPr bwMode="auto">
              <a:xfrm>
                <a:off x="3639" y="2369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7" name="Rectangle 153"/>
              <p:cNvSpPr>
                <a:spLocks noChangeArrowheads="1"/>
              </p:cNvSpPr>
              <p:nvPr/>
            </p:nvSpPr>
            <p:spPr bwMode="auto">
              <a:xfrm>
                <a:off x="3639" y="2381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8" name="Rectangle 154"/>
              <p:cNvSpPr>
                <a:spLocks noChangeArrowheads="1"/>
              </p:cNvSpPr>
              <p:nvPr/>
            </p:nvSpPr>
            <p:spPr bwMode="auto">
              <a:xfrm>
                <a:off x="3639" y="2394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9" name="Rectangle 155"/>
              <p:cNvSpPr>
                <a:spLocks noChangeArrowheads="1"/>
              </p:cNvSpPr>
              <p:nvPr/>
            </p:nvSpPr>
            <p:spPr bwMode="auto">
              <a:xfrm>
                <a:off x="3639" y="2406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0" name="Rectangle 156"/>
              <p:cNvSpPr>
                <a:spLocks noChangeArrowheads="1"/>
              </p:cNvSpPr>
              <p:nvPr/>
            </p:nvSpPr>
            <p:spPr bwMode="auto">
              <a:xfrm>
                <a:off x="3639" y="2351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1" name="Rectangle 157"/>
              <p:cNvSpPr>
                <a:spLocks noChangeArrowheads="1"/>
              </p:cNvSpPr>
              <p:nvPr/>
            </p:nvSpPr>
            <p:spPr bwMode="auto">
              <a:xfrm>
                <a:off x="3639" y="2363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2" name="Rectangle 158"/>
              <p:cNvSpPr>
                <a:spLocks noChangeArrowheads="1"/>
              </p:cNvSpPr>
              <p:nvPr/>
            </p:nvSpPr>
            <p:spPr bwMode="auto">
              <a:xfrm>
                <a:off x="3639" y="2375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3" name="Rectangle 159"/>
              <p:cNvSpPr>
                <a:spLocks noChangeArrowheads="1"/>
              </p:cNvSpPr>
              <p:nvPr/>
            </p:nvSpPr>
            <p:spPr bwMode="auto">
              <a:xfrm>
                <a:off x="3639" y="2388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4" name="Rectangle 160"/>
              <p:cNvSpPr>
                <a:spLocks noChangeArrowheads="1"/>
              </p:cNvSpPr>
              <p:nvPr/>
            </p:nvSpPr>
            <p:spPr bwMode="auto">
              <a:xfrm>
                <a:off x="3639" y="2400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5" name="Rectangle 161"/>
              <p:cNvSpPr>
                <a:spLocks noChangeArrowheads="1"/>
              </p:cNvSpPr>
              <p:nvPr/>
            </p:nvSpPr>
            <p:spPr bwMode="auto">
              <a:xfrm>
                <a:off x="3639" y="2412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6" name="Rectangle 162"/>
              <p:cNvSpPr>
                <a:spLocks noChangeArrowheads="1"/>
              </p:cNvSpPr>
              <p:nvPr/>
            </p:nvSpPr>
            <p:spPr bwMode="auto">
              <a:xfrm>
                <a:off x="3639" y="2418"/>
                <a:ext cx="356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7" name="Freeform 163"/>
              <p:cNvSpPr>
                <a:spLocks/>
              </p:cNvSpPr>
              <p:nvPr/>
            </p:nvSpPr>
            <p:spPr bwMode="auto">
              <a:xfrm>
                <a:off x="3995" y="2344"/>
                <a:ext cx="77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100"/>
                  </a:cxn>
                  <a:cxn ang="0">
                    <a:pos x="239" y="100"/>
                  </a:cxn>
                  <a:cxn ang="0">
                    <a:pos x="338" y="339"/>
                  </a:cxn>
                  <a:cxn ang="0">
                    <a:pos x="247" y="339"/>
                  </a:cxn>
                  <a:cxn ang="0">
                    <a:pos x="175" y="164"/>
                  </a:cxn>
                  <a:cxn ang="0">
                    <a:pos x="175" y="164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0"/>
                  </a:cxn>
                </a:cxnLst>
                <a:rect l="0" t="0" r="r" b="b"/>
                <a:pathLst>
                  <a:path w="338" h="339">
                    <a:moveTo>
                      <a:pt x="0" y="0"/>
                    </a:moveTo>
                    <a:cubicBezTo>
                      <a:pt x="93" y="0"/>
                      <a:pt x="178" y="38"/>
                      <a:pt x="239" y="100"/>
                    </a:cubicBezTo>
                    <a:lnTo>
                      <a:pt x="239" y="100"/>
                    </a:lnTo>
                    <a:cubicBezTo>
                      <a:pt x="301" y="161"/>
                      <a:pt x="338" y="246"/>
                      <a:pt x="338" y="339"/>
                    </a:cubicBezTo>
                    <a:lnTo>
                      <a:pt x="247" y="339"/>
                    </a:lnTo>
                    <a:cubicBezTo>
                      <a:pt x="247" y="271"/>
                      <a:pt x="219" y="209"/>
                      <a:pt x="175" y="164"/>
                    </a:cubicBezTo>
                    <a:lnTo>
                      <a:pt x="175" y="164"/>
                    </a:lnTo>
                    <a:cubicBezTo>
                      <a:pt x="130" y="120"/>
                      <a:pt x="68" y="92"/>
                      <a:pt x="0" y="92"/>
                    </a:cubicBez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8" name="Freeform 164"/>
              <p:cNvSpPr>
                <a:spLocks/>
              </p:cNvSpPr>
              <p:nvPr/>
            </p:nvSpPr>
            <p:spPr bwMode="auto">
              <a:xfrm>
                <a:off x="3995" y="2351"/>
                <a:ext cx="71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0" y="92"/>
                  </a:cxn>
                  <a:cxn ang="0">
                    <a:pos x="220" y="92"/>
                  </a:cxn>
                  <a:cxn ang="0">
                    <a:pos x="312" y="312"/>
                  </a:cxn>
                  <a:cxn ang="0">
                    <a:pos x="228" y="312"/>
                  </a:cxn>
                  <a:cxn ang="0">
                    <a:pos x="161" y="151"/>
                  </a:cxn>
                  <a:cxn ang="0">
                    <a:pos x="161" y="151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0"/>
                  </a:cxn>
                </a:cxnLst>
                <a:rect l="0" t="0" r="r" b="b"/>
                <a:pathLst>
                  <a:path w="312" h="312">
                    <a:moveTo>
                      <a:pt x="0" y="0"/>
                    </a:moveTo>
                    <a:cubicBezTo>
                      <a:pt x="86" y="0"/>
                      <a:pt x="164" y="35"/>
                      <a:pt x="220" y="92"/>
                    </a:cubicBezTo>
                    <a:lnTo>
                      <a:pt x="220" y="92"/>
                    </a:lnTo>
                    <a:cubicBezTo>
                      <a:pt x="277" y="148"/>
                      <a:pt x="312" y="226"/>
                      <a:pt x="312" y="312"/>
                    </a:cubicBezTo>
                    <a:lnTo>
                      <a:pt x="228" y="312"/>
                    </a:lnTo>
                    <a:cubicBezTo>
                      <a:pt x="228" y="249"/>
                      <a:pt x="202" y="192"/>
                      <a:pt x="161" y="151"/>
                    </a:cubicBezTo>
                    <a:lnTo>
                      <a:pt x="161" y="151"/>
                    </a:lnTo>
                    <a:cubicBezTo>
                      <a:pt x="120" y="110"/>
                      <a:pt x="63" y="84"/>
                      <a:pt x="0" y="84"/>
                    </a:cubicBez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9" name="Freeform 165"/>
              <p:cNvSpPr>
                <a:spLocks/>
              </p:cNvSpPr>
              <p:nvPr/>
            </p:nvSpPr>
            <p:spPr bwMode="auto">
              <a:xfrm>
                <a:off x="3995" y="2357"/>
                <a:ext cx="65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1" y="84"/>
                  </a:cxn>
                  <a:cxn ang="0">
                    <a:pos x="201" y="84"/>
                  </a:cxn>
                  <a:cxn ang="0">
                    <a:pos x="285" y="285"/>
                  </a:cxn>
                  <a:cxn ang="0">
                    <a:pos x="208" y="285"/>
                  </a:cxn>
                  <a:cxn ang="0">
                    <a:pos x="147" y="138"/>
                  </a:cxn>
                  <a:cxn ang="0">
                    <a:pos x="147" y="13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285" h="285">
                    <a:moveTo>
                      <a:pt x="0" y="0"/>
                    </a:moveTo>
                    <a:cubicBezTo>
                      <a:pt x="78" y="0"/>
                      <a:pt x="150" y="32"/>
                      <a:pt x="201" y="84"/>
                    </a:cubicBezTo>
                    <a:lnTo>
                      <a:pt x="201" y="84"/>
                    </a:lnTo>
                    <a:cubicBezTo>
                      <a:pt x="253" y="135"/>
                      <a:pt x="285" y="207"/>
                      <a:pt x="285" y="285"/>
                    </a:cubicBezTo>
                    <a:lnTo>
                      <a:pt x="208" y="285"/>
                    </a:lnTo>
                    <a:cubicBezTo>
                      <a:pt x="208" y="228"/>
                      <a:pt x="185" y="176"/>
                      <a:pt x="147" y="138"/>
                    </a:cubicBezTo>
                    <a:lnTo>
                      <a:pt x="147" y="138"/>
                    </a:lnTo>
                    <a:cubicBezTo>
                      <a:pt x="109" y="100"/>
                      <a:pt x="57" y="77"/>
                      <a:pt x="0" y="77"/>
                    </a:cubicBez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0" name="Freeform 166"/>
              <p:cNvSpPr>
                <a:spLocks/>
              </p:cNvSpPr>
              <p:nvPr/>
            </p:nvSpPr>
            <p:spPr bwMode="auto">
              <a:xfrm>
                <a:off x="3995" y="2363"/>
                <a:ext cx="59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75"/>
                  </a:cxn>
                  <a:cxn ang="0">
                    <a:pos x="182" y="76"/>
                  </a:cxn>
                  <a:cxn ang="0">
                    <a:pos x="258" y="258"/>
                  </a:cxn>
                  <a:cxn ang="0">
                    <a:pos x="188" y="258"/>
                  </a:cxn>
                  <a:cxn ang="0">
                    <a:pos x="133" y="125"/>
                  </a:cxn>
                  <a:cxn ang="0">
                    <a:pos x="133" y="125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0"/>
                  </a:cxn>
                </a:cxnLst>
                <a:rect l="0" t="0" r="r" b="b"/>
                <a:pathLst>
                  <a:path w="258" h="258">
                    <a:moveTo>
                      <a:pt x="0" y="0"/>
                    </a:moveTo>
                    <a:cubicBezTo>
                      <a:pt x="71" y="0"/>
                      <a:pt x="136" y="29"/>
                      <a:pt x="182" y="75"/>
                    </a:cubicBezTo>
                    <a:lnTo>
                      <a:pt x="182" y="76"/>
                    </a:lnTo>
                    <a:cubicBezTo>
                      <a:pt x="229" y="122"/>
                      <a:pt x="258" y="187"/>
                      <a:pt x="258" y="258"/>
                    </a:cubicBezTo>
                    <a:lnTo>
                      <a:pt x="188" y="258"/>
                    </a:lnTo>
                    <a:cubicBezTo>
                      <a:pt x="188" y="206"/>
                      <a:pt x="167" y="159"/>
                      <a:pt x="133" y="125"/>
                    </a:cubicBezTo>
                    <a:lnTo>
                      <a:pt x="133" y="125"/>
                    </a:lnTo>
                    <a:cubicBezTo>
                      <a:pt x="99" y="91"/>
                      <a:pt x="52" y="69"/>
                      <a:pt x="0" y="69"/>
                    </a:cubicBez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1" name="Freeform 167"/>
              <p:cNvSpPr>
                <a:spLocks/>
              </p:cNvSpPr>
              <p:nvPr/>
            </p:nvSpPr>
            <p:spPr bwMode="auto">
              <a:xfrm>
                <a:off x="3995" y="2369"/>
                <a:ext cx="5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4" y="68"/>
                  </a:cxn>
                  <a:cxn ang="0">
                    <a:pos x="164" y="68"/>
                  </a:cxn>
                  <a:cxn ang="0">
                    <a:pos x="231" y="232"/>
                  </a:cxn>
                  <a:cxn ang="0">
                    <a:pos x="169" y="232"/>
                  </a:cxn>
                  <a:cxn ang="0">
                    <a:pos x="119" y="112"/>
                  </a:cxn>
                  <a:cxn ang="0">
                    <a:pos x="119" y="11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231" h="232">
                    <a:moveTo>
                      <a:pt x="0" y="0"/>
                    </a:moveTo>
                    <a:cubicBezTo>
                      <a:pt x="64" y="0"/>
                      <a:pt x="122" y="26"/>
                      <a:pt x="164" y="68"/>
                    </a:cubicBezTo>
                    <a:lnTo>
                      <a:pt x="164" y="68"/>
                    </a:lnTo>
                    <a:cubicBezTo>
                      <a:pt x="205" y="110"/>
                      <a:pt x="231" y="168"/>
                      <a:pt x="231" y="232"/>
                    </a:cubicBezTo>
                    <a:lnTo>
                      <a:pt x="169" y="232"/>
                    </a:lnTo>
                    <a:cubicBezTo>
                      <a:pt x="169" y="185"/>
                      <a:pt x="150" y="143"/>
                      <a:pt x="119" y="112"/>
                    </a:cubicBezTo>
                    <a:lnTo>
                      <a:pt x="119" y="113"/>
                    </a:lnTo>
                    <a:cubicBezTo>
                      <a:pt x="89" y="82"/>
                      <a:pt x="46" y="63"/>
                      <a:pt x="0" y="63"/>
                    </a:cubicBez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2" name="Freeform 168"/>
              <p:cNvSpPr>
                <a:spLocks/>
              </p:cNvSpPr>
              <p:nvPr/>
            </p:nvSpPr>
            <p:spPr bwMode="auto">
              <a:xfrm>
                <a:off x="3995" y="2375"/>
                <a:ext cx="47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60"/>
                  </a:cxn>
                  <a:cxn ang="0">
                    <a:pos x="145" y="60"/>
                  </a:cxn>
                  <a:cxn ang="0">
                    <a:pos x="205" y="205"/>
                  </a:cxn>
                  <a:cxn ang="0">
                    <a:pos x="149" y="205"/>
                  </a:cxn>
                  <a:cxn ang="0">
                    <a:pos x="106" y="99"/>
                  </a:cxn>
                  <a:cxn ang="0">
                    <a:pos x="105" y="99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0"/>
                  </a:cxn>
                </a:cxnLst>
                <a:rect l="0" t="0" r="r" b="b"/>
                <a:pathLst>
                  <a:path w="205" h="205">
                    <a:moveTo>
                      <a:pt x="0" y="0"/>
                    </a:moveTo>
                    <a:cubicBezTo>
                      <a:pt x="56" y="0"/>
                      <a:pt x="107" y="23"/>
                      <a:pt x="145" y="60"/>
                    </a:cubicBezTo>
                    <a:lnTo>
                      <a:pt x="145" y="60"/>
                    </a:lnTo>
                    <a:cubicBezTo>
                      <a:pt x="182" y="97"/>
                      <a:pt x="205" y="149"/>
                      <a:pt x="205" y="205"/>
                    </a:cubicBezTo>
                    <a:lnTo>
                      <a:pt x="149" y="205"/>
                    </a:lnTo>
                    <a:cubicBezTo>
                      <a:pt x="149" y="164"/>
                      <a:pt x="133" y="126"/>
                      <a:pt x="106" y="99"/>
                    </a:cubicBezTo>
                    <a:lnTo>
                      <a:pt x="105" y="99"/>
                    </a:lnTo>
                    <a:cubicBezTo>
                      <a:pt x="78" y="72"/>
                      <a:pt x="41" y="56"/>
                      <a:pt x="0" y="56"/>
                    </a:cubicBez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3" name="Freeform 169"/>
              <p:cNvSpPr>
                <a:spLocks/>
              </p:cNvSpPr>
              <p:nvPr/>
            </p:nvSpPr>
            <p:spPr bwMode="auto">
              <a:xfrm>
                <a:off x="3995" y="2381"/>
                <a:ext cx="41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6" y="52"/>
                  </a:cxn>
                  <a:cxn ang="0">
                    <a:pos x="126" y="52"/>
                  </a:cxn>
                  <a:cxn ang="0">
                    <a:pos x="178" y="178"/>
                  </a:cxn>
                  <a:cxn ang="0">
                    <a:pos x="130" y="178"/>
                  </a:cxn>
                  <a:cxn ang="0">
                    <a:pos x="92" y="86"/>
                  </a:cxn>
                  <a:cxn ang="0">
                    <a:pos x="92" y="8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178" h="178">
                    <a:moveTo>
                      <a:pt x="0" y="0"/>
                    </a:moveTo>
                    <a:cubicBezTo>
                      <a:pt x="49" y="0"/>
                      <a:pt x="93" y="20"/>
                      <a:pt x="126" y="52"/>
                    </a:cubicBezTo>
                    <a:lnTo>
                      <a:pt x="126" y="52"/>
                    </a:lnTo>
                    <a:cubicBezTo>
                      <a:pt x="158" y="85"/>
                      <a:pt x="178" y="129"/>
                      <a:pt x="178" y="178"/>
                    </a:cubicBezTo>
                    <a:lnTo>
                      <a:pt x="130" y="178"/>
                    </a:lnTo>
                    <a:cubicBezTo>
                      <a:pt x="130" y="142"/>
                      <a:pt x="115" y="110"/>
                      <a:pt x="92" y="86"/>
                    </a:cubicBezTo>
                    <a:lnTo>
                      <a:pt x="92" y="86"/>
                    </a:lnTo>
                    <a:cubicBezTo>
                      <a:pt x="68" y="63"/>
                      <a:pt x="36" y="48"/>
                      <a:pt x="0" y="48"/>
                    </a:cubicBez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4" name="Freeform 170"/>
              <p:cNvSpPr>
                <a:spLocks/>
              </p:cNvSpPr>
              <p:nvPr/>
            </p:nvSpPr>
            <p:spPr bwMode="auto">
              <a:xfrm>
                <a:off x="3995" y="2388"/>
                <a:ext cx="34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4"/>
                  </a:cxn>
                  <a:cxn ang="0">
                    <a:pos x="107" y="44"/>
                  </a:cxn>
                  <a:cxn ang="0">
                    <a:pos x="151" y="151"/>
                  </a:cxn>
                  <a:cxn ang="0">
                    <a:pos x="110" y="151"/>
                  </a:cxn>
                  <a:cxn ang="0">
                    <a:pos x="78" y="73"/>
                  </a:cxn>
                  <a:cxn ang="0">
                    <a:pos x="78" y="73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0"/>
                  </a:cxn>
                </a:cxnLst>
                <a:rect l="0" t="0" r="r" b="b"/>
                <a:pathLst>
                  <a:path w="151" h="151">
                    <a:moveTo>
                      <a:pt x="0" y="0"/>
                    </a:moveTo>
                    <a:cubicBezTo>
                      <a:pt x="41" y="0"/>
                      <a:pt x="79" y="17"/>
                      <a:pt x="107" y="44"/>
                    </a:cubicBezTo>
                    <a:lnTo>
                      <a:pt x="107" y="44"/>
                    </a:lnTo>
                    <a:cubicBezTo>
                      <a:pt x="134" y="72"/>
                      <a:pt x="151" y="109"/>
                      <a:pt x="151" y="151"/>
                    </a:cubicBezTo>
                    <a:lnTo>
                      <a:pt x="110" y="151"/>
                    </a:lnTo>
                    <a:cubicBezTo>
                      <a:pt x="110" y="121"/>
                      <a:pt x="98" y="93"/>
                      <a:pt x="78" y="73"/>
                    </a:cubicBezTo>
                    <a:lnTo>
                      <a:pt x="78" y="73"/>
                    </a:lnTo>
                    <a:cubicBezTo>
                      <a:pt x="58" y="53"/>
                      <a:pt x="30" y="41"/>
                      <a:pt x="0" y="41"/>
                    </a:cubicBez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5" name="Freeform 171"/>
              <p:cNvSpPr>
                <a:spLocks/>
              </p:cNvSpPr>
              <p:nvPr/>
            </p:nvSpPr>
            <p:spPr bwMode="auto">
              <a:xfrm>
                <a:off x="3995" y="2394"/>
                <a:ext cx="28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36"/>
                  </a:cxn>
                  <a:cxn ang="0">
                    <a:pos x="88" y="36"/>
                  </a:cxn>
                  <a:cxn ang="0">
                    <a:pos x="124" y="124"/>
                  </a:cxn>
                  <a:cxn ang="0">
                    <a:pos x="91" y="124"/>
                  </a:cxn>
                  <a:cxn ang="0">
                    <a:pos x="64" y="60"/>
                  </a:cxn>
                  <a:cxn ang="0">
                    <a:pos x="64" y="60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l="0" t="0" r="r" b="b"/>
                <a:pathLst>
                  <a:path w="124" h="124">
                    <a:moveTo>
                      <a:pt x="0" y="0"/>
                    </a:moveTo>
                    <a:cubicBezTo>
                      <a:pt x="34" y="0"/>
                      <a:pt x="65" y="13"/>
                      <a:pt x="88" y="36"/>
                    </a:cubicBezTo>
                    <a:lnTo>
                      <a:pt x="88" y="36"/>
                    </a:lnTo>
                    <a:cubicBezTo>
                      <a:pt x="110" y="59"/>
                      <a:pt x="124" y="90"/>
                      <a:pt x="124" y="124"/>
                    </a:cubicBezTo>
                    <a:lnTo>
                      <a:pt x="91" y="124"/>
                    </a:lnTo>
                    <a:cubicBezTo>
                      <a:pt x="91" y="99"/>
                      <a:pt x="80" y="76"/>
                      <a:pt x="64" y="60"/>
                    </a:cubicBezTo>
                    <a:lnTo>
                      <a:pt x="64" y="60"/>
                    </a:lnTo>
                    <a:cubicBezTo>
                      <a:pt x="47" y="43"/>
                      <a:pt x="25" y="33"/>
                      <a:pt x="0" y="33"/>
                    </a:cubicBez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6" name="Freeform 172"/>
              <p:cNvSpPr>
                <a:spLocks/>
              </p:cNvSpPr>
              <p:nvPr/>
            </p:nvSpPr>
            <p:spPr bwMode="auto">
              <a:xfrm>
                <a:off x="3995" y="2400"/>
                <a:ext cx="22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29"/>
                  </a:cxn>
                  <a:cxn ang="0">
                    <a:pos x="69" y="29"/>
                  </a:cxn>
                  <a:cxn ang="0">
                    <a:pos x="98" y="98"/>
                  </a:cxn>
                  <a:cxn ang="0">
                    <a:pos x="85" y="98"/>
                  </a:cxn>
                  <a:cxn ang="0">
                    <a:pos x="71" y="98"/>
                  </a:cxn>
                  <a:cxn ang="0">
                    <a:pos x="0" y="98"/>
                  </a:cxn>
                  <a:cxn ang="0">
                    <a:pos x="0" y="70"/>
                  </a:cxn>
                  <a:cxn ang="0">
                    <a:pos x="0" y="63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98" h="98">
                    <a:moveTo>
                      <a:pt x="0" y="0"/>
                    </a:moveTo>
                    <a:cubicBezTo>
                      <a:pt x="27" y="0"/>
                      <a:pt x="51" y="11"/>
                      <a:pt x="69" y="29"/>
                    </a:cubicBezTo>
                    <a:lnTo>
                      <a:pt x="69" y="29"/>
                    </a:lnTo>
                    <a:cubicBezTo>
                      <a:pt x="87" y="47"/>
                      <a:pt x="98" y="71"/>
                      <a:pt x="98" y="98"/>
                    </a:cubicBezTo>
                    <a:lnTo>
                      <a:pt x="85" y="98"/>
                    </a:lnTo>
                    <a:lnTo>
                      <a:pt x="71" y="98"/>
                    </a:lnTo>
                    <a:lnTo>
                      <a:pt x="0" y="98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7" name="Freeform 173"/>
              <p:cNvSpPr>
                <a:spLocks/>
              </p:cNvSpPr>
              <p:nvPr/>
            </p:nvSpPr>
            <p:spPr bwMode="auto">
              <a:xfrm>
                <a:off x="3995" y="2406"/>
                <a:ext cx="16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21"/>
                  </a:cxn>
                  <a:cxn ang="0">
                    <a:pos x="50" y="21"/>
                  </a:cxn>
                  <a:cxn ang="0">
                    <a:pos x="71" y="71"/>
                  </a:cxn>
                  <a:cxn ang="0">
                    <a:pos x="61" y="71"/>
                  </a:cxn>
                  <a:cxn ang="0">
                    <a:pos x="52" y="71"/>
                  </a:cxn>
                  <a:cxn ang="0">
                    <a:pos x="0" y="71"/>
                  </a:cxn>
                  <a:cxn ang="0">
                    <a:pos x="0" y="51"/>
                  </a:cxn>
                  <a:cxn ang="0">
                    <a:pos x="0" y="45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19" y="0"/>
                      <a:pt x="37" y="8"/>
                      <a:pt x="50" y="21"/>
                    </a:cubicBezTo>
                    <a:lnTo>
                      <a:pt x="50" y="21"/>
                    </a:lnTo>
                    <a:cubicBezTo>
                      <a:pt x="63" y="34"/>
                      <a:pt x="71" y="51"/>
                      <a:pt x="71" y="71"/>
                    </a:cubicBezTo>
                    <a:lnTo>
                      <a:pt x="61" y="71"/>
                    </a:lnTo>
                    <a:lnTo>
                      <a:pt x="52" y="71"/>
                    </a:lnTo>
                    <a:lnTo>
                      <a:pt x="0" y="7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8" name="Freeform 174"/>
              <p:cNvSpPr>
                <a:spLocks/>
              </p:cNvSpPr>
              <p:nvPr/>
            </p:nvSpPr>
            <p:spPr bwMode="auto">
              <a:xfrm>
                <a:off x="3995" y="2412"/>
                <a:ext cx="10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4"/>
                  </a:cxn>
                  <a:cxn ang="0">
                    <a:pos x="31" y="14"/>
                  </a:cxn>
                  <a:cxn ang="0">
                    <a:pos x="44" y="45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44" h="45">
                    <a:moveTo>
                      <a:pt x="0" y="0"/>
                    </a:moveTo>
                    <a:cubicBezTo>
                      <a:pt x="12" y="0"/>
                      <a:pt x="23" y="5"/>
                      <a:pt x="31" y="14"/>
                    </a:cubicBezTo>
                    <a:lnTo>
                      <a:pt x="31" y="14"/>
                    </a:lnTo>
                    <a:cubicBezTo>
                      <a:pt x="39" y="22"/>
                      <a:pt x="44" y="33"/>
                      <a:pt x="44" y="45"/>
                    </a:cubicBezTo>
                    <a:lnTo>
                      <a:pt x="0" y="4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9" name="Freeform 175"/>
              <p:cNvSpPr>
                <a:spLocks/>
              </p:cNvSpPr>
              <p:nvPr/>
            </p:nvSpPr>
            <p:spPr bwMode="auto">
              <a:xfrm>
                <a:off x="3995" y="2418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8" y="18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cubicBezTo>
                      <a:pt x="5" y="0"/>
                      <a:pt x="9" y="2"/>
                      <a:pt x="12" y="5"/>
                    </a:cubicBezTo>
                    <a:lnTo>
                      <a:pt x="12" y="5"/>
                    </a:lnTo>
                    <a:cubicBezTo>
                      <a:pt x="16" y="9"/>
                      <a:pt x="18" y="13"/>
                      <a:pt x="18" y="18"/>
                    </a:cubicBezTo>
                    <a:lnTo>
                      <a:pt x="0" y="18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7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0" name="Rectangle 176"/>
              <p:cNvSpPr>
                <a:spLocks noChangeArrowheads="1"/>
              </p:cNvSpPr>
              <p:nvPr/>
            </p:nvSpPr>
            <p:spPr bwMode="auto">
              <a:xfrm>
                <a:off x="4150" y="2344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1" name="Rectangle 177"/>
              <p:cNvSpPr>
                <a:spLocks noChangeArrowheads="1"/>
              </p:cNvSpPr>
              <p:nvPr/>
            </p:nvSpPr>
            <p:spPr bwMode="auto">
              <a:xfrm>
                <a:off x="4150" y="2357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2" name="Rectangle 178"/>
              <p:cNvSpPr>
                <a:spLocks noChangeArrowheads="1"/>
              </p:cNvSpPr>
              <p:nvPr/>
            </p:nvSpPr>
            <p:spPr bwMode="auto">
              <a:xfrm>
                <a:off x="4150" y="2369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3" name="Rectangle 179"/>
              <p:cNvSpPr>
                <a:spLocks noChangeArrowheads="1"/>
              </p:cNvSpPr>
              <p:nvPr/>
            </p:nvSpPr>
            <p:spPr bwMode="auto">
              <a:xfrm>
                <a:off x="4150" y="2381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4" name="Rectangle 180"/>
              <p:cNvSpPr>
                <a:spLocks noChangeArrowheads="1"/>
              </p:cNvSpPr>
              <p:nvPr/>
            </p:nvSpPr>
            <p:spPr bwMode="auto">
              <a:xfrm>
                <a:off x="4150" y="2394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5" name="Rectangle 181"/>
              <p:cNvSpPr>
                <a:spLocks noChangeArrowheads="1"/>
              </p:cNvSpPr>
              <p:nvPr/>
            </p:nvSpPr>
            <p:spPr bwMode="auto">
              <a:xfrm>
                <a:off x="4150" y="2406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6" name="Rectangle 182"/>
              <p:cNvSpPr>
                <a:spLocks noChangeArrowheads="1"/>
              </p:cNvSpPr>
              <p:nvPr/>
            </p:nvSpPr>
            <p:spPr bwMode="auto">
              <a:xfrm>
                <a:off x="4150" y="2351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7" name="Rectangle 183"/>
              <p:cNvSpPr>
                <a:spLocks noChangeArrowheads="1"/>
              </p:cNvSpPr>
              <p:nvPr/>
            </p:nvSpPr>
            <p:spPr bwMode="auto">
              <a:xfrm>
                <a:off x="4150" y="2363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8" name="Rectangle 184"/>
              <p:cNvSpPr>
                <a:spLocks noChangeArrowheads="1"/>
              </p:cNvSpPr>
              <p:nvPr/>
            </p:nvSpPr>
            <p:spPr bwMode="auto">
              <a:xfrm>
                <a:off x="4150" y="2375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9" name="Rectangle 185"/>
              <p:cNvSpPr>
                <a:spLocks noChangeArrowheads="1"/>
              </p:cNvSpPr>
              <p:nvPr/>
            </p:nvSpPr>
            <p:spPr bwMode="auto">
              <a:xfrm>
                <a:off x="4150" y="2388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0" name="Rectangle 186"/>
              <p:cNvSpPr>
                <a:spLocks noChangeArrowheads="1"/>
              </p:cNvSpPr>
              <p:nvPr/>
            </p:nvSpPr>
            <p:spPr bwMode="auto">
              <a:xfrm>
                <a:off x="4150" y="2400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1" name="Rectangle 187"/>
              <p:cNvSpPr>
                <a:spLocks noChangeArrowheads="1"/>
              </p:cNvSpPr>
              <p:nvPr/>
            </p:nvSpPr>
            <p:spPr bwMode="auto">
              <a:xfrm>
                <a:off x="4150" y="2412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2" name="Rectangle 188"/>
              <p:cNvSpPr>
                <a:spLocks noChangeArrowheads="1"/>
              </p:cNvSpPr>
              <p:nvPr/>
            </p:nvSpPr>
            <p:spPr bwMode="auto">
              <a:xfrm>
                <a:off x="4150" y="2418"/>
                <a:ext cx="356" cy="5"/>
              </a:xfrm>
              <a:prstGeom prst="rect">
                <a:avLst/>
              </a:prstGeom>
              <a:solidFill>
                <a:srgbClr val="6F9A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3" name="Freeform 189"/>
              <p:cNvSpPr>
                <a:spLocks/>
              </p:cNvSpPr>
              <p:nvPr/>
            </p:nvSpPr>
            <p:spPr bwMode="auto">
              <a:xfrm>
                <a:off x="4072" y="2344"/>
                <a:ext cx="78" cy="79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100" y="100"/>
                  </a:cxn>
                  <a:cxn ang="0">
                    <a:pos x="100" y="100"/>
                  </a:cxn>
                  <a:cxn ang="0">
                    <a:pos x="0" y="339"/>
                  </a:cxn>
                  <a:cxn ang="0">
                    <a:pos x="92" y="339"/>
                  </a:cxn>
                  <a:cxn ang="0">
                    <a:pos x="164" y="164"/>
                  </a:cxn>
                  <a:cxn ang="0">
                    <a:pos x="164" y="164"/>
                  </a:cxn>
                  <a:cxn ang="0">
                    <a:pos x="339" y="92"/>
                  </a:cxn>
                  <a:cxn ang="0">
                    <a:pos x="339" y="92"/>
                  </a:cxn>
                  <a:cxn ang="0">
                    <a:pos x="339" y="0"/>
                  </a:cxn>
                </a:cxnLst>
                <a:rect l="0" t="0" r="r" b="b"/>
                <a:pathLst>
                  <a:path w="339" h="339">
                    <a:moveTo>
                      <a:pt x="339" y="0"/>
                    </a:moveTo>
                    <a:cubicBezTo>
                      <a:pt x="246" y="0"/>
                      <a:pt x="161" y="38"/>
                      <a:pt x="100" y="100"/>
                    </a:cubicBezTo>
                    <a:lnTo>
                      <a:pt x="100" y="100"/>
                    </a:lnTo>
                    <a:cubicBezTo>
                      <a:pt x="38" y="161"/>
                      <a:pt x="0" y="246"/>
                      <a:pt x="0" y="339"/>
                    </a:cubicBezTo>
                    <a:lnTo>
                      <a:pt x="92" y="339"/>
                    </a:lnTo>
                    <a:cubicBezTo>
                      <a:pt x="92" y="271"/>
                      <a:pt x="120" y="209"/>
                      <a:pt x="164" y="164"/>
                    </a:cubicBezTo>
                    <a:lnTo>
                      <a:pt x="164" y="164"/>
                    </a:lnTo>
                    <a:cubicBezTo>
                      <a:pt x="209" y="120"/>
                      <a:pt x="271" y="92"/>
                      <a:pt x="339" y="92"/>
                    </a:cubicBezTo>
                    <a:lnTo>
                      <a:pt x="339" y="92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4" name="Freeform 190"/>
              <p:cNvSpPr>
                <a:spLocks/>
              </p:cNvSpPr>
              <p:nvPr/>
            </p:nvSpPr>
            <p:spPr bwMode="auto">
              <a:xfrm>
                <a:off x="4079" y="2351"/>
                <a:ext cx="71" cy="72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92" y="92"/>
                  </a:cxn>
                  <a:cxn ang="0">
                    <a:pos x="92" y="92"/>
                  </a:cxn>
                  <a:cxn ang="0">
                    <a:pos x="0" y="312"/>
                  </a:cxn>
                  <a:cxn ang="0">
                    <a:pos x="84" y="312"/>
                  </a:cxn>
                  <a:cxn ang="0">
                    <a:pos x="151" y="151"/>
                  </a:cxn>
                  <a:cxn ang="0">
                    <a:pos x="151" y="151"/>
                  </a:cxn>
                  <a:cxn ang="0">
                    <a:pos x="312" y="84"/>
                  </a:cxn>
                  <a:cxn ang="0">
                    <a:pos x="312" y="84"/>
                  </a:cxn>
                  <a:cxn ang="0">
                    <a:pos x="312" y="0"/>
                  </a:cxn>
                </a:cxnLst>
                <a:rect l="0" t="0" r="r" b="b"/>
                <a:pathLst>
                  <a:path w="312" h="312">
                    <a:moveTo>
                      <a:pt x="312" y="0"/>
                    </a:moveTo>
                    <a:cubicBezTo>
                      <a:pt x="226" y="0"/>
                      <a:pt x="148" y="35"/>
                      <a:pt x="92" y="92"/>
                    </a:cubicBezTo>
                    <a:lnTo>
                      <a:pt x="92" y="92"/>
                    </a:lnTo>
                    <a:cubicBezTo>
                      <a:pt x="35" y="148"/>
                      <a:pt x="0" y="226"/>
                      <a:pt x="0" y="312"/>
                    </a:cubicBezTo>
                    <a:lnTo>
                      <a:pt x="84" y="312"/>
                    </a:lnTo>
                    <a:cubicBezTo>
                      <a:pt x="84" y="249"/>
                      <a:pt x="110" y="192"/>
                      <a:pt x="151" y="151"/>
                    </a:cubicBezTo>
                    <a:lnTo>
                      <a:pt x="151" y="151"/>
                    </a:lnTo>
                    <a:cubicBezTo>
                      <a:pt x="192" y="110"/>
                      <a:pt x="249" y="84"/>
                      <a:pt x="312" y="84"/>
                    </a:cubicBezTo>
                    <a:lnTo>
                      <a:pt x="312" y="84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5" name="Freeform 191"/>
              <p:cNvSpPr>
                <a:spLocks/>
              </p:cNvSpPr>
              <p:nvPr/>
            </p:nvSpPr>
            <p:spPr bwMode="auto">
              <a:xfrm>
                <a:off x="4085" y="2357"/>
                <a:ext cx="65" cy="66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0" y="285"/>
                  </a:cxn>
                  <a:cxn ang="0">
                    <a:pos x="77" y="285"/>
                  </a:cxn>
                  <a:cxn ang="0">
                    <a:pos x="138" y="138"/>
                  </a:cxn>
                  <a:cxn ang="0">
                    <a:pos x="138" y="138"/>
                  </a:cxn>
                  <a:cxn ang="0">
                    <a:pos x="285" y="77"/>
                  </a:cxn>
                  <a:cxn ang="0">
                    <a:pos x="285" y="77"/>
                  </a:cxn>
                  <a:cxn ang="0">
                    <a:pos x="285" y="0"/>
                  </a:cxn>
                </a:cxnLst>
                <a:rect l="0" t="0" r="r" b="b"/>
                <a:pathLst>
                  <a:path w="285" h="285">
                    <a:moveTo>
                      <a:pt x="285" y="0"/>
                    </a:moveTo>
                    <a:cubicBezTo>
                      <a:pt x="207" y="0"/>
                      <a:pt x="135" y="32"/>
                      <a:pt x="84" y="84"/>
                    </a:cubicBezTo>
                    <a:lnTo>
                      <a:pt x="84" y="84"/>
                    </a:lnTo>
                    <a:cubicBezTo>
                      <a:pt x="32" y="135"/>
                      <a:pt x="0" y="207"/>
                      <a:pt x="0" y="285"/>
                    </a:cubicBezTo>
                    <a:lnTo>
                      <a:pt x="77" y="285"/>
                    </a:lnTo>
                    <a:cubicBezTo>
                      <a:pt x="77" y="228"/>
                      <a:pt x="100" y="176"/>
                      <a:pt x="138" y="138"/>
                    </a:cubicBezTo>
                    <a:lnTo>
                      <a:pt x="138" y="138"/>
                    </a:lnTo>
                    <a:cubicBezTo>
                      <a:pt x="176" y="100"/>
                      <a:pt x="228" y="77"/>
                      <a:pt x="285" y="77"/>
                    </a:cubicBezTo>
                    <a:lnTo>
                      <a:pt x="285" y="7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6" name="Freeform 192"/>
              <p:cNvSpPr>
                <a:spLocks/>
              </p:cNvSpPr>
              <p:nvPr/>
            </p:nvSpPr>
            <p:spPr bwMode="auto">
              <a:xfrm>
                <a:off x="4091" y="2363"/>
                <a:ext cx="59" cy="6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76" y="75"/>
                  </a:cxn>
                  <a:cxn ang="0">
                    <a:pos x="76" y="76"/>
                  </a:cxn>
                  <a:cxn ang="0">
                    <a:pos x="0" y="258"/>
                  </a:cxn>
                  <a:cxn ang="0">
                    <a:pos x="70" y="258"/>
                  </a:cxn>
                  <a:cxn ang="0">
                    <a:pos x="125" y="125"/>
                  </a:cxn>
                  <a:cxn ang="0">
                    <a:pos x="125" y="125"/>
                  </a:cxn>
                  <a:cxn ang="0">
                    <a:pos x="258" y="69"/>
                  </a:cxn>
                  <a:cxn ang="0">
                    <a:pos x="258" y="69"/>
                  </a:cxn>
                  <a:cxn ang="0">
                    <a:pos x="258" y="0"/>
                  </a:cxn>
                </a:cxnLst>
                <a:rect l="0" t="0" r="r" b="b"/>
                <a:pathLst>
                  <a:path w="258" h="258">
                    <a:moveTo>
                      <a:pt x="258" y="0"/>
                    </a:moveTo>
                    <a:cubicBezTo>
                      <a:pt x="187" y="0"/>
                      <a:pt x="122" y="29"/>
                      <a:pt x="76" y="75"/>
                    </a:cubicBezTo>
                    <a:lnTo>
                      <a:pt x="76" y="76"/>
                    </a:lnTo>
                    <a:cubicBezTo>
                      <a:pt x="29" y="122"/>
                      <a:pt x="0" y="187"/>
                      <a:pt x="0" y="258"/>
                    </a:cubicBezTo>
                    <a:lnTo>
                      <a:pt x="70" y="258"/>
                    </a:lnTo>
                    <a:cubicBezTo>
                      <a:pt x="70" y="206"/>
                      <a:pt x="91" y="159"/>
                      <a:pt x="125" y="125"/>
                    </a:cubicBezTo>
                    <a:lnTo>
                      <a:pt x="125" y="125"/>
                    </a:lnTo>
                    <a:cubicBezTo>
                      <a:pt x="159" y="91"/>
                      <a:pt x="206" y="69"/>
                      <a:pt x="258" y="69"/>
                    </a:cubicBezTo>
                    <a:lnTo>
                      <a:pt x="258" y="69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7" name="Freeform 193"/>
              <p:cNvSpPr>
                <a:spLocks/>
              </p:cNvSpPr>
              <p:nvPr/>
            </p:nvSpPr>
            <p:spPr bwMode="auto">
              <a:xfrm>
                <a:off x="4097" y="2369"/>
                <a:ext cx="53" cy="54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67" y="68"/>
                  </a:cxn>
                  <a:cxn ang="0">
                    <a:pos x="67" y="68"/>
                  </a:cxn>
                  <a:cxn ang="0">
                    <a:pos x="0" y="232"/>
                  </a:cxn>
                  <a:cxn ang="0">
                    <a:pos x="62" y="232"/>
                  </a:cxn>
                  <a:cxn ang="0">
                    <a:pos x="112" y="112"/>
                  </a:cxn>
                  <a:cxn ang="0">
                    <a:pos x="112" y="113"/>
                  </a:cxn>
                  <a:cxn ang="0">
                    <a:pos x="231" y="63"/>
                  </a:cxn>
                  <a:cxn ang="0">
                    <a:pos x="231" y="63"/>
                  </a:cxn>
                  <a:cxn ang="0">
                    <a:pos x="231" y="0"/>
                  </a:cxn>
                </a:cxnLst>
                <a:rect l="0" t="0" r="r" b="b"/>
                <a:pathLst>
                  <a:path w="231" h="232">
                    <a:moveTo>
                      <a:pt x="231" y="0"/>
                    </a:moveTo>
                    <a:cubicBezTo>
                      <a:pt x="167" y="0"/>
                      <a:pt x="109" y="26"/>
                      <a:pt x="67" y="68"/>
                    </a:cubicBezTo>
                    <a:lnTo>
                      <a:pt x="67" y="68"/>
                    </a:lnTo>
                    <a:cubicBezTo>
                      <a:pt x="26" y="110"/>
                      <a:pt x="0" y="168"/>
                      <a:pt x="0" y="232"/>
                    </a:cubicBezTo>
                    <a:lnTo>
                      <a:pt x="62" y="232"/>
                    </a:lnTo>
                    <a:cubicBezTo>
                      <a:pt x="62" y="185"/>
                      <a:pt x="81" y="143"/>
                      <a:pt x="112" y="112"/>
                    </a:cubicBezTo>
                    <a:lnTo>
                      <a:pt x="112" y="113"/>
                    </a:lnTo>
                    <a:cubicBezTo>
                      <a:pt x="142" y="82"/>
                      <a:pt x="185" y="63"/>
                      <a:pt x="231" y="63"/>
                    </a:cubicBezTo>
                    <a:lnTo>
                      <a:pt x="231" y="63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8" name="Freeform 194"/>
              <p:cNvSpPr>
                <a:spLocks/>
              </p:cNvSpPr>
              <p:nvPr/>
            </p:nvSpPr>
            <p:spPr bwMode="auto">
              <a:xfrm>
                <a:off x="4103" y="2375"/>
                <a:ext cx="47" cy="48"/>
              </a:xfrm>
              <a:custGeom>
                <a:avLst/>
                <a:gdLst/>
                <a:ahLst/>
                <a:cxnLst>
                  <a:cxn ang="0">
                    <a:pos x="205" y="0"/>
                  </a:cxn>
                  <a:cxn ang="0">
                    <a:pos x="60" y="60"/>
                  </a:cxn>
                  <a:cxn ang="0">
                    <a:pos x="60" y="60"/>
                  </a:cxn>
                  <a:cxn ang="0">
                    <a:pos x="0" y="205"/>
                  </a:cxn>
                  <a:cxn ang="0">
                    <a:pos x="56" y="205"/>
                  </a:cxn>
                  <a:cxn ang="0">
                    <a:pos x="99" y="99"/>
                  </a:cxn>
                  <a:cxn ang="0">
                    <a:pos x="100" y="99"/>
                  </a:cxn>
                  <a:cxn ang="0">
                    <a:pos x="205" y="56"/>
                  </a:cxn>
                  <a:cxn ang="0">
                    <a:pos x="205" y="56"/>
                  </a:cxn>
                  <a:cxn ang="0">
                    <a:pos x="205" y="0"/>
                  </a:cxn>
                </a:cxnLst>
                <a:rect l="0" t="0" r="r" b="b"/>
                <a:pathLst>
                  <a:path w="205" h="205">
                    <a:moveTo>
                      <a:pt x="205" y="0"/>
                    </a:moveTo>
                    <a:cubicBezTo>
                      <a:pt x="149" y="0"/>
                      <a:pt x="98" y="23"/>
                      <a:pt x="60" y="60"/>
                    </a:cubicBezTo>
                    <a:lnTo>
                      <a:pt x="60" y="60"/>
                    </a:lnTo>
                    <a:cubicBezTo>
                      <a:pt x="23" y="97"/>
                      <a:pt x="0" y="149"/>
                      <a:pt x="0" y="205"/>
                    </a:cubicBezTo>
                    <a:lnTo>
                      <a:pt x="56" y="205"/>
                    </a:lnTo>
                    <a:cubicBezTo>
                      <a:pt x="56" y="164"/>
                      <a:pt x="72" y="126"/>
                      <a:pt x="99" y="99"/>
                    </a:cubicBezTo>
                    <a:lnTo>
                      <a:pt x="100" y="99"/>
                    </a:lnTo>
                    <a:cubicBezTo>
                      <a:pt x="127" y="72"/>
                      <a:pt x="164" y="56"/>
                      <a:pt x="205" y="56"/>
                    </a:cubicBezTo>
                    <a:lnTo>
                      <a:pt x="205" y="5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9" name="Freeform 195"/>
              <p:cNvSpPr>
                <a:spLocks/>
              </p:cNvSpPr>
              <p:nvPr/>
            </p:nvSpPr>
            <p:spPr bwMode="auto">
              <a:xfrm>
                <a:off x="4109" y="2381"/>
                <a:ext cx="41" cy="4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0" y="178"/>
                  </a:cxn>
                  <a:cxn ang="0">
                    <a:pos x="48" y="178"/>
                  </a:cxn>
                  <a:cxn ang="0">
                    <a:pos x="86" y="86"/>
                  </a:cxn>
                  <a:cxn ang="0">
                    <a:pos x="86" y="86"/>
                  </a:cxn>
                  <a:cxn ang="0">
                    <a:pos x="178" y="48"/>
                  </a:cxn>
                  <a:cxn ang="0">
                    <a:pos x="178" y="48"/>
                  </a:cxn>
                  <a:cxn ang="0">
                    <a:pos x="178" y="0"/>
                  </a:cxn>
                </a:cxnLst>
                <a:rect l="0" t="0" r="r" b="b"/>
                <a:pathLst>
                  <a:path w="178" h="178">
                    <a:moveTo>
                      <a:pt x="178" y="0"/>
                    </a:moveTo>
                    <a:cubicBezTo>
                      <a:pt x="129" y="0"/>
                      <a:pt x="85" y="20"/>
                      <a:pt x="52" y="52"/>
                    </a:cubicBezTo>
                    <a:lnTo>
                      <a:pt x="52" y="52"/>
                    </a:lnTo>
                    <a:cubicBezTo>
                      <a:pt x="20" y="85"/>
                      <a:pt x="0" y="129"/>
                      <a:pt x="0" y="178"/>
                    </a:cubicBezTo>
                    <a:lnTo>
                      <a:pt x="48" y="178"/>
                    </a:lnTo>
                    <a:cubicBezTo>
                      <a:pt x="48" y="142"/>
                      <a:pt x="63" y="110"/>
                      <a:pt x="86" y="86"/>
                    </a:cubicBezTo>
                    <a:lnTo>
                      <a:pt x="86" y="86"/>
                    </a:lnTo>
                    <a:cubicBezTo>
                      <a:pt x="110" y="63"/>
                      <a:pt x="142" y="48"/>
                      <a:pt x="178" y="48"/>
                    </a:cubicBezTo>
                    <a:lnTo>
                      <a:pt x="178" y="48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0" name="Freeform 196"/>
              <p:cNvSpPr>
                <a:spLocks/>
              </p:cNvSpPr>
              <p:nvPr/>
            </p:nvSpPr>
            <p:spPr bwMode="auto">
              <a:xfrm>
                <a:off x="4116" y="2388"/>
                <a:ext cx="34" cy="35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44" y="44"/>
                  </a:cxn>
                  <a:cxn ang="0">
                    <a:pos x="44" y="44"/>
                  </a:cxn>
                  <a:cxn ang="0">
                    <a:pos x="0" y="151"/>
                  </a:cxn>
                  <a:cxn ang="0">
                    <a:pos x="41" y="151"/>
                  </a:cxn>
                  <a:cxn ang="0">
                    <a:pos x="73" y="73"/>
                  </a:cxn>
                  <a:cxn ang="0">
                    <a:pos x="73" y="73"/>
                  </a:cxn>
                  <a:cxn ang="0">
                    <a:pos x="151" y="41"/>
                  </a:cxn>
                  <a:cxn ang="0">
                    <a:pos x="151" y="41"/>
                  </a:cxn>
                  <a:cxn ang="0">
                    <a:pos x="151" y="0"/>
                  </a:cxn>
                </a:cxnLst>
                <a:rect l="0" t="0" r="r" b="b"/>
                <a:pathLst>
                  <a:path w="151" h="151">
                    <a:moveTo>
                      <a:pt x="151" y="0"/>
                    </a:moveTo>
                    <a:cubicBezTo>
                      <a:pt x="110" y="0"/>
                      <a:pt x="72" y="17"/>
                      <a:pt x="44" y="44"/>
                    </a:cubicBezTo>
                    <a:lnTo>
                      <a:pt x="44" y="44"/>
                    </a:lnTo>
                    <a:cubicBezTo>
                      <a:pt x="17" y="72"/>
                      <a:pt x="0" y="109"/>
                      <a:pt x="0" y="151"/>
                    </a:cubicBezTo>
                    <a:lnTo>
                      <a:pt x="41" y="151"/>
                    </a:lnTo>
                    <a:cubicBezTo>
                      <a:pt x="41" y="121"/>
                      <a:pt x="53" y="93"/>
                      <a:pt x="73" y="73"/>
                    </a:cubicBezTo>
                    <a:lnTo>
                      <a:pt x="73" y="73"/>
                    </a:lnTo>
                    <a:cubicBezTo>
                      <a:pt x="93" y="53"/>
                      <a:pt x="121" y="41"/>
                      <a:pt x="151" y="41"/>
                    </a:cubicBezTo>
                    <a:lnTo>
                      <a:pt x="151" y="4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1" name="Freeform 197"/>
              <p:cNvSpPr>
                <a:spLocks/>
              </p:cNvSpPr>
              <p:nvPr/>
            </p:nvSpPr>
            <p:spPr bwMode="auto">
              <a:xfrm>
                <a:off x="4122" y="2394"/>
                <a:ext cx="28" cy="29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0" y="124"/>
                  </a:cxn>
                  <a:cxn ang="0">
                    <a:pos x="33" y="124"/>
                  </a:cxn>
                  <a:cxn ang="0">
                    <a:pos x="60" y="60"/>
                  </a:cxn>
                  <a:cxn ang="0">
                    <a:pos x="60" y="60"/>
                  </a:cxn>
                  <a:cxn ang="0">
                    <a:pos x="124" y="33"/>
                  </a:cxn>
                  <a:cxn ang="0">
                    <a:pos x="124" y="33"/>
                  </a:cxn>
                  <a:cxn ang="0">
                    <a:pos x="124" y="0"/>
                  </a:cxn>
                </a:cxnLst>
                <a:rect l="0" t="0" r="r" b="b"/>
                <a:pathLst>
                  <a:path w="124" h="124">
                    <a:moveTo>
                      <a:pt x="124" y="0"/>
                    </a:moveTo>
                    <a:cubicBezTo>
                      <a:pt x="90" y="0"/>
                      <a:pt x="59" y="13"/>
                      <a:pt x="36" y="36"/>
                    </a:cubicBezTo>
                    <a:lnTo>
                      <a:pt x="36" y="36"/>
                    </a:lnTo>
                    <a:cubicBezTo>
                      <a:pt x="14" y="59"/>
                      <a:pt x="0" y="90"/>
                      <a:pt x="0" y="124"/>
                    </a:cubicBezTo>
                    <a:lnTo>
                      <a:pt x="33" y="124"/>
                    </a:lnTo>
                    <a:cubicBezTo>
                      <a:pt x="33" y="99"/>
                      <a:pt x="44" y="76"/>
                      <a:pt x="60" y="60"/>
                    </a:cubicBezTo>
                    <a:lnTo>
                      <a:pt x="60" y="60"/>
                    </a:lnTo>
                    <a:cubicBezTo>
                      <a:pt x="77" y="43"/>
                      <a:pt x="99" y="33"/>
                      <a:pt x="124" y="33"/>
                    </a:cubicBezTo>
                    <a:lnTo>
                      <a:pt x="124" y="33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2" name="Freeform 198"/>
              <p:cNvSpPr>
                <a:spLocks/>
              </p:cNvSpPr>
              <p:nvPr/>
            </p:nvSpPr>
            <p:spPr bwMode="auto">
              <a:xfrm>
                <a:off x="4128" y="2400"/>
                <a:ext cx="22" cy="23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29" y="29"/>
                  </a:cxn>
                  <a:cxn ang="0">
                    <a:pos x="29" y="29"/>
                  </a:cxn>
                  <a:cxn ang="0">
                    <a:pos x="0" y="98"/>
                  </a:cxn>
                  <a:cxn ang="0">
                    <a:pos x="13" y="98"/>
                  </a:cxn>
                  <a:cxn ang="0">
                    <a:pos x="27" y="98"/>
                  </a:cxn>
                  <a:cxn ang="0">
                    <a:pos x="98" y="98"/>
                  </a:cxn>
                  <a:cxn ang="0">
                    <a:pos x="98" y="70"/>
                  </a:cxn>
                  <a:cxn ang="0">
                    <a:pos x="98" y="63"/>
                  </a:cxn>
                  <a:cxn ang="0">
                    <a:pos x="98" y="26"/>
                  </a:cxn>
                  <a:cxn ang="0">
                    <a:pos x="98" y="26"/>
                  </a:cxn>
                  <a:cxn ang="0">
                    <a:pos x="98" y="23"/>
                  </a:cxn>
                  <a:cxn ang="0">
                    <a:pos x="98" y="0"/>
                  </a:cxn>
                </a:cxnLst>
                <a:rect l="0" t="0" r="r" b="b"/>
                <a:pathLst>
                  <a:path w="98" h="98">
                    <a:moveTo>
                      <a:pt x="98" y="0"/>
                    </a:moveTo>
                    <a:cubicBezTo>
                      <a:pt x="71" y="0"/>
                      <a:pt x="47" y="11"/>
                      <a:pt x="29" y="29"/>
                    </a:cubicBezTo>
                    <a:lnTo>
                      <a:pt x="29" y="29"/>
                    </a:lnTo>
                    <a:cubicBezTo>
                      <a:pt x="11" y="47"/>
                      <a:pt x="0" y="71"/>
                      <a:pt x="0" y="98"/>
                    </a:cubicBezTo>
                    <a:lnTo>
                      <a:pt x="13" y="98"/>
                    </a:lnTo>
                    <a:lnTo>
                      <a:pt x="27" y="98"/>
                    </a:lnTo>
                    <a:lnTo>
                      <a:pt x="98" y="98"/>
                    </a:lnTo>
                    <a:lnTo>
                      <a:pt x="98" y="70"/>
                    </a:lnTo>
                    <a:lnTo>
                      <a:pt x="98" y="63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8" y="23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3" name="Freeform 199"/>
              <p:cNvSpPr>
                <a:spLocks/>
              </p:cNvSpPr>
              <p:nvPr/>
            </p:nvSpPr>
            <p:spPr bwMode="auto">
              <a:xfrm>
                <a:off x="4134" y="2406"/>
                <a:ext cx="16" cy="17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0" y="71"/>
                  </a:cxn>
                  <a:cxn ang="0">
                    <a:pos x="10" y="71"/>
                  </a:cxn>
                  <a:cxn ang="0">
                    <a:pos x="19" y="71"/>
                  </a:cxn>
                  <a:cxn ang="0">
                    <a:pos x="71" y="71"/>
                  </a:cxn>
                  <a:cxn ang="0">
                    <a:pos x="71" y="51"/>
                  </a:cxn>
                  <a:cxn ang="0">
                    <a:pos x="71" y="45"/>
                  </a:cxn>
                  <a:cxn ang="0">
                    <a:pos x="71" y="19"/>
                  </a:cxn>
                  <a:cxn ang="0">
                    <a:pos x="71" y="19"/>
                  </a:cxn>
                  <a:cxn ang="0">
                    <a:pos x="71" y="16"/>
                  </a:cxn>
                  <a:cxn ang="0">
                    <a:pos x="71" y="0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52" y="0"/>
                      <a:pt x="34" y="8"/>
                      <a:pt x="21" y="21"/>
                    </a:cubicBezTo>
                    <a:lnTo>
                      <a:pt x="21" y="21"/>
                    </a:lnTo>
                    <a:cubicBezTo>
                      <a:pt x="8" y="34"/>
                      <a:pt x="0" y="51"/>
                      <a:pt x="0" y="71"/>
                    </a:cubicBezTo>
                    <a:lnTo>
                      <a:pt x="10" y="71"/>
                    </a:lnTo>
                    <a:lnTo>
                      <a:pt x="19" y="71"/>
                    </a:lnTo>
                    <a:lnTo>
                      <a:pt x="71" y="71"/>
                    </a:lnTo>
                    <a:lnTo>
                      <a:pt x="71" y="51"/>
                    </a:lnTo>
                    <a:lnTo>
                      <a:pt x="71" y="45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1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4" name="Freeform 200"/>
              <p:cNvSpPr>
                <a:spLocks/>
              </p:cNvSpPr>
              <p:nvPr/>
            </p:nvSpPr>
            <p:spPr bwMode="auto">
              <a:xfrm>
                <a:off x="4140" y="2412"/>
                <a:ext cx="10" cy="1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0" y="45"/>
                  </a:cxn>
                  <a:cxn ang="0">
                    <a:pos x="44" y="45"/>
                  </a:cxn>
                  <a:cxn ang="0">
                    <a:pos x="44" y="32"/>
                  </a:cxn>
                  <a:cxn ang="0">
                    <a:pos x="44" y="29"/>
                  </a:cxn>
                  <a:cxn ang="0">
                    <a:pos x="44" y="13"/>
                  </a:cxn>
                  <a:cxn ang="0">
                    <a:pos x="44" y="13"/>
                  </a:cxn>
                  <a:cxn ang="0">
                    <a:pos x="44" y="11"/>
                  </a:cxn>
                  <a:cxn ang="0">
                    <a:pos x="44" y="0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cubicBezTo>
                      <a:pt x="32" y="0"/>
                      <a:pt x="21" y="5"/>
                      <a:pt x="13" y="14"/>
                    </a:cubicBezTo>
                    <a:lnTo>
                      <a:pt x="13" y="14"/>
                    </a:lnTo>
                    <a:cubicBezTo>
                      <a:pt x="5" y="22"/>
                      <a:pt x="0" y="33"/>
                      <a:pt x="0" y="45"/>
                    </a:cubicBezTo>
                    <a:lnTo>
                      <a:pt x="44" y="45"/>
                    </a:lnTo>
                    <a:lnTo>
                      <a:pt x="44" y="32"/>
                    </a:lnTo>
                    <a:lnTo>
                      <a:pt x="44" y="29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5" name="Freeform 201"/>
              <p:cNvSpPr>
                <a:spLocks/>
              </p:cNvSpPr>
              <p:nvPr/>
            </p:nvSpPr>
            <p:spPr bwMode="auto">
              <a:xfrm>
                <a:off x="4146" y="2418"/>
                <a:ext cx="4" cy="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0" y="18"/>
                  </a:cxn>
                  <a:cxn ang="0">
                    <a:pos x="18" y="18"/>
                  </a:cxn>
                  <a:cxn ang="0">
                    <a:pos x="18" y="13"/>
                  </a:cxn>
                  <a:cxn ang="0">
                    <a:pos x="18" y="12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8" y="4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cubicBezTo>
                      <a:pt x="13" y="0"/>
                      <a:pt x="9" y="2"/>
                      <a:pt x="6" y="5"/>
                    </a:cubicBezTo>
                    <a:lnTo>
                      <a:pt x="6" y="5"/>
                    </a:lnTo>
                    <a:cubicBezTo>
                      <a:pt x="2" y="9"/>
                      <a:pt x="0" y="13"/>
                      <a:pt x="0" y="18"/>
                    </a:cubicBezTo>
                    <a:lnTo>
                      <a:pt x="18" y="18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6" name="Freeform 202"/>
              <p:cNvSpPr>
                <a:spLocks/>
              </p:cNvSpPr>
              <p:nvPr/>
            </p:nvSpPr>
            <p:spPr bwMode="auto">
              <a:xfrm>
                <a:off x="3995" y="2422"/>
                <a:ext cx="155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7" y="0"/>
                  </a:cxn>
                  <a:cxn ang="0">
                    <a:pos x="677" y="74"/>
                  </a:cxn>
                  <a:cxn ang="0">
                    <a:pos x="598" y="148"/>
                  </a:cxn>
                  <a:cxn ang="0">
                    <a:pos x="79" y="148"/>
                  </a:cxn>
                  <a:cxn ang="0">
                    <a:pos x="0" y="74"/>
                  </a:cxn>
                  <a:cxn ang="0">
                    <a:pos x="0" y="0"/>
                  </a:cxn>
                </a:cxnLst>
                <a:rect l="0" t="0" r="r" b="b"/>
                <a:pathLst>
                  <a:path w="677" h="148">
                    <a:moveTo>
                      <a:pt x="0" y="0"/>
                    </a:moveTo>
                    <a:lnTo>
                      <a:pt x="677" y="0"/>
                    </a:lnTo>
                    <a:lnTo>
                      <a:pt x="677" y="74"/>
                    </a:lnTo>
                    <a:cubicBezTo>
                      <a:pt x="677" y="115"/>
                      <a:pt x="642" y="148"/>
                      <a:pt x="598" y="148"/>
                    </a:cubicBezTo>
                    <a:lnTo>
                      <a:pt x="79" y="148"/>
                    </a:lnTo>
                    <a:cubicBezTo>
                      <a:pt x="36" y="148"/>
                      <a:pt x="0" y="115"/>
                      <a:pt x="0" y="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7" name="Rectangle 203"/>
              <p:cNvSpPr>
                <a:spLocks noChangeArrowheads="1"/>
              </p:cNvSpPr>
              <p:nvPr/>
            </p:nvSpPr>
            <p:spPr bwMode="auto">
              <a:xfrm>
                <a:off x="3627" y="2422"/>
                <a:ext cx="368" cy="17"/>
              </a:xfrm>
              <a:prstGeom prst="rect">
                <a:avLst/>
              </a:prstGeom>
              <a:solidFill>
                <a:srgbClr val="EF75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8" name="Rectangle 204"/>
              <p:cNvSpPr>
                <a:spLocks noChangeArrowheads="1"/>
              </p:cNvSpPr>
              <p:nvPr/>
            </p:nvSpPr>
            <p:spPr bwMode="auto">
              <a:xfrm>
                <a:off x="4011" y="2422"/>
                <a:ext cx="123" cy="1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  <p:sp>
          <p:nvSpPr>
            <p:cNvPr id="68" name="Rectangle 206"/>
            <p:cNvSpPr>
              <a:spLocks noChangeArrowheads="1"/>
            </p:cNvSpPr>
            <p:nvPr/>
          </p:nvSpPr>
          <p:spPr bwMode="auto">
            <a:xfrm>
              <a:off x="4011" y="2422"/>
              <a:ext cx="123" cy="7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69" name="Group 209"/>
          <p:cNvGrpSpPr>
            <a:grpSpLocks noChangeAspect="1"/>
          </p:cNvGrpSpPr>
          <p:nvPr/>
        </p:nvGrpSpPr>
        <p:grpSpPr bwMode="auto">
          <a:xfrm>
            <a:off x="321687" y="3492791"/>
            <a:ext cx="1034547" cy="658348"/>
            <a:chOff x="97" y="2164"/>
            <a:chExt cx="792" cy="504"/>
          </a:xfrm>
        </p:grpSpPr>
        <p:sp>
          <p:nvSpPr>
            <p:cNvPr id="270" name="AutoShape 208"/>
            <p:cNvSpPr>
              <a:spLocks noChangeAspect="1" noChangeArrowheads="1" noTextEdit="1"/>
            </p:cNvSpPr>
            <p:nvPr/>
          </p:nvSpPr>
          <p:spPr bwMode="auto">
            <a:xfrm>
              <a:off x="97" y="2164"/>
              <a:ext cx="7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1" name="Freeform 210"/>
            <p:cNvSpPr>
              <a:spLocks/>
            </p:cNvSpPr>
            <p:nvPr/>
          </p:nvSpPr>
          <p:spPr bwMode="auto">
            <a:xfrm>
              <a:off x="226" y="2268"/>
              <a:ext cx="540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2263" y="0"/>
                </a:cxn>
                <a:cxn ang="0">
                  <a:pos x="2338" y="75"/>
                </a:cxn>
                <a:cxn ang="0">
                  <a:pos x="2338" y="1563"/>
                </a:cxn>
                <a:cxn ang="0">
                  <a:pos x="2263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2338" h="1638">
                  <a:moveTo>
                    <a:pt x="75" y="0"/>
                  </a:moveTo>
                  <a:lnTo>
                    <a:pt x="2263" y="0"/>
                  </a:lnTo>
                  <a:cubicBezTo>
                    <a:pt x="2305" y="0"/>
                    <a:pt x="2338" y="34"/>
                    <a:pt x="2338" y="75"/>
                  </a:cubicBezTo>
                  <a:lnTo>
                    <a:pt x="2338" y="1563"/>
                  </a:lnTo>
                  <a:cubicBezTo>
                    <a:pt x="2338" y="1604"/>
                    <a:pt x="2305" y="1638"/>
                    <a:pt x="2263" y="1638"/>
                  </a:cubicBez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2" name="Freeform 211"/>
            <p:cNvSpPr>
              <a:spLocks/>
            </p:cNvSpPr>
            <p:nvPr/>
          </p:nvSpPr>
          <p:spPr bwMode="auto">
            <a:xfrm>
              <a:off x="226" y="2268"/>
              <a:ext cx="462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999" y="0"/>
                </a:cxn>
                <a:cxn ang="0">
                  <a:pos x="361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1999" h="1638">
                  <a:moveTo>
                    <a:pt x="75" y="0"/>
                  </a:moveTo>
                  <a:lnTo>
                    <a:pt x="1999" y="0"/>
                  </a:lnTo>
                  <a:lnTo>
                    <a:pt x="361" y="1638"/>
                  </a:ln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51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3" name="Rectangle 212"/>
            <p:cNvSpPr>
              <a:spLocks noChangeArrowheads="1"/>
            </p:cNvSpPr>
            <p:nvPr/>
          </p:nvSpPr>
          <p:spPr bwMode="auto">
            <a:xfrm>
              <a:off x="252" y="2296"/>
              <a:ext cx="489" cy="329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4" name="Freeform 213"/>
            <p:cNvSpPr>
              <a:spLocks/>
            </p:cNvSpPr>
            <p:nvPr/>
          </p:nvSpPr>
          <p:spPr bwMode="auto">
            <a:xfrm>
              <a:off x="130" y="2657"/>
              <a:ext cx="735" cy="15"/>
            </a:xfrm>
            <a:custGeom>
              <a:avLst/>
              <a:gdLst/>
              <a:ahLst/>
              <a:cxnLst>
                <a:cxn ang="0">
                  <a:pos x="1592" y="65"/>
                </a:cxn>
                <a:cxn ang="0">
                  <a:pos x="121" y="65"/>
                </a:cxn>
                <a:cxn ang="0">
                  <a:pos x="0" y="2"/>
                </a:cxn>
                <a:cxn ang="0">
                  <a:pos x="1592" y="0"/>
                </a:cxn>
                <a:cxn ang="0">
                  <a:pos x="3183" y="2"/>
                </a:cxn>
                <a:cxn ang="0">
                  <a:pos x="3063" y="65"/>
                </a:cxn>
                <a:cxn ang="0">
                  <a:pos x="1592" y="65"/>
                </a:cxn>
              </a:cxnLst>
              <a:rect l="0" t="0" r="r" b="b"/>
              <a:pathLst>
                <a:path w="3183" h="65">
                  <a:moveTo>
                    <a:pt x="1592" y="65"/>
                  </a:moveTo>
                  <a:lnTo>
                    <a:pt x="121" y="65"/>
                  </a:lnTo>
                  <a:cubicBezTo>
                    <a:pt x="62" y="65"/>
                    <a:pt x="22" y="23"/>
                    <a:pt x="0" y="2"/>
                  </a:cubicBezTo>
                  <a:lnTo>
                    <a:pt x="1592" y="0"/>
                  </a:lnTo>
                  <a:lnTo>
                    <a:pt x="3183" y="2"/>
                  </a:lnTo>
                  <a:cubicBezTo>
                    <a:pt x="3161" y="23"/>
                    <a:pt x="3121" y="65"/>
                    <a:pt x="3063" y="65"/>
                  </a:cubicBezTo>
                  <a:lnTo>
                    <a:pt x="1592" y="65"/>
                  </a:lnTo>
                  <a:close/>
                </a:path>
              </a:pathLst>
            </a:custGeom>
            <a:solidFill>
              <a:srgbClr val="354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5" name="Freeform 214"/>
            <p:cNvSpPr>
              <a:spLocks/>
            </p:cNvSpPr>
            <p:nvPr/>
          </p:nvSpPr>
          <p:spPr bwMode="auto">
            <a:xfrm>
              <a:off x="125" y="2642"/>
              <a:ext cx="7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9" y="0"/>
                </a:cxn>
                <a:cxn ang="0">
                  <a:pos x="3219" y="35"/>
                </a:cxn>
                <a:cxn ang="0">
                  <a:pos x="3185" y="69"/>
                </a:cxn>
                <a:cxn ang="0">
                  <a:pos x="35" y="69"/>
                </a:cxn>
                <a:cxn ang="0">
                  <a:pos x="0" y="35"/>
                </a:cxn>
                <a:cxn ang="0">
                  <a:pos x="0" y="0"/>
                </a:cxn>
              </a:cxnLst>
              <a:rect l="0" t="0" r="r" b="b"/>
              <a:pathLst>
                <a:path w="3219" h="69">
                  <a:moveTo>
                    <a:pt x="0" y="0"/>
                  </a:moveTo>
                  <a:lnTo>
                    <a:pt x="3219" y="0"/>
                  </a:lnTo>
                  <a:lnTo>
                    <a:pt x="3219" y="35"/>
                  </a:lnTo>
                  <a:cubicBezTo>
                    <a:pt x="3219" y="54"/>
                    <a:pt x="3204" y="69"/>
                    <a:pt x="3185" y="69"/>
                  </a:cubicBezTo>
                  <a:lnTo>
                    <a:pt x="35" y="69"/>
                  </a:lnTo>
                  <a:cubicBezTo>
                    <a:pt x="16" y="69"/>
                    <a:pt x="0" y="54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6" name="Freeform 215"/>
            <p:cNvSpPr>
              <a:spLocks/>
            </p:cNvSpPr>
            <p:nvPr/>
          </p:nvSpPr>
          <p:spPr bwMode="auto">
            <a:xfrm>
              <a:off x="446" y="2642"/>
              <a:ext cx="103" cy="8"/>
            </a:xfrm>
            <a:custGeom>
              <a:avLst/>
              <a:gdLst/>
              <a:ahLst/>
              <a:cxnLst>
                <a:cxn ang="0">
                  <a:pos x="446" y="0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10" y="32"/>
                </a:cxn>
                <a:cxn ang="0">
                  <a:pos x="36" y="32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7" y="15"/>
                </a:cxn>
                <a:cxn ang="0">
                  <a:pos x="17" y="15"/>
                </a:cxn>
                <a:cxn ang="0">
                  <a:pos x="36" y="23"/>
                </a:cxn>
                <a:cxn ang="0">
                  <a:pos x="410" y="23"/>
                </a:cxn>
                <a:cxn ang="0">
                  <a:pos x="429" y="16"/>
                </a:cxn>
                <a:cxn ang="0">
                  <a:pos x="429" y="16"/>
                </a:cxn>
                <a:cxn ang="0">
                  <a:pos x="429" y="15"/>
                </a:cxn>
                <a:cxn ang="0">
                  <a:pos x="437" y="0"/>
                </a:cxn>
                <a:cxn ang="0">
                  <a:pos x="446" y="0"/>
                </a:cxn>
              </a:cxnLst>
              <a:rect l="0" t="0" r="r" b="b"/>
              <a:pathLst>
                <a:path w="446" h="32">
                  <a:moveTo>
                    <a:pt x="446" y="0"/>
                  </a:moveTo>
                  <a:cubicBezTo>
                    <a:pt x="445" y="9"/>
                    <a:pt x="441" y="16"/>
                    <a:pt x="435" y="22"/>
                  </a:cubicBezTo>
                  <a:lnTo>
                    <a:pt x="435" y="22"/>
                  </a:lnTo>
                  <a:lnTo>
                    <a:pt x="435" y="22"/>
                  </a:lnTo>
                  <a:cubicBezTo>
                    <a:pt x="428" y="28"/>
                    <a:pt x="419" y="32"/>
                    <a:pt x="410" y="32"/>
                  </a:cubicBezTo>
                  <a:lnTo>
                    <a:pt x="36" y="32"/>
                  </a:lnTo>
                  <a:cubicBezTo>
                    <a:pt x="26" y="32"/>
                    <a:pt x="17" y="28"/>
                    <a:pt x="11" y="22"/>
                  </a:cubicBezTo>
                  <a:lnTo>
                    <a:pt x="11" y="22"/>
                  </a:lnTo>
                  <a:cubicBezTo>
                    <a:pt x="5" y="16"/>
                    <a:pt x="1" y="9"/>
                    <a:pt x="0" y="0"/>
                  </a:cubicBezTo>
                  <a:lnTo>
                    <a:pt x="9" y="0"/>
                  </a:lnTo>
                  <a:cubicBezTo>
                    <a:pt x="10" y="6"/>
                    <a:pt x="13" y="11"/>
                    <a:pt x="17" y="15"/>
                  </a:cubicBezTo>
                  <a:lnTo>
                    <a:pt x="17" y="15"/>
                  </a:lnTo>
                  <a:cubicBezTo>
                    <a:pt x="22" y="20"/>
                    <a:pt x="29" y="23"/>
                    <a:pt x="36" y="23"/>
                  </a:cubicBezTo>
                  <a:lnTo>
                    <a:pt x="410" y="23"/>
                  </a:lnTo>
                  <a:cubicBezTo>
                    <a:pt x="417" y="23"/>
                    <a:pt x="424" y="20"/>
                    <a:pt x="429" y="16"/>
                  </a:cubicBezTo>
                  <a:lnTo>
                    <a:pt x="429" y="16"/>
                  </a:lnTo>
                  <a:lnTo>
                    <a:pt x="429" y="15"/>
                  </a:lnTo>
                  <a:cubicBezTo>
                    <a:pt x="433" y="11"/>
                    <a:pt x="436" y="6"/>
                    <a:pt x="437" y="0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9A0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7" name="Freeform 216"/>
            <p:cNvSpPr>
              <a:spLocks/>
            </p:cNvSpPr>
            <p:nvPr/>
          </p:nvSpPr>
          <p:spPr bwMode="auto">
            <a:xfrm>
              <a:off x="252" y="2296"/>
              <a:ext cx="409" cy="329"/>
            </a:xfrm>
            <a:custGeom>
              <a:avLst/>
              <a:gdLst/>
              <a:ahLst/>
              <a:cxnLst>
                <a:cxn ang="0">
                  <a:pos x="0" y="1415"/>
                </a:cxn>
                <a:cxn ang="0">
                  <a:pos x="357" y="1415"/>
                </a:cxn>
                <a:cxn ang="0">
                  <a:pos x="1772" y="0"/>
                </a:cxn>
                <a:cxn ang="0">
                  <a:pos x="0" y="0"/>
                </a:cxn>
                <a:cxn ang="0">
                  <a:pos x="0" y="1415"/>
                </a:cxn>
              </a:cxnLst>
              <a:rect l="0" t="0" r="r" b="b"/>
              <a:pathLst>
                <a:path w="1772" h="1415">
                  <a:moveTo>
                    <a:pt x="0" y="1415"/>
                  </a:moveTo>
                  <a:lnTo>
                    <a:pt x="357" y="1415"/>
                  </a:lnTo>
                  <a:lnTo>
                    <a:pt x="1772" y="0"/>
                  </a:lnTo>
                  <a:lnTo>
                    <a:pt x="0" y="0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8" name="Freeform 217"/>
            <p:cNvSpPr>
              <a:spLocks/>
            </p:cNvSpPr>
            <p:nvPr/>
          </p:nvSpPr>
          <p:spPr bwMode="auto">
            <a:xfrm>
              <a:off x="303" y="2164"/>
              <a:ext cx="387" cy="461"/>
            </a:xfrm>
            <a:custGeom>
              <a:avLst/>
              <a:gdLst/>
              <a:ahLst/>
              <a:cxnLst>
                <a:cxn ang="0">
                  <a:pos x="0" y="1980"/>
                </a:cxn>
                <a:cxn ang="0">
                  <a:pos x="1678" y="1980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980"/>
                </a:cxn>
              </a:cxnLst>
              <a:rect l="0" t="0" r="r" b="b"/>
              <a:pathLst>
                <a:path w="1678" h="1980">
                  <a:moveTo>
                    <a:pt x="0" y="1980"/>
                  </a:moveTo>
                  <a:lnTo>
                    <a:pt x="1678" y="1980"/>
                  </a:ln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98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9" name="Freeform 218"/>
            <p:cNvSpPr>
              <a:spLocks/>
            </p:cNvSpPr>
            <p:nvPr/>
          </p:nvSpPr>
          <p:spPr bwMode="auto">
            <a:xfrm>
              <a:off x="303" y="2164"/>
              <a:ext cx="387" cy="30"/>
            </a:xfrm>
            <a:custGeom>
              <a:avLst/>
              <a:gdLst/>
              <a:ahLst/>
              <a:cxnLst>
                <a:cxn ang="0">
                  <a:pos x="1678" y="128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28"/>
                </a:cxn>
                <a:cxn ang="0">
                  <a:pos x="1678" y="128"/>
                </a:cxn>
              </a:cxnLst>
              <a:rect l="0" t="0" r="r" b="b"/>
              <a:pathLst>
                <a:path w="1678" h="128">
                  <a:moveTo>
                    <a:pt x="1678" y="128"/>
                  </a:move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28"/>
                  </a:lnTo>
                  <a:lnTo>
                    <a:pt x="1678" y="128"/>
                  </a:lnTo>
                  <a:close/>
                </a:path>
              </a:pathLst>
            </a:custGeom>
            <a:solidFill>
              <a:srgbClr val="4350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0" name="Freeform 219"/>
            <p:cNvSpPr>
              <a:spLocks/>
            </p:cNvSpPr>
            <p:nvPr/>
          </p:nvSpPr>
          <p:spPr bwMode="auto">
            <a:xfrm>
              <a:off x="268" y="2295"/>
              <a:ext cx="35" cy="330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148" y="1416"/>
                </a:cxn>
                <a:cxn ang="0">
                  <a:pos x="148" y="0"/>
                </a:cxn>
              </a:cxnLst>
              <a:rect l="0" t="0" r="r" b="b"/>
              <a:pathLst>
                <a:path w="148" h="1416">
                  <a:moveTo>
                    <a:pt x="148" y="0"/>
                  </a:moveTo>
                  <a:lnTo>
                    <a:pt x="0" y="0"/>
                  </a:lnTo>
                  <a:lnTo>
                    <a:pt x="148" y="141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1" name="Freeform 220"/>
            <p:cNvSpPr>
              <a:spLocks/>
            </p:cNvSpPr>
            <p:nvPr/>
          </p:nvSpPr>
          <p:spPr bwMode="auto">
            <a:xfrm>
              <a:off x="690" y="2295"/>
              <a:ext cx="34" cy="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0" y="1416"/>
                </a:cxn>
                <a:cxn ang="0">
                  <a:pos x="0" y="0"/>
                </a:cxn>
              </a:cxnLst>
              <a:rect l="0" t="0" r="r" b="b"/>
              <a:pathLst>
                <a:path w="149" h="1416">
                  <a:moveTo>
                    <a:pt x="0" y="0"/>
                  </a:moveTo>
                  <a:lnTo>
                    <a:pt x="149" y="0"/>
                  </a:lnTo>
                  <a:lnTo>
                    <a:pt x="0" y="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2" name="Oval 221"/>
            <p:cNvSpPr>
              <a:spLocks noChangeArrowheads="1"/>
            </p:cNvSpPr>
            <p:nvPr/>
          </p:nvSpPr>
          <p:spPr bwMode="auto">
            <a:xfrm>
              <a:off x="317" y="2175"/>
              <a:ext cx="8" cy="8"/>
            </a:xfrm>
            <a:prstGeom prst="ellipse">
              <a:avLst/>
            </a:pr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3" name="Oval 222"/>
            <p:cNvSpPr>
              <a:spLocks noChangeArrowheads="1"/>
            </p:cNvSpPr>
            <p:nvPr/>
          </p:nvSpPr>
          <p:spPr bwMode="auto">
            <a:xfrm>
              <a:off x="333" y="2175"/>
              <a:ext cx="8" cy="8"/>
            </a:xfrm>
            <a:prstGeom prst="ellipse">
              <a:avLst/>
            </a:pr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4" name="Oval 223"/>
            <p:cNvSpPr>
              <a:spLocks noChangeArrowheads="1"/>
            </p:cNvSpPr>
            <p:nvPr/>
          </p:nvSpPr>
          <p:spPr bwMode="auto">
            <a:xfrm>
              <a:off x="350" y="2175"/>
              <a:ext cx="8" cy="8"/>
            </a:xfrm>
            <a:prstGeom prst="ellipse">
              <a:avLst/>
            </a:prstGeom>
            <a:solidFill>
              <a:srgbClr val="92AC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5" name="Rectangle 224"/>
            <p:cNvSpPr>
              <a:spLocks noChangeArrowheads="1"/>
            </p:cNvSpPr>
            <p:nvPr/>
          </p:nvSpPr>
          <p:spPr bwMode="auto">
            <a:xfrm>
              <a:off x="375" y="2173"/>
              <a:ext cx="29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6" name="Rectangle 225"/>
            <p:cNvSpPr>
              <a:spLocks noChangeArrowheads="1"/>
            </p:cNvSpPr>
            <p:nvPr/>
          </p:nvSpPr>
          <p:spPr bwMode="auto">
            <a:xfrm>
              <a:off x="352" y="2566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7" name="Rectangle 226"/>
            <p:cNvSpPr>
              <a:spLocks noChangeArrowheads="1"/>
            </p:cNvSpPr>
            <p:nvPr/>
          </p:nvSpPr>
          <p:spPr bwMode="auto">
            <a:xfrm>
              <a:off x="352" y="2540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8" name="Rectangle 227"/>
            <p:cNvSpPr>
              <a:spLocks noChangeArrowheads="1"/>
            </p:cNvSpPr>
            <p:nvPr/>
          </p:nvSpPr>
          <p:spPr bwMode="auto">
            <a:xfrm>
              <a:off x="352" y="2515"/>
              <a:ext cx="289" cy="3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9" name="Rectangle 228"/>
            <p:cNvSpPr>
              <a:spLocks noChangeArrowheads="1"/>
            </p:cNvSpPr>
            <p:nvPr/>
          </p:nvSpPr>
          <p:spPr bwMode="auto">
            <a:xfrm>
              <a:off x="352" y="2489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0" name="Rectangle 229"/>
            <p:cNvSpPr>
              <a:spLocks noChangeArrowheads="1"/>
            </p:cNvSpPr>
            <p:nvPr/>
          </p:nvSpPr>
          <p:spPr bwMode="auto">
            <a:xfrm>
              <a:off x="352" y="2250"/>
              <a:ext cx="28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1" name="Rectangle 230"/>
            <p:cNvSpPr>
              <a:spLocks noChangeArrowheads="1"/>
            </p:cNvSpPr>
            <p:nvPr/>
          </p:nvSpPr>
          <p:spPr bwMode="auto">
            <a:xfrm>
              <a:off x="352" y="2218"/>
              <a:ext cx="289" cy="17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2" name="Freeform 231"/>
            <p:cNvSpPr>
              <a:spLocks/>
            </p:cNvSpPr>
            <p:nvPr/>
          </p:nvSpPr>
          <p:spPr bwMode="auto">
            <a:xfrm>
              <a:off x="564" y="2280"/>
              <a:ext cx="36" cy="66"/>
            </a:xfrm>
            <a:custGeom>
              <a:avLst/>
              <a:gdLst/>
              <a:ahLst/>
              <a:cxnLst>
                <a:cxn ang="0">
                  <a:pos x="52" y="285"/>
                </a:cxn>
                <a:cxn ang="0">
                  <a:pos x="0" y="165"/>
                </a:cxn>
                <a:cxn ang="0">
                  <a:pos x="154" y="0"/>
                </a:cxn>
                <a:cxn ang="0">
                  <a:pos x="154" y="74"/>
                </a:cxn>
                <a:cxn ang="0">
                  <a:pos x="73" y="165"/>
                </a:cxn>
                <a:cxn ang="0">
                  <a:pos x="99" y="228"/>
                </a:cxn>
                <a:cxn ang="0">
                  <a:pos x="52" y="285"/>
                </a:cxn>
              </a:cxnLst>
              <a:rect l="0" t="0" r="r" b="b"/>
              <a:pathLst>
                <a:path w="154" h="285">
                  <a:moveTo>
                    <a:pt x="52" y="285"/>
                  </a:moveTo>
                  <a:cubicBezTo>
                    <a:pt x="20" y="255"/>
                    <a:pt x="0" y="212"/>
                    <a:pt x="0" y="165"/>
                  </a:cubicBezTo>
                  <a:cubicBezTo>
                    <a:pt x="0" y="77"/>
                    <a:pt x="68" y="6"/>
                    <a:pt x="154" y="0"/>
                  </a:cubicBezTo>
                  <a:lnTo>
                    <a:pt x="154" y="74"/>
                  </a:lnTo>
                  <a:cubicBezTo>
                    <a:pt x="109" y="79"/>
                    <a:pt x="73" y="118"/>
                    <a:pt x="73" y="165"/>
                  </a:cubicBezTo>
                  <a:cubicBezTo>
                    <a:pt x="73" y="189"/>
                    <a:pt x="83" y="212"/>
                    <a:pt x="99" y="228"/>
                  </a:cubicBezTo>
                  <a:lnTo>
                    <a:pt x="52" y="285"/>
                  </a:lnTo>
                  <a:close/>
                </a:path>
              </a:pathLst>
            </a:custGeom>
            <a:solidFill>
              <a:srgbClr val="6C87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3" name="Freeform 232"/>
            <p:cNvSpPr>
              <a:spLocks/>
            </p:cNvSpPr>
            <p:nvPr/>
          </p:nvSpPr>
          <p:spPr bwMode="auto">
            <a:xfrm>
              <a:off x="609" y="2313"/>
              <a:ext cx="32" cy="4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1"/>
                </a:cxn>
                <a:cxn ang="0">
                  <a:pos x="65" y="24"/>
                </a:cxn>
                <a:cxn ang="0">
                  <a:pos x="64" y="15"/>
                </a:cxn>
                <a:cxn ang="0">
                  <a:pos x="136" y="0"/>
                </a:cxn>
              </a:cxnLst>
              <a:rect l="0" t="0" r="r" b="b"/>
              <a:pathLst>
                <a:path w="138" h="184">
                  <a:moveTo>
                    <a:pt x="136" y="0"/>
                  </a:moveTo>
                  <a:cubicBezTo>
                    <a:pt x="137" y="8"/>
                    <a:pt x="138" y="16"/>
                    <a:pt x="138" y="24"/>
                  </a:cubicBezTo>
                  <a:cubicBezTo>
                    <a:pt x="138" y="101"/>
                    <a:pt x="84" y="166"/>
                    <a:pt x="13" y="184"/>
                  </a:cubicBezTo>
                  <a:lnTo>
                    <a:pt x="0" y="111"/>
                  </a:lnTo>
                  <a:cubicBezTo>
                    <a:pt x="37" y="100"/>
                    <a:pt x="65" y="65"/>
                    <a:pt x="65" y="24"/>
                  </a:cubicBezTo>
                  <a:cubicBezTo>
                    <a:pt x="65" y="21"/>
                    <a:pt x="65" y="18"/>
                    <a:pt x="64" y="1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4" name="Freeform 233"/>
            <p:cNvSpPr>
              <a:spLocks/>
            </p:cNvSpPr>
            <p:nvPr/>
          </p:nvSpPr>
          <p:spPr bwMode="auto">
            <a:xfrm>
              <a:off x="580" y="2336"/>
              <a:ext cx="27" cy="21"/>
            </a:xfrm>
            <a:custGeom>
              <a:avLst/>
              <a:gdLst/>
              <a:ahLst/>
              <a:cxnLst>
                <a:cxn ang="0">
                  <a:pos x="114" y="86"/>
                </a:cxn>
                <a:cxn ang="0">
                  <a:pos x="96" y="87"/>
                </a:cxn>
                <a:cxn ang="0">
                  <a:pos x="0" y="57"/>
                </a:cxn>
                <a:cxn ang="0">
                  <a:pos x="47" y="0"/>
                </a:cxn>
                <a:cxn ang="0">
                  <a:pos x="96" y="14"/>
                </a:cxn>
                <a:cxn ang="0">
                  <a:pos x="101" y="14"/>
                </a:cxn>
                <a:cxn ang="0">
                  <a:pos x="114" y="86"/>
                </a:cxn>
              </a:cxnLst>
              <a:rect l="0" t="0" r="r" b="b"/>
              <a:pathLst>
                <a:path w="114" h="87">
                  <a:moveTo>
                    <a:pt x="114" y="86"/>
                  </a:moveTo>
                  <a:cubicBezTo>
                    <a:pt x="108" y="87"/>
                    <a:pt x="102" y="87"/>
                    <a:pt x="96" y="87"/>
                  </a:cubicBezTo>
                  <a:cubicBezTo>
                    <a:pt x="60" y="87"/>
                    <a:pt x="27" y="76"/>
                    <a:pt x="0" y="57"/>
                  </a:cubicBezTo>
                  <a:lnTo>
                    <a:pt x="47" y="0"/>
                  </a:lnTo>
                  <a:cubicBezTo>
                    <a:pt x="61" y="9"/>
                    <a:pt x="78" y="14"/>
                    <a:pt x="96" y="14"/>
                  </a:cubicBezTo>
                  <a:cubicBezTo>
                    <a:pt x="98" y="14"/>
                    <a:pt x="99" y="14"/>
                    <a:pt x="101" y="14"/>
                  </a:cubicBezTo>
                  <a:lnTo>
                    <a:pt x="114" y="86"/>
                  </a:lnTo>
                  <a:close/>
                </a:path>
              </a:pathLst>
            </a:custGeom>
            <a:solidFill>
              <a:srgbClr val="2184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5" name="Freeform 234"/>
            <p:cNvSpPr>
              <a:spLocks/>
            </p:cNvSpPr>
            <p:nvPr/>
          </p:nvSpPr>
          <p:spPr bwMode="auto">
            <a:xfrm>
              <a:off x="605" y="2280"/>
              <a:ext cx="34" cy="3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76" y="135"/>
                </a:cxn>
                <a:cxn ang="0">
                  <a:pos x="147" y="119"/>
                </a:cxn>
                <a:cxn ang="0">
                  <a:pos x="0" y="0"/>
                </a:cxn>
                <a:cxn ang="0">
                  <a:pos x="0" y="74"/>
                </a:cxn>
              </a:cxnLst>
              <a:rect l="0" t="0" r="r" b="b"/>
              <a:pathLst>
                <a:path w="147" h="135">
                  <a:moveTo>
                    <a:pt x="0" y="74"/>
                  </a:moveTo>
                  <a:cubicBezTo>
                    <a:pt x="35" y="78"/>
                    <a:pt x="64" y="102"/>
                    <a:pt x="76" y="135"/>
                  </a:cubicBezTo>
                  <a:lnTo>
                    <a:pt x="147" y="119"/>
                  </a:lnTo>
                  <a:cubicBezTo>
                    <a:pt x="129" y="54"/>
                    <a:pt x="70" y="5"/>
                    <a:pt x="0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6" name="Freeform 235"/>
            <p:cNvSpPr>
              <a:spLocks/>
            </p:cNvSpPr>
            <p:nvPr/>
          </p:nvSpPr>
          <p:spPr bwMode="auto">
            <a:xfrm>
              <a:off x="566" y="2382"/>
              <a:ext cx="35" cy="67"/>
            </a:xfrm>
            <a:custGeom>
              <a:avLst/>
              <a:gdLst/>
              <a:ahLst/>
              <a:cxnLst>
                <a:cxn ang="0">
                  <a:pos x="52" y="284"/>
                </a:cxn>
                <a:cxn ang="0">
                  <a:pos x="0" y="164"/>
                </a:cxn>
                <a:cxn ang="0">
                  <a:pos x="154" y="0"/>
                </a:cxn>
                <a:cxn ang="0">
                  <a:pos x="154" y="73"/>
                </a:cxn>
                <a:cxn ang="0">
                  <a:pos x="73" y="164"/>
                </a:cxn>
                <a:cxn ang="0">
                  <a:pos x="98" y="227"/>
                </a:cxn>
                <a:cxn ang="0">
                  <a:pos x="52" y="284"/>
                </a:cxn>
              </a:cxnLst>
              <a:rect l="0" t="0" r="r" b="b"/>
              <a:pathLst>
                <a:path w="154" h="284">
                  <a:moveTo>
                    <a:pt x="52" y="284"/>
                  </a:moveTo>
                  <a:cubicBezTo>
                    <a:pt x="20" y="254"/>
                    <a:pt x="0" y="211"/>
                    <a:pt x="0" y="164"/>
                  </a:cubicBezTo>
                  <a:cubicBezTo>
                    <a:pt x="0" y="77"/>
                    <a:pt x="68" y="5"/>
                    <a:pt x="154" y="0"/>
                  </a:cubicBezTo>
                  <a:lnTo>
                    <a:pt x="154" y="73"/>
                  </a:lnTo>
                  <a:cubicBezTo>
                    <a:pt x="108" y="78"/>
                    <a:pt x="73" y="117"/>
                    <a:pt x="73" y="164"/>
                  </a:cubicBezTo>
                  <a:cubicBezTo>
                    <a:pt x="73" y="189"/>
                    <a:pt x="82" y="211"/>
                    <a:pt x="98" y="227"/>
                  </a:cubicBezTo>
                  <a:lnTo>
                    <a:pt x="52" y="284"/>
                  </a:lnTo>
                  <a:close/>
                </a:path>
              </a:pathLst>
            </a:custGeom>
            <a:solidFill>
              <a:srgbClr val="6984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7" name="Freeform 236"/>
            <p:cNvSpPr>
              <a:spLocks/>
            </p:cNvSpPr>
            <p:nvPr/>
          </p:nvSpPr>
          <p:spPr bwMode="auto">
            <a:xfrm>
              <a:off x="610" y="2415"/>
              <a:ext cx="32" cy="4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2"/>
                </a:cxn>
                <a:cxn ang="0">
                  <a:pos x="65" y="24"/>
                </a:cxn>
                <a:cxn ang="0">
                  <a:pos x="65" y="16"/>
                </a:cxn>
                <a:cxn ang="0">
                  <a:pos x="137" y="0"/>
                </a:cxn>
              </a:cxnLst>
              <a:rect l="0" t="0" r="r" b="b"/>
              <a:pathLst>
                <a:path w="138" h="184">
                  <a:moveTo>
                    <a:pt x="137" y="0"/>
                  </a:moveTo>
                  <a:cubicBezTo>
                    <a:pt x="138" y="8"/>
                    <a:pt x="138" y="16"/>
                    <a:pt x="138" y="24"/>
                  </a:cubicBezTo>
                  <a:cubicBezTo>
                    <a:pt x="138" y="101"/>
                    <a:pt x="85" y="166"/>
                    <a:pt x="13" y="184"/>
                  </a:cubicBezTo>
                  <a:lnTo>
                    <a:pt x="0" y="112"/>
                  </a:lnTo>
                  <a:cubicBezTo>
                    <a:pt x="38" y="100"/>
                    <a:pt x="65" y="65"/>
                    <a:pt x="65" y="24"/>
                  </a:cubicBezTo>
                  <a:cubicBezTo>
                    <a:pt x="65" y="21"/>
                    <a:pt x="65" y="18"/>
                    <a:pt x="65" y="16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5367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8" name="Freeform 237"/>
            <p:cNvSpPr>
              <a:spLocks/>
            </p:cNvSpPr>
            <p:nvPr/>
          </p:nvSpPr>
          <p:spPr bwMode="auto">
            <a:xfrm>
              <a:off x="582" y="2439"/>
              <a:ext cx="26" cy="20"/>
            </a:xfrm>
            <a:custGeom>
              <a:avLst/>
              <a:gdLst/>
              <a:ahLst/>
              <a:cxnLst>
                <a:cxn ang="0">
                  <a:pos x="113" y="87"/>
                </a:cxn>
                <a:cxn ang="0">
                  <a:pos x="96" y="88"/>
                </a:cxn>
                <a:cxn ang="0">
                  <a:pos x="0" y="57"/>
                </a:cxn>
                <a:cxn ang="0">
                  <a:pos x="46" y="0"/>
                </a:cxn>
                <a:cxn ang="0">
                  <a:pos x="96" y="15"/>
                </a:cxn>
                <a:cxn ang="0">
                  <a:pos x="101" y="15"/>
                </a:cxn>
                <a:cxn ang="0">
                  <a:pos x="113" y="87"/>
                </a:cxn>
              </a:cxnLst>
              <a:rect l="0" t="0" r="r" b="b"/>
              <a:pathLst>
                <a:path w="113" h="88">
                  <a:moveTo>
                    <a:pt x="113" y="87"/>
                  </a:moveTo>
                  <a:cubicBezTo>
                    <a:pt x="108" y="88"/>
                    <a:pt x="102" y="88"/>
                    <a:pt x="96" y="88"/>
                  </a:cubicBezTo>
                  <a:cubicBezTo>
                    <a:pt x="60" y="88"/>
                    <a:pt x="27" y="76"/>
                    <a:pt x="0" y="57"/>
                  </a:cubicBezTo>
                  <a:lnTo>
                    <a:pt x="46" y="0"/>
                  </a:lnTo>
                  <a:cubicBezTo>
                    <a:pt x="60" y="9"/>
                    <a:pt x="77" y="15"/>
                    <a:pt x="96" y="15"/>
                  </a:cubicBezTo>
                  <a:cubicBezTo>
                    <a:pt x="97" y="15"/>
                    <a:pt x="99" y="15"/>
                    <a:pt x="101" y="15"/>
                  </a:cubicBezTo>
                  <a:lnTo>
                    <a:pt x="113" y="87"/>
                  </a:lnTo>
                  <a:close/>
                </a:path>
              </a:pathLst>
            </a:custGeom>
            <a:solidFill>
              <a:srgbClr val="4D83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9" name="Freeform 238"/>
            <p:cNvSpPr>
              <a:spLocks/>
            </p:cNvSpPr>
            <p:nvPr/>
          </p:nvSpPr>
          <p:spPr bwMode="auto">
            <a:xfrm>
              <a:off x="606" y="2382"/>
              <a:ext cx="34" cy="32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76" y="134"/>
                </a:cxn>
                <a:cxn ang="0">
                  <a:pos x="148" y="119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w="148" h="134">
                  <a:moveTo>
                    <a:pt x="0" y="73"/>
                  </a:moveTo>
                  <a:cubicBezTo>
                    <a:pt x="36" y="77"/>
                    <a:pt x="65" y="102"/>
                    <a:pt x="76" y="134"/>
                  </a:cubicBezTo>
                  <a:lnTo>
                    <a:pt x="148" y="119"/>
                  </a:lnTo>
                  <a:cubicBezTo>
                    <a:pt x="129" y="53"/>
                    <a:pt x="71" y="4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4FA0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0" name="Rectangle 239"/>
            <p:cNvSpPr>
              <a:spLocks noChangeArrowheads="1"/>
            </p:cNvSpPr>
            <p:nvPr/>
          </p:nvSpPr>
          <p:spPr bwMode="auto">
            <a:xfrm>
              <a:off x="357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1" name="Rectangle 240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2" name="Rectangle 241"/>
            <p:cNvSpPr>
              <a:spLocks noChangeArrowheads="1"/>
            </p:cNvSpPr>
            <p:nvPr/>
          </p:nvSpPr>
          <p:spPr bwMode="auto">
            <a:xfrm>
              <a:off x="407" y="2333"/>
              <a:ext cx="12" cy="126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3" name="Rectangle 242"/>
            <p:cNvSpPr>
              <a:spLocks noChangeArrowheads="1"/>
            </p:cNvSpPr>
            <p:nvPr/>
          </p:nvSpPr>
          <p:spPr bwMode="auto">
            <a:xfrm>
              <a:off x="431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4" name="Rectangle 243"/>
            <p:cNvSpPr>
              <a:spLocks noChangeArrowheads="1"/>
            </p:cNvSpPr>
            <p:nvPr/>
          </p:nvSpPr>
          <p:spPr bwMode="auto">
            <a:xfrm>
              <a:off x="456" y="2346"/>
              <a:ext cx="12" cy="113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5" name="Rectangle 244"/>
            <p:cNvSpPr>
              <a:spLocks noChangeArrowheads="1"/>
            </p:cNvSpPr>
            <p:nvPr/>
          </p:nvSpPr>
          <p:spPr bwMode="auto">
            <a:xfrm>
              <a:off x="481" y="2332"/>
              <a:ext cx="12" cy="127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6" name="Rectangle 245"/>
            <p:cNvSpPr>
              <a:spLocks noChangeArrowheads="1"/>
            </p:cNvSpPr>
            <p:nvPr/>
          </p:nvSpPr>
          <p:spPr bwMode="auto">
            <a:xfrm>
              <a:off x="505" y="2280"/>
              <a:ext cx="13" cy="179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7" name="Rectangle 246"/>
            <p:cNvSpPr>
              <a:spLocks noChangeArrowheads="1"/>
            </p:cNvSpPr>
            <p:nvPr/>
          </p:nvSpPr>
          <p:spPr bwMode="auto">
            <a:xfrm>
              <a:off x="530" y="2338"/>
              <a:ext cx="12" cy="121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8" name="Rectangle 247"/>
            <p:cNvSpPr>
              <a:spLocks noChangeArrowheads="1"/>
            </p:cNvSpPr>
            <p:nvPr/>
          </p:nvSpPr>
          <p:spPr bwMode="auto">
            <a:xfrm>
              <a:off x="357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9" name="Rectangle 248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0" name="Rectangle 249"/>
            <p:cNvSpPr>
              <a:spLocks noChangeArrowheads="1"/>
            </p:cNvSpPr>
            <p:nvPr/>
          </p:nvSpPr>
          <p:spPr bwMode="auto">
            <a:xfrm>
              <a:off x="407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1" name="Rectangle 250"/>
            <p:cNvSpPr>
              <a:spLocks noChangeArrowheads="1"/>
            </p:cNvSpPr>
            <p:nvPr/>
          </p:nvSpPr>
          <p:spPr bwMode="auto">
            <a:xfrm>
              <a:off x="431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2" name="Rectangle 251"/>
            <p:cNvSpPr>
              <a:spLocks noChangeArrowheads="1"/>
            </p:cNvSpPr>
            <p:nvPr/>
          </p:nvSpPr>
          <p:spPr bwMode="auto">
            <a:xfrm>
              <a:off x="456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3" name="Rectangle 252"/>
            <p:cNvSpPr>
              <a:spLocks noChangeArrowheads="1"/>
            </p:cNvSpPr>
            <p:nvPr/>
          </p:nvSpPr>
          <p:spPr bwMode="auto">
            <a:xfrm>
              <a:off x="481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4" name="Rectangle 253"/>
            <p:cNvSpPr>
              <a:spLocks noChangeArrowheads="1"/>
            </p:cNvSpPr>
            <p:nvPr/>
          </p:nvSpPr>
          <p:spPr bwMode="auto">
            <a:xfrm>
              <a:off x="505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5" name="Rectangle 254"/>
            <p:cNvSpPr>
              <a:spLocks noChangeArrowheads="1"/>
            </p:cNvSpPr>
            <p:nvPr/>
          </p:nvSpPr>
          <p:spPr bwMode="auto">
            <a:xfrm>
              <a:off x="530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6" name="Freeform 255"/>
            <p:cNvSpPr>
              <a:spLocks/>
            </p:cNvSpPr>
            <p:nvPr/>
          </p:nvSpPr>
          <p:spPr bwMode="auto">
            <a:xfrm>
              <a:off x="97" y="2341"/>
              <a:ext cx="274" cy="33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0"/>
                </a:cxn>
                <a:cxn ang="0">
                  <a:pos x="1187" y="1341"/>
                </a:cxn>
                <a:cxn ang="0">
                  <a:pos x="1107" y="1421"/>
                </a:cxn>
                <a:cxn ang="0">
                  <a:pos x="80" y="1421"/>
                </a:cxn>
                <a:cxn ang="0">
                  <a:pos x="0" y="1341"/>
                </a:cxn>
                <a:cxn ang="0">
                  <a:pos x="0" y="80"/>
                </a:cxn>
                <a:cxn ang="0">
                  <a:pos x="80" y="0"/>
                </a:cxn>
              </a:cxnLst>
              <a:rect l="0" t="0" r="r" b="b"/>
              <a:pathLst>
                <a:path w="1187" h="1421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0"/>
                  </a:cubicBezTo>
                  <a:lnTo>
                    <a:pt x="1187" y="1341"/>
                  </a:lnTo>
                  <a:cubicBezTo>
                    <a:pt x="1187" y="1385"/>
                    <a:pt x="1151" y="1421"/>
                    <a:pt x="1107" y="1421"/>
                  </a:cubicBezTo>
                  <a:lnTo>
                    <a:pt x="80" y="1421"/>
                  </a:lnTo>
                  <a:cubicBezTo>
                    <a:pt x="36" y="1421"/>
                    <a:pt x="0" y="1385"/>
                    <a:pt x="0" y="1341"/>
                  </a:cubicBezTo>
                  <a:lnTo>
                    <a:pt x="0" y="80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7" name="Freeform 256"/>
            <p:cNvSpPr>
              <a:spLocks/>
            </p:cNvSpPr>
            <p:nvPr/>
          </p:nvSpPr>
          <p:spPr bwMode="auto">
            <a:xfrm>
              <a:off x="97" y="2353"/>
              <a:ext cx="274" cy="9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1"/>
                </a:cxn>
                <a:cxn ang="0">
                  <a:pos x="1187" y="399"/>
                </a:cxn>
                <a:cxn ang="0">
                  <a:pos x="0" y="399"/>
                </a:cxn>
                <a:cxn ang="0">
                  <a:pos x="0" y="81"/>
                </a:cxn>
                <a:cxn ang="0">
                  <a:pos x="80" y="0"/>
                </a:cxn>
              </a:cxnLst>
              <a:rect l="0" t="0" r="r" b="b"/>
              <a:pathLst>
                <a:path w="1187" h="399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1"/>
                  </a:cubicBezTo>
                  <a:lnTo>
                    <a:pt x="1187" y="399"/>
                  </a:lnTo>
                  <a:lnTo>
                    <a:pt x="0" y="399"/>
                  </a:lnTo>
                  <a:lnTo>
                    <a:pt x="0" y="81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7681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8" name="Rectangle 257"/>
            <p:cNvSpPr>
              <a:spLocks noChangeArrowheads="1"/>
            </p:cNvSpPr>
            <p:nvPr/>
          </p:nvSpPr>
          <p:spPr bwMode="auto">
            <a:xfrm>
              <a:off x="122" y="2373"/>
              <a:ext cx="221" cy="58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9" name="Rectangle 258"/>
            <p:cNvSpPr>
              <a:spLocks noChangeArrowheads="1"/>
            </p:cNvSpPr>
            <p:nvPr/>
          </p:nvSpPr>
          <p:spPr bwMode="auto">
            <a:xfrm>
              <a:off x="132" y="2381"/>
              <a:ext cx="211" cy="50"/>
            </a:xfrm>
            <a:prstGeom prst="rect">
              <a:avLst/>
            </a:prstGeom>
            <a:solidFill>
              <a:srgbClr val="35EC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0" name="Freeform 259"/>
            <p:cNvSpPr>
              <a:spLocks/>
            </p:cNvSpPr>
            <p:nvPr/>
          </p:nvSpPr>
          <p:spPr bwMode="auto">
            <a:xfrm>
              <a:off x="120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1" name="Rectangle 260"/>
            <p:cNvSpPr>
              <a:spLocks noChangeArrowheads="1"/>
            </p:cNvSpPr>
            <p:nvPr/>
          </p:nvSpPr>
          <p:spPr bwMode="auto">
            <a:xfrm>
              <a:off x="122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2" name="Freeform 261"/>
            <p:cNvSpPr>
              <a:spLocks noEditPoints="1"/>
            </p:cNvSpPr>
            <p:nvPr/>
          </p:nvSpPr>
          <p:spPr bwMode="auto">
            <a:xfrm>
              <a:off x="120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3" name="Rectangle 262"/>
            <p:cNvSpPr>
              <a:spLocks noChangeArrowheads="1"/>
            </p:cNvSpPr>
            <p:nvPr/>
          </p:nvSpPr>
          <p:spPr bwMode="auto">
            <a:xfrm>
              <a:off x="122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4" name="Freeform 263"/>
            <p:cNvSpPr>
              <a:spLocks noEditPoints="1"/>
            </p:cNvSpPr>
            <p:nvPr/>
          </p:nvSpPr>
          <p:spPr bwMode="auto">
            <a:xfrm>
              <a:off x="120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5" name="Rectangle 264"/>
            <p:cNvSpPr>
              <a:spLocks noChangeArrowheads="1"/>
            </p:cNvSpPr>
            <p:nvPr/>
          </p:nvSpPr>
          <p:spPr bwMode="auto">
            <a:xfrm>
              <a:off x="122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6" name="Freeform 265"/>
            <p:cNvSpPr>
              <a:spLocks noEditPoints="1"/>
            </p:cNvSpPr>
            <p:nvPr/>
          </p:nvSpPr>
          <p:spPr bwMode="auto">
            <a:xfrm>
              <a:off x="120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7" name="Freeform 266"/>
            <p:cNvSpPr>
              <a:spLocks/>
            </p:cNvSpPr>
            <p:nvPr/>
          </p:nvSpPr>
          <p:spPr bwMode="auto">
            <a:xfrm>
              <a:off x="179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8" name="Rectangle 267"/>
            <p:cNvSpPr>
              <a:spLocks noChangeArrowheads="1"/>
            </p:cNvSpPr>
            <p:nvPr/>
          </p:nvSpPr>
          <p:spPr bwMode="auto">
            <a:xfrm>
              <a:off x="181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9" name="Freeform 268"/>
            <p:cNvSpPr>
              <a:spLocks noEditPoints="1"/>
            </p:cNvSpPr>
            <p:nvPr/>
          </p:nvSpPr>
          <p:spPr bwMode="auto">
            <a:xfrm>
              <a:off x="179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0" name="Rectangle 269"/>
            <p:cNvSpPr>
              <a:spLocks noChangeArrowheads="1"/>
            </p:cNvSpPr>
            <p:nvPr/>
          </p:nvSpPr>
          <p:spPr bwMode="auto">
            <a:xfrm>
              <a:off x="181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1" name="Freeform 270"/>
            <p:cNvSpPr>
              <a:spLocks noEditPoints="1"/>
            </p:cNvSpPr>
            <p:nvPr/>
          </p:nvSpPr>
          <p:spPr bwMode="auto">
            <a:xfrm>
              <a:off x="179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2" name="Rectangle 271"/>
            <p:cNvSpPr>
              <a:spLocks noChangeArrowheads="1"/>
            </p:cNvSpPr>
            <p:nvPr/>
          </p:nvSpPr>
          <p:spPr bwMode="auto">
            <a:xfrm>
              <a:off x="181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3" name="Freeform 272"/>
            <p:cNvSpPr>
              <a:spLocks noEditPoints="1"/>
            </p:cNvSpPr>
            <p:nvPr/>
          </p:nvSpPr>
          <p:spPr bwMode="auto">
            <a:xfrm>
              <a:off x="179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4" name="Rectangle 273"/>
            <p:cNvSpPr>
              <a:spLocks noChangeArrowheads="1"/>
            </p:cNvSpPr>
            <p:nvPr/>
          </p:nvSpPr>
          <p:spPr bwMode="auto">
            <a:xfrm>
              <a:off x="239" y="2469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5" name="Freeform 274"/>
            <p:cNvSpPr>
              <a:spLocks noEditPoints="1"/>
            </p:cNvSpPr>
            <p:nvPr/>
          </p:nvSpPr>
          <p:spPr bwMode="auto">
            <a:xfrm>
              <a:off x="237" y="2467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9"/>
                </a:cxn>
                <a:cxn ang="0">
                  <a:pos x="215" y="153"/>
                </a:cxn>
                <a:cxn ang="0">
                  <a:pos x="206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7" y="144"/>
                </a:cxn>
                <a:cxn ang="0">
                  <a:pos x="197" y="18"/>
                </a:cxn>
              </a:cxnLst>
              <a:rect l="0" t="0" r="r" b="b"/>
              <a:pathLst>
                <a:path w="215" h="162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9"/>
                  </a:lnTo>
                  <a:lnTo>
                    <a:pt x="215" y="153"/>
                  </a:lnTo>
                  <a:cubicBezTo>
                    <a:pt x="215" y="158"/>
                    <a:pt x="211" y="162"/>
                    <a:pt x="206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7" y="144"/>
                  </a:lnTo>
                  <a:lnTo>
                    <a:pt x="197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6" name="Rectangle 275"/>
            <p:cNvSpPr>
              <a:spLocks noChangeArrowheads="1"/>
            </p:cNvSpPr>
            <p:nvPr/>
          </p:nvSpPr>
          <p:spPr bwMode="auto">
            <a:xfrm>
              <a:off x="239" y="2516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7" name="Freeform 276"/>
            <p:cNvSpPr>
              <a:spLocks noEditPoints="1"/>
            </p:cNvSpPr>
            <p:nvPr/>
          </p:nvSpPr>
          <p:spPr bwMode="auto">
            <a:xfrm>
              <a:off x="237" y="2514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10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5"/>
                    <a:pt x="215" y="10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8" name="Rectangle 277"/>
            <p:cNvSpPr>
              <a:spLocks noChangeArrowheads="1"/>
            </p:cNvSpPr>
            <p:nvPr/>
          </p:nvSpPr>
          <p:spPr bwMode="auto">
            <a:xfrm>
              <a:off x="239" y="2563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9" name="Freeform 278"/>
            <p:cNvSpPr>
              <a:spLocks noEditPoints="1"/>
            </p:cNvSpPr>
            <p:nvPr/>
          </p:nvSpPr>
          <p:spPr bwMode="auto">
            <a:xfrm>
              <a:off x="237" y="2561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0" name="Rectangle 279"/>
            <p:cNvSpPr>
              <a:spLocks noChangeArrowheads="1"/>
            </p:cNvSpPr>
            <p:nvPr/>
          </p:nvSpPr>
          <p:spPr bwMode="auto">
            <a:xfrm>
              <a:off x="298" y="2469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1" name="Freeform 280"/>
            <p:cNvSpPr>
              <a:spLocks noEditPoints="1"/>
            </p:cNvSpPr>
            <p:nvPr/>
          </p:nvSpPr>
          <p:spPr bwMode="auto">
            <a:xfrm>
              <a:off x="296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2" name="Rectangle 281"/>
            <p:cNvSpPr>
              <a:spLocks noChangeArrowheads="1"/>
            </p:cNvSpPr>
            <p:nvPr/>
          </p:nvSpPr>
          <p:spPr bwMode="auto">
            <a:xfrm>
              <a:off x="298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3" name="Freeform 282"/>
            <p:cNvSpPr>
              <a:spLocks noEditPoints="1"/>
            </p:cNvSpPr>
            <p:nvPr/>
          </p:nvSpPr>
          <p:spPr bwMode="auto">
            <a:xfrm>
              <a:off x="296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4" name="Rectangle 283"/>
            <p:cNvSpPr>
              <a:spLocks noChangeArrowheads="1"/>
            </p:cNvSpPr>
            <p:nvPr/>
          </p:nvSpPr>
          <p:spPr bwMode="auto">
            <a:xfrm>
              <a:off x="298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5" name="Freeform 284"/>
            <p:cNvSpPr>
              <a:spLocks noEditPoints="1"/>
            </p:cNvSpPr>
            <p:nvPr/>
          </p:nvSpPr>
          <p:spPr bwMode="auto">
            <a:xfrm>
              <a:off x="296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6" name="Freeform 285"/>
            <p:cNvSpPr>
              <a:spLocks/>
            </p:cNvSpPr>
            <p:nvPr/>
          </p:nvSpPr>
          <p:spPr bwMode="auto">
            <a:xfrm>
              <a:off x="237" y="2608"/>
              <a:ext cx="108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460" y="0"/>
                </a:cxn>
                <a:cxn ang="0">
                  <a:pos x="469" y="9"/>
                </a:cxn>
                <a:cxn ang="0">
                  <a:pos x="469" y="10"/>
                </a:cxn>
                <a:cxn ang="0">
                  <a:pos x="469" y="154"/>
                </a:cxn>
                <a:cxn ang="0">
                  <a:pos x="460" y="163"/>
                </a:cxn>
                <a:cxn ang="0">
                  <a:pos x="460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469" h="163">
                  <a:moveTo>
                    <a:pt x="9" y="0"/>
                  </a:moveTo>
                  <a:lnTo>
                    <a:pt x="10" y="0"/>
                  </a:lnTo>
                  <a:lnTo>
                    <a:pt x="460" y="0"/>
                  </a:lnTo>
                  <a:cubicBezTo>
                    <a:pt x="465" y="0"/>
                    <a:pt x="469" y="4"/>
                    <a:pt x="469" y="9"/>
                  </a:cubicBezTo>
                  <a:lnTo>
                    <a:pt x="469" y="10"/>
                  </a:lnTo>
                  <a:lnTo>
                    <a:pt x="469" y="154"/>
                  </a:lnTo>
                  <a:cubicBezTo>
                    <a:pt x="469" y="159"/>
                    <a:pt x="465" y="163"/>
                    <a:pt x="460" y="163"/>
                  </a:cubicBezTo>
                  <a:lnTo>
                    <a:pt x="460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7" name="Rectangle 286"/>
            <p:cNvSpPr>
              <a:spLocks noChangeArrowheads="1"/>
            </p:cNvSpPr>
            <p:nvPr/>
          </p:nvSpPr>
          <p:spPr bwMode="auto">
            <a:xfrm>
              <a:off x="616" y="2555"/>
              <a:ext cx="279" cy="88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8" name="Rectangle 287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00A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9" name="Rectangle 288"/>
            <p:cNvSpPr>
              <a:spLocks noChangeArrowheads="1"/>
            </p:cNvSpPr>
            <p:nvPr/>
          </p:nvSpPr>
          <p:spPr bwMode="auto">
            <a:xfrm>
              <a:off x="638" y="2643"/>
              <a:ext cx="36" cy="2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2" name="Rectangle 289"/>
            <p:cNvSpPr>
              <a:spLocks noChangeArrowheads="1"/>
            </p:cNvSpPr>
            <p:nvPr/>
          </p:nvSpPr>
          <p:spPr bwMode="auto">
            <a:xfrm>
              <a:off x="702" y="2531"/>
              <a:ext cx="107" cy="24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3" name="Rectangle 290"/>
            <p:cNvSpPr>
              <a:spLocks noChangeArrowheads="1"/>
            </p:cNvSpPr>
            <p:nvPr/>
          </p:nvSpPr>
          <p:spPr bwMode="auto">
            <a:xfrm>
              <a:off x="727" y="2492"/>
              <a:ext cx="58" cy="3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9" name="Freeform 291"/>
            <p:cNvSpPr>
              <a:spLocks/>
            </p:cNvSpPr>
            <p:nvPr/>
          </p:nvSpPr>
          <p:spPr bwMode="auto">
            <a:xfrm>
              <a:off x="707" y="2164"/>
              <a:ext cx="97" cy="271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19" y="952"/>
                </a:cxn>
                <a:cxn ang="0">
                  <a:pos x="357" y="1100"/>
                </a:cxn>
                <a:cxn ang="0">
                  <a:pos x="357" y="1100"/>
                </a:cxn>
                <a:cxn ang="0">
                  <a:pos x="209" y="1162"/>
                </a:cxn>
                <a:cxn ang="0">
                  <a:pos x="209" y="1162"/>
                </a:cxn>
                <a:cxn ang="0">
                  <a:pos x="61" y="1100"/>
                </a:cxn>
                <a:cxn ang="0">
                  <a:pos x="61" y="1100"/>
                </a:cxn>
                <a:cxn ang="0">
                  <a:pos x="0" y="952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86" y="952"/>
                </a:cxn>
                <a:cxn ang="0">
                  <a:pos x="122" y="1039"/>
                </a:cxn>
                <a:cxn ang="0">
                  <a:pos x="122" y="1039"/>
                </a:cxn>
                <a:cxn ang="0">
                  <a:pos x="209" y="1075"/>
                </a:cxn>
                <a:cxn ang="0">
                  <a:pos x="209" y="1075"/>
                </a:cxn>
                <a:cxn ang="0">
                  <a:pos x="296" y="1039"/>
                </a:cxn>
                <a:cxn ang="0">
                  <a:pos x="296" y="1039"/>
                </a:cxn>
                <a:cxn ang="0">
                  <a:pos x="333" y="952"/>
                </a:cxn>
                <a:cxn ang="0">
                  <a:pos x="333" y="0"/>
                </a:cxn>
                <a:cxn ang="0">
                  <a:pos x="419" y="0"/>
                </a:cxn>
              </a:cxnLst>
              <a:rect l="0" t="0" r="r" b="b"/>
              <a:pathLst>
                <a:path w="419" h="1162">
                  <a:moveTo>
                    <a:pt x="419" y="0"/>
                  </a:moveTo>
                  <a:lnTo>
                    <a:pt x="419" y="952"/>
                  </a:lnTo>
                  <a:cubicBezTo>
                    <a:pt x="419" y="1009"/>
                    <a:pt x="395" y="1062"/>
                    <a:pt x="357" y="1100"/>
                  </a:cubicBezTo>
                  <a:lnTo>
                    <a:pt x="357" y="1100"/>
                  </a:lnTo>
                  <a:cubicBezTo>
                    <a:pt x="319" y="1138"/>
                    <a:pt x="267" y="1162"/>
                    <a:pt x="209" y="1162"/>
                  </a:cubicBezTo>
                  <a:lnTo>
                    <a:pt x="209" y="1162"/>
                  </a:lnTo>
                  <a:cubicBezTo>
                    <a:pt x="152" y="1162"/>
                    <a:pt x="99" y="1138"/>
                    <a:pt x="61" y="1100"/>
                  </a:cubicBezTo>
                  <a:lnTo>
                    <a:pt x="61" y="1100"/>
                  </a:lnTo>
                  <a:cubicBezTo>
                    <a:pt x="23" y="1062"/>
                    <a:pt x="0" y="1009"/>
                    <a:pt x="0" y="952"/>
                  </a:cubicBezTo>
                  <a:lnTo>
                    <a:pt x="0" y="0"/>
                  </a:lnTo>
                  <a:lnTo>
                    <a:pt x="86" y="0"/>
                  </a:lnTo>
                  <a:lnTo>
                    <a:pt x="86" y="952"/>
                  </a:lnTo>
                  <a:cubicBezTo>
                    <a:pt x="86" y="986"/>
                    <a:pt x="100" y="1017"/>
                    <a:pt x="122" y="1039"/>
                  </a:cubicBezTo>
                  <a:lnTo>
                    <a:pt x="122" y="1039"/>
                  </a:lnTo>
                  <a:cubicBezTo>
                    <a:pt x="145" y="1061"/>
                    <a:pt x="175" y="1075"/>
                    <a:pt x="209" y="1075"/>
                  </a:cubicBezTo>
                  <a:lnTo>
                    <a:pt x="209" y="1075"/>
                  </a:lnTo>
                  <a:cubicBezTo>
                    <a:pt x="243" y="1075"/>
                    <a:pt x="274" y="1061"/>
                    <a:pt x="296" y="1039"/>
                  </a:cubicBezTo>
                  <a:lnTo>
                    <a:pt x="296" y="1039"/>
                  </a:lnTo>
                  <a:cubicBezTo>
                    <a:pt x="319" y="1017"/>
                    <a:pt x="333" y="986"/>
                    <a:pt x="333" y="952"/>
                  </a:cubicBezTo>
                  <a:lnTo>
                    <a:pt x="333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3" name="Rectangle 292"/>
            <p:cNvSpPr>
              <a:spLocks noChangeArrowheads="1"/>
            </p:cNvSpPr>
            <p:nvPr/>
          </p:nvSpPr>
          <p:spPr bwMode="auto">
            <a:xfrm>
              <a:off x="746" y="2424"/>
              <a:ext cx="20" cy="68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7" name="Rectangle 293"/>
            <p:cNvSpPr>
              <a:spLocks noChangeArrowheads="1"/>
            </p:cNvSpPr>
            <p:nvPr/>
          </p:nvSpPr>
          <p:spPr bwMode="auto">
            <a:xfrm>
              <a:off x="756" y="2555"/>
              <a:ext cx="139" cy="88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1" name="Rectangle 294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3" name="Rectangle 295"/>
            <p:cNvSpPr>
              <a:spLocks noChangeArrowheads="1"/>
            </p:cNvSpPr>
            <p:nvPr/>
          </p:nvSpPr>
          <p:spPr bwMode="auto">
            <a:xfrm>
              <a:off x="756" y="2531"/>
              <a:ext cx="53" cy="24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4" name="Rectangle 296"/>
            <p:cNvSpPr>
              <a:spLocks noChangeArrowheads="1"/>
            </p:cNvSpPr>
            <p:nvPr/>
          </p:nvSpPr>
          <p:spPr bwMode="auto">
            <a:xfrm>
              <a:off x="756" y="2492"/>
              <a:ext cx="29" cy="3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6" name="Freeform 297"/>
            <p:cNvSpPr>
              <a:spLocks/>
            </p:cNvSpPr>
            <p:nvPr/>
          </p:nvSpPr>
          <p:spPr bwMode="auto">
            <a:xfrm>
              <a:off x="756" y="2164"/>
              <a:ext cx="48" cy="271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0" y="952"/>
                </a:cxn>
                <a:cxn ang="0">
                  <a:pos x="148" y="1100"/>
                </a:cxn>
                <a:cxn ang="0">
                  <a:pos x="148" y="1100"/>
                </a:cxn>
                <a:cxn ang="0">
                  <a:pos x="0" y="1162"/>
                </a:cxn>
                <a:cxn ang="0">
                  <a:pos x="0" y="1161"/>
                </a:cxn>
                <a:cxn ang="0">
                  <a:pos x="0" y="1075"/>
                </a:cxn>
                <a:cxn ang="0">
                  <a:pos x="0" y="1075"/>
                </a:cxn>
                <a:cxn ang="0">
                  <a:pos x="87" y="1039"/>
                </a:cxn>
                <a:cxn ang="0">
                  <a:pos x="88" y="1039"/>
                </a:cxn>
                <a:cxn ang="0">
                  <a:pos x="124" y="952"/>
                </a:cxn>
                <a:cxn ang="0">
                  <a:pos x="124" y="0"/>
                </a:cxn>
                <a:cxn ang="0">
                  <a:pos x="210" y="0"/>
                </a:cxn>
              </a:cxnLst>
              <a:rect l="0" t="0" r="r" b="b"/>
              <a:pathLst>
                <a:path w="210" h="1162">
                  <a:moveTo>
                    <a:pt x="210" y="0"/>
                  </a:moveTo>
                  <a:lnTo>
                    <a:pt x="210" y="952"/>
                  </a:lnTo>
                  <a:cubicBezTo>
                    <a:pt x="210" y="1009"/>
                    <a:pt x="186" y="1062"/>
                    <a:pt x="148" y="1100"/>
                  </a:cubicBezTo>
                  <a:lnTo>
                    <a:pt x="148" y="1100"/>
                  </a:lnTo>
                  <a:cubicBezTo>
                    <a:pt x="110" y="1138"/>
                    <a:pt x="58" y="1162"/>
                    <a:pt x="0" y="1162"/>
                  </a:cubicBezTo>
                  <a:lnTo>
                    <a:pt x="0" y="1161"/>
                  </a:lnTo>
                  <a:lnTo>
                    <a:pt x="0" y="1075"/>
                  </a:lnTo>
                  <a:lnTo>
                    <a:pt x="0" y="1075"/>
                  </a:lnTo>
                  <a:cubicBezTo>
                    <a:pt x="34" y="1075"/>
                    <a:pt x="65" y="1061"/>
                    <a:pt x="87" y="1039"/>
                  </a:cubicBezTo>
                  <a:lnTo>
                    <a:pt x="88" y="1039"/>
                  </a:lnTo>
                  <a:cubicBezTo>
                    <a:pt x="110" y="1017"/>
                    <a:pt x="124" y="986"/>
                    <a:pt x="124" y="952"/>
                  </a:cubicBezTo>
                  <a:lnTo>
                    <a:pt x="124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7" name="Rectangle 298"/>
            <p:cNvSpPr>
              <a:spLocks noChangeArrowheads="1"/>
            </p:cNvSpPr>
            <p:nvPr/>
          </p:nvSpPr>
          <p:spPr bwMode="auto">
            <a:xfrm>
              <a:off x="756" y="2424"/>
              <a:ext cx="10" cy="68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pic>
        <p:nvPicPr>
          <p:cNvPr id="378" name="Рисунок 377" descr="004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564" y="4838098"/>
            <a:ext cx="1220376" cy="7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4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5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53355" y="124883"/>
            <a:ext cx="10029387" cy="649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Международные рейтинги качества систем образования</a:t>
            </a:r>
          </a:p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опираются на данные исследований PIRLS, TIMSS и PISA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Прямоугольник 349"/>
          <p:cNvSpPr/>
          <p:nvPr/>
        </p:nvSpPr>
        <p:spPr>
          <a:xfrm>
            <a:off x="4111749" y="6453502"/>
            <a:ext cx="68175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спользованы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результаты РФ в международных сравнительных исследованиях, рук. Г.С. Ковалёва</a:t>
            </a:r>
          </a:p>
        </p:txBody>
      </p:sp>
      <p:pic>
        <p:nvPicPr>
          <p:cNvPr id="35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9490" y="1713380"/>
            <a:ext cx="3920369" cy="247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686" y="3460230"/>
            <a:ext cx="4235982" cy="247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1" y="1713380"/>
            <a:ext cx="4175671" cy="249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" name="Прямоугольник 355"/>
          <p:cNvSpPr/>
          <p:nvPr/>
        </p:nvSpPr>
        <p:spPr>
          <a:xfrm>
            <a:off x="-3051" y="1033688"/>
            <a:ext cx="1219199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российских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 в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исследованиях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PISA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2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6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53355" y="90058"/>
            <a:ext cx="10029387" cy="37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Общероссийская оценка по модели </a:t>
            </a:r>
            <a:r>
              <a:rPr lang="ru-RU" sz="2133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PISA </a:t>
            </a:r>
            <a:endParaRPr lang="ru-RU" sz="2133" dirty="0">
              <a:solidFill>
                <a:srgbClr val="2D2B8D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24927" y="414827"/>
            <a:ext cx="55888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Приказ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МИНПРОСВЕЩЕНИЯ N 219, РОСОБРНАДЗОРА приказ N 590, от 06.05.2019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7579801"/>
              </p:ext>
            </p:extLst>
          </p:nvPr>
        </p:nvGraphicFramePr>
        <p:xfrm>
          <a:off x="8217367" y="953812"/>
          <a:ext cx="3341087" cy="527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087"/>
              </a:tblGrid>
              <a:tr h="4280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</a:tr>
              <a:tr h="29894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Магаданская область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3884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Чукотский автономный округ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3884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Оренбургская область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34713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Мордовия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29894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Новгородская область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34713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Архангельская область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3884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Псковская область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3884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Карачаево-Черкесская Республика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29894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Хакасия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388498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Ханты-Мансийский автономный округ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29894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г. Москва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29894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Костромская область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29894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Ростовская область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  <a:tr h="41551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rgbClr val="212529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Республика Крым</a:t>
                      </a:r>
                      <a:endParaRPr lang="ru-RU" sz="1400" kern="1200" dirty="0">
                        <a:solidFill>
                          <a:srgbClr val="212529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3" name="TextBox 72"/>
          <p:cNvSpPr txBox="1"/>
          <p:nvPr/>
        </p:nvSpPr>
        <p:spPr>
          <a:xfrm>
            <a:off x="445459" y="953812"/>
            <a:ext cx="7230697" cy="467820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29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6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Оценка качества образования на основе практики </a:t>
            </a:r>
          </a:p>
          <a:p>
            <a:r>
              <a:rPr lang="ru-RU" sz="16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международных исследований</a:t>
            </a:r>
            <a:endParaRPr lang="ru-RU" sz="16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>
          <a:xfrm>
            <a:off x="394658" y="1454748"/>
            <a:ext cx="7332297" cy="275460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marR="0" lvl="0" fontAlgn="auto">
              <a:spcAft>
                <a:spcPts val="0"/>
              </a:spcAft>
              <a:buClrTx/>
              <a:buSzTx/>
              <a:tabLst/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 каждом регионе — репрезентативная выборка, от 75 до 150    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     образовательных организаций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Срок проведения: сентябрь—октябрь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Школьники в возрасте от 15 лет и 3 месяцев до 16 лет и 2 месяцев</a:t>
            </a:r>
          </a:p>
          <a:p>
            <a:pPr>
              <a:spcAft>
                <a:spcPts val="600"/>
              </a:spcAft>
            </a:pPr>
            <a:r>
              <a:rPr lang="ru-RU" sz="1600" b="0" dirty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    (с 7-ого класса)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Оценка проводится на компьютерах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В процессе проведения в аудитории присутствует не менее 2 организаторов</a:t>
            </a:r>
          </a:p>
          <a:p>
            <a:pPr>
              <a:spcAft>
                <a:spcPts val="600"/>
              </a:spcAft>
            </a:pPr>
            <a:endParaRPr lang="ru-RU" sz="16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8746" y="4090815"/>
            <a:ext cx="4337257" cy="3995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формируются группы субъектов: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одзаголовок 2"/>
          <p:cNvSpPr txBox="1">
            <a:spLocks/>
          </p:cNvSpPr>
          <p:nvPr/>
        </p:nvSpPr>
        <p:spPr>
          <a:xfrm>
            <a:off x="286793" y="4758244"/>
            <a:ext cx="7093157" cy="89255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marR="0" lvl="0" fontAlgn="auto">
              <a:spcAft>
                <a:spcPts val="0"/>
              </a:spcAft>
              <a:buClrTx/>
              <a:buSzTx/>
              <a:tabLst/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Схожие размеры групп по количеству обучающихся.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Представительство всех федеральных округов.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b="0" dirty="0" smtClean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Представительство «сельских» и «городских» регионов</a:t>
            </a: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95026" y="6470959"/>
            <a:ext cx="67302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 материалам ФЕДЕРАЛЬНОЙ СЛУЖБЫ ПО НАДЗОРУ В СФЕРЕ ОБРАЗОВАНИЯ И НАУКИ</a:t>
            </a:r>
          </a:p>
        </p:txBody>
      </p:sp>
    </p:spTree>
    <p:extLst>
      <p:ext uri="{BB962C8B-B14F-4D97-AF65-F5344CB8AC3E}">
        <p14:creationId xmlns:p14="http://schemas.microsoft.com/office/powerpoint/2010/main" xmlns="" val="37330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29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7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xmlns="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xmlns="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xmlns="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xmlns="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xmlns="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xmlns="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xmlns="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xmlns="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xmlns="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xmlns="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xmlns="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xmlns="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xmlns="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xmlns="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3" name="Прямая соединительная линия 62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53355" y="124883"/>
            <a:ext cx="10029387" cy="37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Концептуальная рамка оценки функциональной грамотности в исследовании  </a:t>
            </a:r>
            <a:r>
              <a:rPr lang="ru-RU" sz="2133" dirty="0" smtClean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PISA</a:t>
            </a:r>
            <a:r>
              <a:rPr lang="ru-RU" sz="2130" b="1" spc="-20" dirty="0" smtClean="0">
                <a:solidFill>
                  <a:srgbClr val="2D2B8D"/>
                </a:solidFill>
                <a:latin typeface="Open Sans Condensed Light" pitchFamily="34" charset="0"/>
                <a:ea typeface="Open Sans Condensed Light" pitchFamily="34" charset="0"/>
                <a:cs typeface="Open Sans Condensed Light" pitchFamily="34" charset="0"/>
              </a:rPr>
              <a:t> </a:t>
            </a:r>
            <a:endParaRPr lang="ru-RU" sz="2130" b="1" spc="-20" dirty="0">
              <a:solidFill>
                <a:srgbClr val="2D2B8D"/>
              </a:solidFill>
              <a:latin typeface="Open Sans Condensed Light" pitchFamily="34" charset="0"/>
              <a:ea typeface="Open Sans Condensed Light" pitchFamily="34" charset="0"/>
              <a:cs typeface="Open Sans Condensed Light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644716" y="1705561"/>
            <a:ext cx="2991124" cy="2778873"/>
          </a:xfrm>
          <a:prstGeom prst="ellipse">
            <a:avLst/>
          </a:prstGeom>
          <a:solidFill>
            <a:srgbClr val="2F5597">
              <a:alpha val="96000"/>
            </a:srgbClr>
          </a:solidFill>
          <a:ln w="25400">
            <a:solidFill>
              <a:srgbClr val="2F5597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7" name="Овал 26"/>
          <p:cNvSpPr/>
          <p:nvPr/>
        </p:nvSpPr>
        <p:spPr>
          <a:xfrm>
            <a:off x="5667313" y="3178955"/>
            <a:ext cx="3156890" cy="2938390"/>
          </a:xfrm>
          <a:prstGeom prst="ellipse">
            <a:avLst/>
          </a:prstGeom>
          <a:solidFill>
            <a:srgbClr val="D64214">
              <a:alpha val="89804"/>
            </a:srgbClr>
          </a:solidFill>
          <a:ln w="38100">
            <a:solidFill>
              <a:srgbClr val="D6421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cxnSp>
        <p:nvCxnSpPr>
          <p:cNvPr id="32" name="Прямая со стрелкой 31"/>
          <p:cNvCxnSpPr/>
          <p:nvPr/>
        </p:nvCxnSpPr>
        <p:spPr>
          <a:xfrm flipH="1" flipV="1">
            <a:off x="2959072" y="2308488"/>
            <a:ext cx="1160970" cy="1426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2798443" y="3132252"/>
            <a:ext cx="1321599" cy="585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074804" y="3743323"/>
            <a:ext cx="1045238" cy="6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033536" y="2274506"/>
            <a:ext cx="1660137" cy="4535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Разделы математики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707897" y="2966563"/>
            <a:ext cx="2130457" cy="606646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Цели чтения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73657" y="4790863"/>
            <a:ext cx="2207370" cy="10017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ресурсы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окружающая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среда,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науки и технологии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7245758" y="1569660"/>
            <a:ext cx="1432134" cy="536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7245758" y="1949677"/>
            <a:ext cx="2527899" cy="156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35" idx="1"/>
          </p:cNvCxnSpPr>
          <p:nvPr/>
        </p:nvCxnSpPr>
        <p:spPr>
          <a:xfrm>
            <a:off x="7210717" y="2101002"/>
            <a:ext cx="822819" cy="400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7" idx="6"/>
            <a:endCxn id="36" idx="1"/>
          </p:cNvCxnSpPr>
          <p:nvPr/>
        </p:nvCxnSpPr>
        <p:spPr>
          <a:xfrm flipV="1">
            <a:off x="8824203" y="3269886"/>
            <a:ext cx="883694" cy="1378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7" idx="6"/>
            <a:endCxn id="37" idx="1"/>
          </p:cNvCxnSpPr>
          <p:nvPr/>
        </p:nvCxnSpPr>
        <p:spPr>
          <a:xfrm>
            <a:off x="8824203" y="4648150"/>
            <a:ext cx="949454" cy="64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7" idx="6"/>
          </p:cNvCxnSpPr>
          <p:nvPr/>
        </p:nvCxnSpPr>
        <p:spPr>
          <a:xfrm flipV="1">
            <a:off x="8824203" y="4295639"/>
            <a:ext cx="883694" cy="352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80430" y="3877698"/>
            <a:ext cx="3127992" cy="14531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давать научные объяснения,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применять естественно-научные методы исследования,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интерпретировать данные,  делать выводы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31531" y="2182108"/>
            <a:ext cx="1969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Содержательная </a:t>
            </a:r>
          </a:p>
          <a:p>
            <a:pPr lvl="0"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модель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046235" y="4312941"/>
            <a:ext cx="1576906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Контексты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или ситуации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85625" y="959447"/>
            <a:ext cx="2612901" cy="135343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Работать с информацией:</a:t>
            </a:r>
          </a:p>
          <a:p>
            <a:pPr indent="57150">
              <a:buFont typeface="Arial" pitchFamily="34" charset="0"/>
              <a:buChar char="•"/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находить 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и извлекать,</a:t>
            </a:r>
          </a:p>
          <a:p>
            <a:pPr indent="57150">
              <a:buFont typeface="Arial" pitchFamily="34" charset="0"/>
              <a:buChar char="•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осмысливать и оценивать,</a:t>
            </a:r>
          </a:p>
          <a:p>
            <a:pPr indent="57150">
              <a:buFont typeface="Arial" pitchFamily="34" charset="0"/>
              <a:buChar char="•"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интерпретировать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793727" y="1590865"/>
            <a:ext cx="1945670" cy="71762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Естественно-научные предметы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Методология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82380" y="2415409"/>
            <a:ext cx="2612901" cy="13534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Формулировать, применять интерпретировать и оценивать результаты с позиций математики и реальной проблемы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9747934" y="3661828"/>
            <a:ext cx="2127295" cy="9954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Мир индивидуума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, социума,</a:t>
            </a:r>
          </a:p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и науки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8072834" y="1116095"/>
            <a:ext cx="1660137" cy="45356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Типы текста</a:t>
            </a:r>
          </a:p>
        </p:txBody>
      </p:sp>
      <p:sp>
        <p:nvSpPr>
          <p:cNvPr id="69" name="Овал 68"/>
          <p:cNvSpPr/>
          <p:nvPr/>
        </p:nvSpPr>
        <p:spPr>
          <a:xfrm>
            <a:off x="3770702" y="3229321"/>
            <a:ext cx="3083631" cy="2905326"/>
          </a:xfrm>
          <a:prstGeom prst="ellipse">
            <a:avLst/>
          </a:prstGeom>
          <a:solidFill>
            <a:srgbClr val="ED7D31">
              <a:alpha val="88000"/>
            </a:srgbClr>
          </a:solidFill>
          <a:ln w="25400">
            <a:solidFill>
              <a:srgbClr val="ED7D3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70" name="Прямоугольник 69"/>
          <p:cNvSpPr/>
          <p:nvPr/>
        </p:nvSpPr>
        <p:spPr>
          <a:xfrm>
            <a:off x="4149422" y="4358819"/>
            <a:ext cx="2076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Компетентностная</a:t>
            </a:r>
          </a:p>
          <a:p>
            <a:pPr lvl="0"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модель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443934" y="3791801"/>
            <a:ext cx="1671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БЛОК 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ЗАДАНИЙ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98605" y="5715013"/>
            <a:ext cx="281826" cy="22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80431" y="5749006"/>
            <a:ext cx="28300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Естественно–научная грамотность</a:t>
            </a:r>
            <a:endParaRPr lang="ru-RU" sz="7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98605" y="5985863"/>
            <a:ext cx="281826" cy="2227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98606" y="5449395"/>
            <a:ext cx="281826" cy="21576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64168" y="5465773"/>
            <a:ext cx="28300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Читательская грамотность</a:t>
            </a:r>
            <a:endParaRPr lang="ru-RU" sz="7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80430" y="5985862"/>
            <a:ext cx="28300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Математическая грамотность</a:t>
            </a:r>
            <a:endParaRPr lang="ru-RU" sz="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8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C57A16CD-55A2-4F01-A658-438A93B431F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1692" name="Слайд think-cell" r:id="rId4" imgW="360" imgH="360" progId="">
              <p:embed/>
            </p:oleObj>
          </a:graphicData>
        </a:graphic>
      </p:graphicFrame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21DBF65-A5EE-42BD-A8DA-21D7B69EA723}"/>
              </a:ext>
            </a:extLst>
          </p:cNvPr>
          <p:cNvSpPr txBox="1"/>
          <p:nvPr/>
        </p:nvSpPr>
        <p:spPr>
          <a:xfrm>
            <a:off x="1865922" y="118775"/>
            <a:ext cx="9813048" cy="5579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defRPr/>
            </a:pP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Комплексное предложение по формированию функциональной грамотности </a:t>
            </a:r>
            <a:b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</a:br>
            <a:r>
              <a:rPr lang="ru-RU" sz="2133" dirty="0">
                <a:solidFill>
                  <a:srgbClr val="2D2B8D"/>
                </a:solidFill>
                <a:ea typeface="Open Sans Condensed" pitchFamily="34" charset="0"/>
                <a:cs typeface="Open Sans Condensed" pitchFamily="34" charset="0"/>
              </a:rPr>
              <a:t>от Группы компаний «Просвещение»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Номер слайда 8"/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0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849730" y="1567183"/>
            <a:ext cx="4219650" cy="4196634"/>
          </a:xfrm>
          <a:prstGeom prst="rect">
            <a:avLst/>
          </a:prstGeom>
        </p:spPr>
      </p:pic>
      <p:pic>
        <p:nvPicPr>
          <p:cNvPr id="51" name="Pictur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169033" y="2869830"/>
            <a:ext cx="1545824" cy="1545824"/>
          </a:xfrm>
          <a:prstGeom prst="rect">
            <a:avLst/>
          </a:prstGeom>
        </p:spPr>
      </p:pic>
      <p:pic>
        <p:nvPicPr>
          <p:cNvPr id="52" name="Picture 4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238790" y="3551902"/>
            <a:ext cx="565147" cy="565147"/>
          </a:xfrm>
          <a:prstGeom prst="rect">
            <a:avLst/>
          </a:prstGeom>
        </p:spPr>
      </p:pic>
      <p:pic>
        <p:nvPicPr>
          <p:cNvPr id="54" name="Picture 5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735756" y="2224311"/>
            <a:ext cx="557873" cy="557873"/>
          </a:xfrm>
          <a:prstGeom prst="rect">
            <a:avLst/>
          </a:prstGeom>
        </p:spPr>
      </p:pic>
      <p:pic>
        <p:nvPicPr>
          <p:cNvPr id="56" name="Picture 6"/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13120" y="2166263"/>
            <a:ext cx="536671" cy="533385"/>
          </a:xfrm>
          <a:prstGeom prst="rect">
            <a:avLst/>
          </a:prstGeom>
        </p:spPr>
      </p:pic>
      <p:pic>
        <p:nvPicPr>
          <p:cNvPr id="58" name="Picture 7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992357" y="4103294"/>
            <a:ext cx="565183" cy="461374"/>
          </a:xfrm>
          <a:prstGeom prst="rect">
            <a:avLst/>
          </a:prstGeom>
        </p:spPr>
      </p:pic>
      <p:pic>
        <p:nvPicPr>
          <p:cNvPr id="59" name="Picture 8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artisticCrisscrossEtching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448079" y="4810961"/>
            <a:ext cx="514765" cy="502159"/>
          </a:xfrm>
          <a:prstGeom prst="rect">
            <a:avLst/>
          </a:prstGeom>
        </p:spPr>
      </p:pic>
      <p:sp>
        <p:nvSpPr>
          <p:cNvPr id="60" name="TextBox 9"/>
          <p:cNvSpPr txBox="1"/>
          <p:nvPr/>
        </p:nvSpPr>
        <p:spPr>
          <a:xfrm>
            <a:off x="639944" y="1702735"/>
            <a:ext cx="1721516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Мониторинг </a:t>
            </a:r>
            <a:r>
              <a:rPr lang="en-US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оценка</a:t>
            </a:r>
            <a:endParaRPr lang="en-US" sz="14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1" name="TextBox 10"/>
          <p:cNvSpPr txBox="1"/>
          <p:nvPr/>
        </p:nvSpPr>
        <p:spPr>
          <a:xfrm>
            <a:off x="5729663" y="1693481"/>
            <a:ext cx="1484498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Обучение учителей</a:t>
            </a:r>
            <a:endParaRPr lang="en-US" sz="14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TextBox 12"/>
          <p:cNvSpPr txBox="1"/>
          <p:nvPr/>
        </p:nvSpPr>
        <p:spPr>
          <a:xfrm>
            <a:off x="5835040" y="4533381"/>
            <a:ext cx="1576387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Цифровые решения</a:t>
            </a:r>
            <a:r>
              <a:rPr lang="en-US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</p:txBody>
      </p:sp>
      <p:sp>
        <p:nvSpPr>
          <p:cNvPr id="63" name="TextBox 13"/>
          <p:cNvSpPr txBox="1"/>
          <p:nvPr/>
        </p:nvSpPr>
        <p:spPr>
          <a:xfrm>
            <a:off x="1433859" y="5744081"/>
            <a:ext cx="263526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en-US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бразовательно-исследовательское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оборудование</a:t>
            </a:r>
            <a:r>
              <a:rPr lang="en-US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64" name="TextBox 14"/>
          <p:cNvSpPr txBox="1"/>
          <p:nvPr/>
        </p:nvSpPr>
        <p:spPr>
          <a:xfrm>
            <a:off x="126205" y="3700954"/>
            <a:ext cx="168259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Учебно-методическое обеспечение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</a:p>
        </p:txBody>
      </p:sp>
      <p:cxnSp>
        <p:nvCxnSpPr>
          <p:cNvPr id="74" name="Соединительная линия уступом 73"/>
          <p:cNvCxnSpPr/>
          <p:nvPr/>
        </p:nvCxnSpPr>
        <p:spPr>
          <a:xfrm flipV="1">
            <a:off x="2630458" y="5760314"/>
            <a:ext cx="1438666" cy="522983"/>
          </a:xfrm>
          <a:prstGeom prst="bentConnector2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/>
          <p:nvPr/>
        </p:nvCxnSpPr>
        <p:spPr>
          <a:xfrm>
            <a:off x="468596" y="4152561"/>
            <a:ext cx="1566754" cy="312096"/>
          </a:xfrm>
          <a:prstGeom prst="bentConnector3">
            <a:avLst>
              <a:gd name="adj1" fmla="val 83431"/>
            </a:avLst>
          </a:prstGeom>
          <a:ln w="28575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/>
          <p:nvPr/>
        </p:nvCxnSpPr>
        <p:spPr>
          <a:xfrm>
            <a:off x="704949" y="1950101"/>
            <a:ext cx="1742981" cy="252245"/>
          </a:xfrm>
          <a:prstGeom prst="bentConnector3">
            <a:avLst>
              <a:gd name="adj1" fmla="val 83107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/>
          <p:nvPr/>
        </p:nvCxnSpPr>
        <p:spPr>
          <a:xfrm rot="10800000" flipV="1">
            <a:off x="5459778" y="4841166"/>
            <a:ext cx="1603763" cy="209063"/>
          </a:xfrm>
          <a:prstGeom prst="bentConnector3">
            <a:avLst>
              <a:gd name="adj1" fmla="val 66053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/>
          <p:nvPr/>
        </p:nvCxnSpPr>
        <p:spPr>
          <a:xfrm rot="10800000" flipV="1">
            <a:off x="5379871" y="1982351"/>
            <a:ext cx="1834290" cy="219995"/>
          </a:xfrm>
          <a:prstGeom prst="bentConnector3">
            <a:avLst>
              <a:gd name="adj1" fmla="val 68875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Группа 104"/>
          <p:cNvGrpSpPr/>
          <p:nvPr/>
        </p:nvGrpSpPr>
        <p:grpSpPr>
          <a:xfrm>
            <a:off x="240697" y="194745"/>
            <a:ext cx="1198424" cy="438775"/>
            <a:chOff x="254665" y="195486"/>
            <a:chExt cx="951720" cy="329081"/>
          </a:xfrm>
        </p:grpSpPr>
        <p:sp>
          <p:nvSpPr>
            <p:cNvPr id="106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20" name="Прямая соединительная линия 11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7411427" y="1000462"/>
            <a:ext cx="4777803" cy="5857538"/>
          </a:xfrm>
          <a:prstGeom prst="rect">
            <a:avLst/>
          </a:prstGeom>
          <a:solidFill>
            <a:srgbClr val="E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88927" y="1250039"/>
            <a:ext cx="431447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Пакет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практико-ориентированных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</a:b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курсов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повышения квалификации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 по технологиям эффективного формирования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естественно-научной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математической грамотности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более 80% программы — практические занятия с инновационным оборудованием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комплект практических методических материалов к каждой программе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Комплекс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учебно-методических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пособий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индивидуальные обучающие пособия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многофункциональные сборники задач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тренажёры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для отработки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формируемых навыков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Информационно-образовательный портал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 и образовательная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онлайн-платформа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цифровой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банк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заданий по функциональной грамотности для учащихся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мониторинговые исследования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информационно-консультационный сервис</a:t>
            </a:r>
          </a:p>
          <a:p>
            <a:endParaRPr lang="ru-RU" sz="1400" b="1" dirty="0" smtClean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Оборудование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для профильных классов </a:t>
            </a:r>
            <a:endParaRPr lang="ru-RU" sz="1400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Номер слайда 2"/>
          <p:cNvSpPr txBox="1">
            <a:spLocks/>
          </p:cNvSpPr>
          <p:nvPr/>
        </p:nvSpPr>
        <p:spPr>
          <a:xfrm>
            <a:off x="11312783" y="161008"/>
            <a:ext cx="719403" cy="356659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0000000-1234-1234-1234-123412341234}" type="slidenum">
              <a:rPr lang="en" sz="1600" smtClean="0">
                <a:solidFill>
                  <a:srgbClr val="2D2B8D"/>
                </a:solidFill>
                <a:latin typeface="Calibri" pitchFamily="34" charset="0"/>
              </a:rPr>
              <a:pPr>
                <a:defRPr/>
              </a:pPr>
              <a:t>8</a:t>
            </a:fld>
            <a:endParaRPr lang="en" sz="1600" dirty="0">
              <a:solidFill>
                <a:srgbClr val="2D2B8D"/>
              </a:solidFill>
              <a:latin typeface="Calibr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34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6227805" y="1917663"/>
            <a:ext cx="5967246" cy="3614270"/>
          </a:xfrm>
          <a:prstGeom prst="rect">
            <a:avLst/>
          </a:prstGeom>
          <a:solidFill>
            <a:srgbClr val="FFF0C1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-3051" y="1917663"/>
            <a:ext cx="6004460" cy="3614270"/>
          </a:xfrm>
          <a:prstGeom prst="rect">
            <a:avLst/>
          </a:prstGeom>
          <a:solidFill>
            <a:srgbClr val="D9EDF9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870360" y="201783"/>
            <a:ext cx="1002938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700"/>
              </a:lnSpc>
              <a:defRPr/>
            </a:pPr>
            <a:r>
              <a:rPr lang="ru-RU" sz="2400" dirty="0">
                <a:solidFill>
                  <a:srgbClr val="3A3894"/>
                </a:solidFill>
                <a:latin typeface="Calibri" panose="020F0502020204030204" pitchFamily="34" charset="0"/>
              </a:rPr>
              <a:t>Широкий выбор учебных пособий по функциональной грамотности</a:t>
            </a:r>
          </a:p>
        </p:txBody>
      </p:sp>
      <p:sp>
        <p:nvSpPr>
          <p:cNvPr id="58" name="Номер слайда 2"/>
          <p:cNvSpPr>
            <a:spLocks noGrp="1"/>
          </p:cNvSpPr>
          <p:nvPr>
            <p:ph type="sldNum" idx="12"/>
          </p:nvPr>
        </p:nvSpPr>
        <p:spPr>
          <a:xfrm>
            <a:off x="11312783" y="161008"/>
            <a:ext cx="719403" cy="3566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2D2B8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D2B8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1475981" y="589185"/>
            <a:ext cx="713877" cy="1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40697" y="194745"/>
            <a:ext cx="1268960" cy="438775"/>
            <a:chOff x="254665" y="195486"/>
            <a:chExt cx="951720" cy="329081"/>
          </a:xfrm>
        </p:grpSpPr>
        <p:sp>
          <p:nvSpPr>
            <p:cNvPr id="66" name="Freeform 6">
              <a:extLst>
                <a:ext uri="{FF2B5EF4-FFF2-40B4-BE49-F238E27FC236}">
                  <a16:creationId xmlns="" xmlns:a16="http://schemas.microsoft.com/office/drawing/2014/main" id="{8EF519E2-E53C-4D9E-B400-08D67129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99" y="350101"/>
              <a:ext cx="362510" cy="20894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="" xmlns:a16="http://schemas.microsoft.com/office/drawing/2014/main" id="{EB5A74A1-76B1-403A-8FB8-3FBCC4A7F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696" y="350101"/>
              <a:ext cx="362510" cy="20894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="" xmlns:a16="http://schemas.microsoft.com/office/drawing/2014/main" id="{8141FBEA-CB09-4617-90BF-6E4515E5E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65" y="425320"/>
              <a:ext cx="82532" cy="7730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9">
              <a:extLst>
                <a:ext uri="{FF2B5EF4-FFF2-40B4-BE49-F238E27FC236}">
                  <a16:creationId xmlns="" xmlns:a16="http://schemas.microsoft.com/office/drawing/2014/main" id="{48B219EA-8104-447D-9B8C-156A030698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1822" y="425320"/>
              <a:ext cx="56414" cy="77308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10">
              <a:extLst>
                <a:ext uri="{FF2B5EF4-FFF2-40B4-BE49-F238E27FC236}">
                  <a16:creationId xmlns="" xmlns:a16="http://schemas.microsoft.com/office/drawing/2014/main" id="{71F453EE-6CA0-49B2-BA17-C90BA53D69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906" y="424275"/>
              <a:ext cx="76263" cy="7939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11">
              <a:extLst>
                <a:ext uri="{FF2B5EF4-FFF2-40B4-BE49-F238E27FC236}">
                  <a16:creationId xmlns="" xmlns:a16="http://schemas.microsoft.com/office/drawing/2014/main" id="{4B9A3C2E-DDB2-405E-8DC4-3D9B93F9F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29" y="424275"/>
              <a:ext cx="69994" cy="7939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2">
              <a:extLst>
                <a:ext uri="{FF2B5EF4-FFF2-40B4-BE49-F238E27FC236}">
                  <a16:creationId xmlns="" xmlns:a16="http://schemas.microsoft.com/office/drawing/2014/main" id="{97B13DAB-6D92-4ADF-AEAD-3ABF38B50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95" y="425320"/>
              <a:ext cx="60593" cy="77308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3">
              <a:extLst>
                <a:ext uri="{FF2B5EF4-FFF2-40B4-BE49-F238E27FC236}">
                  <a16:creationId xmlns="" xmlns:a16="http://schemas.microsoft.com/office/drawing/2014/main" id="{997E18B7-E2E3-4FFE-A91F-0CD5422C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47" y="425320"/>
              <a:ext cx="56414" cy="77308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="" xmlns:a16="http://schemas.microsoft.com/office/drawing/2014/main" id="{1900BEDA-4FCF-4C01-9C4F-53AF1517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31" y="425320"/>
              <a:ext cx="119096" cy="99247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="" xmlns:a16="http://schemas.microsoft.com/office/drawing/2014/main" id="{B68FD14B-335C-4043-B8A7-A776E214B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618" y="425320"/>
              <a:ext cx="57458" cy="77308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="" xmlns:a16="http://schemas.microsoft.com/office/drawing/2014/main" id="{A69810B2-AC0A-429F-BB37-B498DA7AF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47" y="425320"/>
              <a:ext cx="81486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="" xmlns:a16="http://schemas.microsoft.com/office/drawing/2014/main" id="{96FADF93-F429-4C9F-8507-C0DF6282E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815" y="425320"/>
              <a:ext cx="82532" cy="77308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18">
              <a:extLst>
                <a:ext uri="{FF2B5EF4-FFF2-40B4-BE49-F238E27FC236}">
                  <a16:creationId xmlns="" xmlns:a16="http://schemas.microsoft.com/office/drawing/2014/main" id="{AF2E495F-4311-4EA5-A84C-17AC6D96A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882" y="425320"/>
              <a:ext cx="58503" cy="77308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19">
              <a:extLst>
                <a:ext uri="{FF2B5EF4-FFF2-40B4-BE49-F238E27FC236}">
                  <a16:creationId xmlns="" xmlns:a16="http://schemas.microsoft.com/office/drawing/2014/main" id="{0C91DDD9-5794-4274-B686-9E10A70174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785" y="195486"/>
              <a:ext cx="151481" cy="191180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D2B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80" name="Прямая соединительная линия 79"/>
          <p:cNvCxnSpPr/>
          <p:nvPr/>
        </p:nvCxnSpPr>
        <p:spPr>
          <a:xfrm>
            <a:off x="1753355" y="-2967"/>
            <a:ext cx="0" cy="604267"/>
          </a:xfrm>
          <a:prstGeom prst="line">
            <a:avLst/>
          </a:prstGeom>
          <a:ln w="9525">
            <a:solidFill>
              <a:srgbClr val="2D2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6838642-F192-40B3-9CE9-54140F0A90E1}"/>
              </a:ext>
            </a:extLst>
          </p:cNvPr>
          <p:cNvSpPr/>
          <p:nvPr/>
        </p:nvSpPr>
        <p:spPr>
          <a:xfrm>
            <a:off x="137987" y="653993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3051" y="1029097"/>
            <a:ext cx="5983721" cy="791465"/>
          </a:xfrm>
          <a:prstGeom prst="rect">
            <a:avLst/>
          </a:prstGeom>
          <a:solidFill>
            <a:srgbClr val="40A7E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753355" y="1212463"/>
            <a:ext cx="205339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Печатные пособия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227898" y="2330030"/>
            <a:ext cx="4868706" cy="2834622"/>
          </a:xfrm>
          <a:prstGeom prst="rect">
            <a:avLst/>
          </a:prstGeom>
        </p:spPr>
        <p:txBody>
          <a:bodyPr wrap="square" lIns="0" tIns="45720" rIns="91440" bIns="45720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Серия «Функциональная грамотность. Учимся для жизни (5—9)» (Выпуск 2 – новинка 2021)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Серия «Функциональная грамотность. Тренажеры (5—9)»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Серия «Задачники»</a:t>
            </a: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endParaRPr lang="ru-RU" sz="1400" dirty="0" smtClean="0">
              <a:ea typeface="Open Sans" pitchFamily="34" charset="0"/>
              <a:cs typeface="Open Sans" pitchFamily="34" charset="0"/>
            </a:endParaRPr>
          </a:p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Серия «ФГОС. Оценка образовательных достижений»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227805" y="1029097"/>
            <a:ext cx="5967246" cy="791465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7737873" y="1212463"/>
            <a:ext cx="3348338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34" charset="0"/>
                <a:cs typeface="Open Sans" pitchFamily="34" charset="0"/>
              </a:rPr>
              <a:t>Электронный БАНК ЗАДАНИЙ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897" y="2239330"/>
            <a:ext cx="728841" cy="72884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254" y="3119792"/>
            <a:ext cx="726248" cy="69804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740" y="3962502"/>
            <a:ext cx="626204" cy="62357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6" cstate="print"/>
          <a:srcRect l="14692" t="20657" r="22083" b="16289"/>
          <a:stretch/>
        </p:blipFill>
        <p:spPr>
          <a:xfrm>
            <a:off x="213651" y="4752344"/>
            <a:ext cx="1057109" cy="478690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560101" y="2302354"/>
            <a:ext cx="4673141" cy="80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buFont typeface="Franklin Gothic Book" pitchFamily="34" charset="0"/>
              <a:buChar char="►"/>
              <a:defRPr/>
            </a:pPr>
            <a:r>
              <a:rPr lang="ru-RU" sz="1400" dirty="0" smtClean="0">
                <a:ea typeface="Open Sans" pitchFamily="34" charset="0"/>
                <a:cs typeface="Open Sans" pitchFamily="34" charset="0"/>
              </a:rPr>
              <a:t>Полнофункциональный цифровой тренажер, который имитирует задания </a:t>
            </a:r>
            <a:r>
              <a:rPr lang="en-US" sz="1400" dirty="0" smtClean="0">
                <a:ea typeface="Open Sans" pitchFamily="34" charset="0"/>
                <a:cs typeface="Open Sans" pitchFamily="34" charset="0"/>
              </a:rPr>
              <a:t>PISA </a:t>
            </a:r>
            <a:r>
              <a:rPr lang="ru-RU" sz="1400" dirty="0" smtClean="0">
                <a:ea typeface="Open Sans" pitchFamily="34" charset="0"/>
                <a:cs typeface="Open Sans" pitchFamily="34" charset="0"/>
              </a:rPr>
              <a:t> для начальной и основной школы</a:t>
            </a:r>
            <a:endParaRPr lang="ru-RU" sz="1400" dirty="0"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1" name="Прямоугольник 60">
            <a:hlinkClick r:id="rId7"/>
          </p:cNvPr>
          <p:cNvSpPr/>
          <p:nvPr/>
        </p:nvSpPr>
        <p:spPr>
          <a:xfrm>
            <a:off x="8422710" y="5823825"/>
            <a:ext cx="1577436" cy="586990"/>
          </a:xfrm>
          <a:prstGeom prst="rect">
            <a:avLst/>
          </a:prstGeom>
          <a:solidFill>
            <a:srgbClr val="E9950D">
              <a:alpha val="48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hlinkClick r:id="rId8"/>
              </a:rPr>
              <a:t>Открыть банк заданий</a:t>
            </a:r>
            <a:endParaRPr lang="ru-RU" sz="1600" dirty="0"/>
          </a:p>
        </p:txBody>
      </p:sp>
      <p:pic>
        <p:nvPicPr>
          <p:cNvPr id="84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9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6492" y="6095856"/>
            <a:ext cx="432048" cy="4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1368894" y="2846622"/>
            <a:ext cx="4651714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10000"/>
              </a:lnSpc>
              <a:spcBef>
                <a:spcPts val="1067"/>
              </a:spcBef>
              <a:buClr>
                <a:srgbClr val="0073B8"/>
              </a:buClr>
              <a:buSzPct val="66000"/>
              <a:defRPr/>
            </a:pPr>
            <a:r>
              <a:rPr lang="ru-RU" sz="1200" i="1" dirty="0">
                <a:solidFill>
                  <a:schemeClr val="bg1">
                    <a:lumMod val="65000"/>
                  </a:schemeClr>
                </a:solidFill>
                <a:ea typeface="Open Sans" pitchFamily="34" charset="0"/>
                <a:cs typeface="Open Sans" pitchFamily="34" charset="0"/>
              </a:rPr>
              <a:t>Индивидуальные обучающие пособия (все виды грамотностей)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441235" y="3647996"/>
            <a:ext cx="465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>
                    <a:lumMod val="65000"/>
                  </a:schemeClr>
                </a:solidFill>
                <a:ea typeface="Open Sans" pitchFamily="34" charset="0"/>
                <a:cs typeface="Open Sans" pitchFamily="34" charset="0"/>
              </a:rPr>
              <a:t>Сборники задач для отработки навыков решения задач</a:t>
            </a:r>
          </a:p>
          <a:p>
            <a:r>
              <a:rPr lang="ru-RU" sz="1200" i="1" dirty="0">
                <a:solidFill>
                  <a:schemeClr val="bg1">
                    <a:lumMod val="65000"/>
                  </a:schemeClr>
                </a:solidFill>
                <a:ea typeface="Open Sans" pitchFamily="34" charset="0"/>
                <a:cs typeface="Open Sans" pitchFamily="34" charset="0"/>
              </a:rPr>
              <a:t>  (математическая и естественно-научная </a:t>
            </a:r>
            <a:r>
              <a:rPr lang="ru-RU" sz="1200" i="1" dirty="0" smtClean="0">
                <a:solidFill>
                  <a:schemeClr val="bg1">
                    <a:lumMod val="65000"/>
                  </a:schemeClr>
                </a:solidFill>
                <a:ea typeface="Open Sans" pitchFamily="34" charset="0"/>
                <a:cs typeface="Open Sans" pitchFamily="34" charset="0"/>
              </a:rPr>
              <a:t>грамотность)</a:t>
            </a:r>
            <a:endParaRPr lang="ru-RU" sz="1200" i="1" dirty="0">
              <a:solidFill>
                <a:schemeClr val="bg1">
                  <a:lumMod val="6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480896" y="4299714"/>
            <a:ext cx="4651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>
                    <a:lumMod val="65000"/>
                  </a:schemeClr>
                </a:solidFill>
                <a:ea typeface="Open Sans" pitchFamily="34" charset="0"/>
                <a:cs typeface="Open Sans" pitchFamily="34" charset="0"/>
              </a:rPr>
              <a:t>Многофункциональные сборники задач</a:t>
            </a:r>
            <a:endParaRPr lang="ru-RU" sz="1200" i="1" dirty="0">
              <a:solidFill>
                <a:schemeClr val="bg1">
                  <a:lumMod val="6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83970" name="Picture 2" descr="https://ashe.graphics/preview/prosv/media/static/landing-fg/images/info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9895" y="3194031"/>
            <a:ext cx="3810000" cy="235267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7397" y="5287660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94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17522</TotalTime>
  <Words>2273</Words>
  <Application>Microsoft Office PowerPoint</Application>
  <PresentationFormat>Произвольный</PresentationFormat>
  <Paragraphs>379</Paragraphs>
  <Slides>21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Слайд think-cell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Маркетинг</dc:creator>
  <cp:lastModifiedBy>Сергеева НА</cp:lastModifiedBy>
  <cp:revision>592</cp:revision>
  <dcterms:created xsi:type="dcterms:W3CDTF">2020-02-25T09:30:21Z</dcterms:created>
  <dcterms:modified xsi:type="dcterms:W3CDTF">2021-08-20T06:47:19Z</dcterms:modified>
</cp:coreProperties>
</file>