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notesMasterIdLst>
    <p:notesMasterId r:id="rId13"/>
  </p:notesMasterIdLst>
  <p:sldIdLst>
    <p:sldId id="275" r:id="rId2"/>
    <p:sldId id="337" r:id="rId3"/>
    <p:sldId id="339" r:id="rId4"/>
    <p:sldId id="340" r:id="rId5"/>
    <p:sldId id="341" r:id="rId6"/>
    <p:sldId id="342" r:id="rId7"/>
    <p:sldId id="344" r:id="rId8"/>
    <p:sldId id="345" r:id="rId9"/>
    <p:sldId id="346" r:id="rId10"/>
    <p:sldId id="347" r:id="rId11"/>
    <p:sldId id="31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1016707-B935-4B09-A776-B915B64F2A1B}">
          <p14:sldIdLst>
            <p14:sldId id="275"/>
            <p14:sldId id="337"/>
            <p14:sldId id="339"/>
            <p14:sldId id="340"/>
            <p14:sldId id="341"/>
            <p14:sldId id="342"/>
            <p14:sldId id="344"/>
            <p14:sldId id="345"/>
            <p14:sldId id="346"/>
            <p14:sldId id="347"/>
          </p14:sldIdLst>
        </p14:section>
        <p14:section name="Раздел без заголовка" id="{806A43A2-6398-48B0-A170-5DEE4E36CFC4}">
          <p14:sldIdLst/>
        </p14:section>
        <p14:section name="Раздел без заголовка" id="{A97B8BDF-DDD7-4C19-8486-514BD5D7408C}">
          <p14:sldIdLst>
            <p14:sldId id="31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2" autoAdjust="0"/>
    <p:restoredTop sz="94660"/>
  </p:normalViewPr>
  <p:slideViewPr>
    <p:cSldViewPr>
      <p:cViewPr>
        <p:scale>
          <a:sx n="125" d="100"/>
          <a:sy n="125" d="100"/>
        </p:scale>
        <p:origin x="-122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DEF34-E286-4FD4-9EB1-64491CF3EC55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49AD4-B516-43BE-AACB-D2A7B77EE0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874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3D0DE5-6EA3-4DB1-8FB2-7604908F657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0304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ED3400E-F40C-42C6-B09A-B8AD3E35CE5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5DAB82-70DF-4D80-9526-43E68CD97CB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697C321-4906-4802-ADD3-A363C452150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B5AE0-77E5-43B7-BA7C-3E96F2E39B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75407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781400-CF1B-4123-AF12-CB9E14F016B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776AA46-C043-441C-B23F-83D4C93DB22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87F6F9B-FBBC-42FD-9F42-D0A0295BA97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08B9A1-1460-4BF8-9DEF-8298E09164C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4C33F1-F9D1-4241-9FBA-6A91CDA5EE4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FED0E6-D98C-484A-8191-CCDAEC94A5E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1C39B4-56DB-4107-87C8-830B7B3EBEC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4C21A8-84FC-4555-B0F9-E6323AF57715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B03CF4F-2E7A-4FDD-B01A-494E0DBE230D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A8EBF0E-9869-4610-B1F9-C4A64F0BDD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PQuestion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748464" cy="1262599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altLang="ru-RU" sz="1800" dirty="0" smtClean="0">
                <a:solidFill>
                  <a:schemeClr val="tx1"/>
                </a:solidFill>
              </a:rPr>
              <a:t/>
            </a:r>
            <a:br>
              <a:rPr lang="ru-RU" altLang="ru-RU" sz="1800" dirty="0" smtClean="0">
                <a:solidFill>
                  <a:schemeClr val="tx1"/>
                </a:solidFill>
              </a:rPr>
            </a:br>
            <a:r>
              <a:rPr lang="ru-RU" altLang="ru-RU" sz="1800" dirty="0" smtClean="0">
                <a:solidFill>
                  <a:schemeClr val="tx1"/>
                </a:solidFill>
              </a:rPr>
              <a:t/>
            </a:r>
            <a:br>
              <a:rPr lang="ru-RU" altLang="ru-RU" sz="1800" dirty="0" smtClean="0">
                <a:solidFill>
                  <a:schemeClr val="tx1"/>
                </a:solidFill>
              </a:rPr>
            </a:br>
            <a:r>
              <a:rPr lang="ru-RU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краевой конкурс школьных</a:t>
            </a:r>
            <a:br>
              <a:rPr lang="ru-RU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управленческих команд «лидеры+»</a:t>
            </a:r>
            <a:br>
              <a:rPr lang="ru-RU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2708920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255588" algn="just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defRPr/>
            </a:pPr>
            <a:r>
              <a:rPr lang="ru-RU" altLang="ru-RU" sz="2800" dirty="0" smtClean="0">
                <a:solidFill>
                  <a:srgbClr val="14619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340768"/>
            <a:ext cx="8388932" cy="7705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«Формула эффективного командного </a:t>
            </a:r>
          </a:p>
          <a:p>
            <a:pPr algn="ctr"/>
            <a:r>
              <a:rPr lang="ru-RU" altLang="ru-RU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управления в рамках трендов </a:t>
            </a:r>
          </a:p>
          <a:p>
            <a:pPr algn="ctr"/>
            <a:r>
              <a:rPr lang="ru-RU" altLang="ru-RU" sz="32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современного </a:t>
            </a:r>
            <a:r>
              <a:rPr lang="ru-RU" altLang="ru-RU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образования </a:t>
            </a:r>
          </a:p>
          <a:p>
            <a:pPr algn="ctr"/>
            <a:r>
              <a:rPr lang="ru-RU" altLang="ru-RU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в МАОУ СОШ № 17»</a:t>
            </a:r>
          </a:p>
          <a:p>
            <a:pPr algn="ctr"/>
            <a:endParaRPr lang="ru-RU" altLang="ru-RU" sz="3200" b="1" kern="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endParaRPr lang="ru-RU" altLang="ru-RU" sz="1400" b="1" kern="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endParaRPr lang="ru-RU" altLang="ru-RU" sz="1400" b="1" kern="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endParaRPr lang="ru-RU" altLang="ru-RU" sz="1400" b="1" kern="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endParaRPr lang="ru-RU" altLang="ru-RU" sz="1400" b="1" kern="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endParaRPr lang="ru-RU" altLang="ru-RU" sz="1400" b="1" kern="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endParaRPr lang="ru-RU" altLang="ru-RU" sz="1400" b="1" kern="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endParaRPr lang="ru-RU" altLang="ru-RU" sz="1400" b="1" kern="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r"/>
            <a:endParaRPr lang="ru-RU" altLang="ru-RU" sz="1400" b="1" kern="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r"/>
            <a:endParaRPr lang="ru-RU" altLang="ru-RU" sz="1400" b="1" kern="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r"/>
            <a:endParaRPr lang="ru-RU" altLang="ru-RU" sz="1400" b="1" kern="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r"/>
            <a:endParaRPr lang="ru-RU" altLang="ru-RU" sz="1400" b="1" kern="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r"/>
            <a:endParaRPr lang="ru-RU" altLang="ru-RU" sz="1400" b="1" kern="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ru-RU" altLang="ru-RU" sz="1400" b="1" kern="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Краснодар-2022</a:t>
            </a:r>
          </a:p>
          <a:p>
            <a:pPr algn="ctr"/>
            <a:endParaRPr lang="ru-RU" altLang="ru-RU" sz="1400" b="1" kern="0" dirty="0">
              <a:ea typeface="+mj-ea"/>
              <a:cs typeface="+mj-cs"/>
            </a:endParaRPr>
          </a:p>
          <a:p>
            <a:pPr algn="ctr"/>
            <a:endParaRPr lang="ru-RU" sz="4000" b="1" kern="0" dirty="0">
              <a:ea typeface="+mj-ea"/>
              <a:cs typeface="+mj-cs"/>
            </a:endParaRPr>
          </a:p>
          <a:p>
            <a:pPr algn="ctr"/>
            <a:endParaRPr lang="ru-RU" sz="4000" b="1" kern="0" dirty="0" smtClean="0">
              <a:ea typeface="+mj-ea"/>
              <a:cs typeface="+mj-cs"/>
            </a:endParaRPr>
          </a:p>
          <a:p>
            <a:pPr algn="ctr"/>
            <a:r>
              <a:rPr lang="ru-RU" sz="4000" b="1" kern="0" dirty="0">
                <a:ea typeface="+mj-ea"/>
                <a:cs typeface="+mj-cs"/>
              </a:rPr>
              <a:t> </a:t>
            </a:r>
            <a:r>
              <a:rPr lang="ru-RU" sz="4000" b="1" kern="0" dirty="0" smtClean="0">
                <a:ea typeface="+mj-ea"/>
                <a:cs typeface="+mj-cs"/>
              </a:rPr>
              <a:t>               </a:t>
            </a:r>
            <a:endParaRPr lang="ru-RU" sz="4000" b="1" kern="0" dirty="0">
              <a:ea typeface="+mj-ea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3625928"/>
            <a:ext cx="4608511" cy="259228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3632115"/>
            <a:ext cx="4251216" cy="264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16648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В </a:t>
            </a:r>
            <a:r>
              <a:rPr lang="ru-RU" dirty="0">
                <a:solidFill>
                  <a:srgbClr val="FF0000"/>
                </a:solidFill>
              </a:rPr>
              <a:t>управлении школой </a:t>
            </a:r>
            <a:r>
              <a:rPr lang="ru-RU" dirty="0" smtClean="0">
                <a:solidFill>
                  <a:srgbClr val="FF0000"/>
                </a:solidFill>
              </a:rPr>
              <a:t> используем следующие </a:t>
            </a:r>
            <a:r>
              <a:rPr lang="ru-RU" dirty="0">
                <a:solidFill>
                  <a:srgbClr val="FF0000"/>
                </a:solidFill>
              </a:rPr>
              <a:t>правила:</a:t>
            </a:r>
          </a:p>
          <a:p>
            <a:r>
              <a:rPr lang="ru-RU" dirty="0"/>
              <a:t>1.Вначале человек, а потом дело, которому он служит,</a:t>
            </a:r>
          </a:p>
          <a:p>
            <a:r>
              <a:rPr lang="ru-RU" dirty="0"/>
              <a:t>2.Человек - цель, а не средство. Он сам ценность.</a:t>
            </a:r>
          </a:p>
          <a:p>
            <a:r>
              <a:rPr lang="ru-RU" dirty="0"/>
              <a:t>3.Каждый учитель - источник творческого вклада в деятельность школы.</a:t>
            </a:r>
          </a:p>
          <a:p>
            <a:r>
              <a:rPr lang="ru-RU" dirty="0"/>
              <a:t>4.Человек должен рассматриваться как двигатель, а не взаимозаменяемая деталь.</a:t>
            </a:r>
          </a:p>
          <a:p>
            <a:r>
              <a:rPr lang="ru-RU" dirty="0"/>
              <a:t>5.Человек должен восприниматься руководством (а ученик - учителем) как личность, со свойственной ему мотивацией, целями, творчеством.</a:t>
            </a:r>
          </a:p>
          <a:p>
            <a:r>
              <a:rPr lang="ru-RU" dirty="0" err="1"/>
              <a:t>б.Результаты</a:t>
            </a:r>
            <a:r>
              <a:rPr lang="ru-RU" dirty="0"/>
              <a:t> дает только видимое, зримое внимание к людям, а не их увещевания, обещания и т.п.</a:t>
            </a:r>
          </a:p>
          <a:p>
            <a:r>
              <a:rPr lang="ru-RU" dirty="0"/>
              <a:t>7.Действия руководителя могут начинаться со слов, но от них нужно переходить к делу.</a:t>
            </a:r>
          </a:p>
          <a:p>
            <a:r>
              <a:rPr lang="ru-RU" dirty="0"/>
              <a:t>8.Производительность, качество и, в конечном счете, результат зависят от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19803523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04264" y="-459432"/>
            <a:ext cx="9525144" cy="6768752"/>
          </a:xfrm>
        </p:spPr>
        <p:txBody>
          <a:bodyPr>
            <a:normAutofit/>
          </a:bodyPr>
          <a:lstStyle/>
          <a:p>
            <a:pPr algn="ctr"/>
            <a:r>
              <a:rPr lang="ru-RU" sz="67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7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  <a:br>
              <a:rPr lang="ru-RU" sz="67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7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7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br>
              <a:rPr lang="ru-RU" sz="6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br>
              <a:rPr lang="ru-RU" sz="6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418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45" y="111149"/>
            <a:ext cx="3347864" cy="1883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5904656" cy="442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46977"/>
            <a:ext cx="2625909" cy="182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2727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командное управление в МАОУ СОШ № 17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95537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эффективности управленческой </a:t>
            </a:r>
            <a:b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  МАОУ СОШ № 17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b="1" dirty="0" smtClean="0"/>
              <a:t>-правильно поставленная цель;</a:t>
            </a:r>
          </a:p>
          <a:p>
            <a:r>
              <a:rPr lang="ru-RU" sz="1800" b="1" dirty="0"/>
              <a:t>у</a:t>
            </a:r>
            <a:r>
              <a:rPr lang="ru-RU" sz="1800" b="1" dirty="0" smtClean="0"/>
              <a:t>правление достижением;</a:t>
            </a:r>
          </a:p>
          <a:p>
            <a:r>
              <a:rPr lang="ru-RU" sz="1800" b="1" dirty="0"/>
              <a:t>у</a:t>
            </a:r>
            <a:r>
              <a:rPr lang="ru-RU" sz="1800" b="1" dirty="0" smtClean="0"/>
              <a:t>правление ресурсами.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63915"/>
            <a:ext cx="6444208" cy="362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360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 УСПЕХА</a:t>
            </a:r>
            <a:b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  МАОУ СОШ № 17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1800" b="1" dirty="0" smtClean="0"/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69240"/>
            <a:ext cx="6048672" cy="4543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92037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20040"/>
            <a:ext cx="6796608" cy="4549120"/>
          </a:xfrm>
        </p:spPr>
        <p:txBody>
          <a:bodyPr>
            <a:noAutofit/>
          </a:bodyPr>
          <a:lstStyle/>
          <a:p>
            <a:r>
              <a:rPr lang="ru-RU" sz="2800" dirty="0"/>
              <a:t>менеджмент - это и сотрудничество людей, это и способ общения с людьми, это и особые административные навыки, реализующие </a:t>
            </a:r>
            <a:r>
              <a:rPr lang="ru-RU" sz="2800" dirty="0" err="1"/>
              <a:t>человекоцентризм</a:t>
            </a:r>
            <a:r>
              <a:rPr lang="ru-RU" sz="2800" dirty="0"/>
              <a:t>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В МАОУ СОШ №17 :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939325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/>
              <a:t>ПРИНЦИПЫ УПРАВЛЕНИЯ ШКОЛОЙ </a:t>
            </a:r>
            <a:br>
              <a:rPr lang="ru-RU" sz="1800" dirty="0"/>
            </a:br>
            <a:r>
              <a:rPr lang="ru-RU" sz="1800" dirty="0"/>
              <a:t>НА ОСНОВЕ МЕНЕДЖМЕНТА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как метода управления в школе </a:t>
            </a:r>
            <a:r>
              <a:rPr lang="ru-RU" dirty="0" smtClean="0"/>
              <a:t> </a:t>
            </a:r>
            <a:r>
              <a:rPr lang="ru-RU" dirty="0"/>
              <a:t>реализован комплекс соответствующих принципов управления:</a:t>
            </a:r>
          </a:p>
          <a:p>
            <a:r>
              <a:rPr lang="ru-RU" dirty="0"/>
              <a:t>1 Уважение к человеку и доверие к нему. </a:t>
            </a:r>
          </a:p>
          <a:p>
            <a:r>
              <a:rPr lang="ru-RU" dirty="0"/>
              <a:t>2. Принцип целостного взгляда на человека (в первую очередь, на ученика) как на личность.</a:t>
            </a:r>
          </a:p>
          <a:p>
            <a:r>
              <a:rPr lang="ru-RU" dirty="0"/>
              <a:t>3. Принцип сотрудничества, т.е. перевод управления с монологического на диалогическое общение. </a:t>
            </a:r>
          </a:p>
          <a:p>
            <a:r>
              <a:rPr lang="ru-RU" dirty="0"/>
              <a:t>4. Принцип социальной справедливости.</a:t>
            </a:r>
          </a:p>
          <a:p>
            <a:r>
              <a:rPr lang="ru-RU" dirty="0"/>
              <a:t>5. Принцип индивидуального подхода к учителю.</a:t>
            </a:r>
          </a:p>
          <a:p>
            <a:r>
              <a:rPr lang="ru-RU" dirty="0"/>
              <a:t>6. Принцип обогащения работы учителя </a:t>
            </a:r>
          </a:p>
          <a:p>
            <a:r>
              <a:rPr lang="ru-RU" dirty="0"/>
              <a:t>7. Принцип личного стимулирования. </a:t>
            </a:r>
          </a:p>
          <a:p>
            <a:r>
              <a:rPr lang="ru-RU" dirty="0"/>
              <a:t>8. Принцип перманентного повышения квалификации.</a:t>
            </a:r>
          </a:p>
          <a:p>
            <a:r>
              <a:rPr lang="ru-RU" dirty="0"/>
              <a:t>9. Принцип коллективного принятия решения на основе консенсуса.</a:t>
            </a:r>
          </a:p>
          <a:p>
            <a:r>
              <a:rPr lang="ru-RU" dirty="0"/>
              <a:t>10. Принцип участия учителей в управлении школой.</a:t>
            </a:r>
          </a:p>
          <a:p>
            <a:r>
              <a:rPr lang="ru-RU" dirty="0"/>
              <a:t>11. Принцип целевой гармонизации.</a:t>
            </a:r>
          </a:p>
          <a:p>
            <a:r>
              <a:rPr lang="ru-RU" dirty="0"/>
              <a:t>12. Принцип реализации горизонтальных связей.</a:t>
            </a:r>
          </a:p>
          <a:p>
            <a:r>
              <a:rPr lang="ru-RU" dirty="0"/>
              <a:t>13. Принцип обновления и развития.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70947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 -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/>
              <a:t>Золотые правила менеджера (</a:t>
            </a:r>
            <a:r>
              <a:rPr lang="ru-RU" b="1" dirty="0" err="1"/>
              <a:t>Д.Карнеги</a:t>
            </a:r>
            <a:r>
              <a:rPr lang="ru-RU" b="1" dirty="0"/>
              <a:t>).</a:t>
            </a:r>
          </a:p>
          <a:p>
            <a:r>
              <a:rPr lang="ru-RU" dirty="0"/>
              <a:t> Начинайте с похвалы и искреннего признания достоинства собеседника.</a:t>
            </a:r>
          </a:p>
          <a:p>
            <a:r>
              <a:rPr lang="ru-RU" dirty="0"/>
              <a:t>Указывайте на ошибки других не прямо, а косвенно. Прямая критика бесполезна, т.к. она заставляет обороняться.</a:t>
            </a:r>
          </a:p>
          <a:p>
            <a:r>
              <a:rPr lang="ru-RU" dirty="0"/>
              <a:t>Сначала говорите о собственных ошибках, а потом критикуйте собеседника.</a:t>
            </a:r>
          </a:p>
          <a:p>
            <a:r>
              <a:rPr lang="ru-RU" dirty="0"/>
              <a:t>Задавайте собеседнику вопросы вместо того, чтобы ему что-то приказать,</a:t>
            </a:r>
          </a:p>
          <a:p>
            <a:r>
              <a:rPr lang="ru-RU" dirty="0"/>
              <a:t>Давайте людям возможность спасти свой престиж.</a:t>
            </a:r>
          </a:p>
          <a:p>
            <a:r>
              <a:rPr lang="ru-RU" dirty="0"/>
              <a:t>Будьте щедры на похвалы.</a:t>
            </a:r>
          </a:p>
          <a:p>
            <a:r>
              <a:rPr lang="ru-RU" dirty="0"/>
              <a:t>Создавайте людям хорошую репутацию, которую они будут стремиться сохранить и оправдать.</a:t>
            </a:r>
          </a:p>
          <a:p>
            <a:r>
              <a:rPr lang="ru-RU" dirty="0"/>
              <a:t>Поощряйте. Создавайте впечатление, что ошибки легко исправить, делайте так, чтобы все, на что вы побуждаете людей, казалось им нетрудным.</a:t>
            </a:r>
          </a:p>
          <a:p>
            <a:r>
              <a:rPr lang="ru-RU" dirty="0"/>
              <a:t>Добивайтесь, чтобы людям приятно было делать то, что вы хотите поручить.</a:t>
            </a:r>
          </a:p>
          <a:p>
            <a:r>
              <a:rPr lang="ru-RU" dirty="0"/>
              <a:t>Давайте людям возможность сохранять свое лицо.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66543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solidFill>
                  <a:srgbClr val="FF0000"/>
                </a:solidFill>
              </a:rPr>
              <a:t>Обязательным условием </a:t>
            </a:r>
            <a:r>
              <a:rPr lang="ru-RU" sz="1800" dirty="0" smtClean="0">
                <a:solidFill>
                  <a:srgbClr val="FF0000"/>
                </a:solidFill>
              </a:rPr>
              <a:t>менеджмента в </a:t>
            </a:r>
            <a:r>
              <a:rPr lang="ru-RU" sz="1800" dirty="0" err="1" smtClean="0">
                <a:solidFill>
                  <a:srgbClr val="FF0000"/>
                </a:solidFill>
              </a:rPr>
              <a:t>нвшей</a:t>
            </a:r>
            <a:r>
              <a:rPr lang="ru-RU" sz="1800" dirty="0" smtClean="0">
                <a:solidFill>
                  <a:srgbClr val="FF0000"/>
                </a:solidFill>
              </a:rPr>
              <a:t> школе </a:t>
            </a:r>
            <a:r>
              <a:rPr lang="ru-RU" sz="1800" dirty="0">
                <a:solidFill>
                  <a:srgbClr val="FF0000"/>
                </a:solidFill>
              </a:rPr>
              <a:t>является успех.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Надежда </a:t>
            </a:r>
            <a:r>
              <a:rPr lang="ru-RU" dirty="0"/>
              <a:t>на успех - самая большая движущая сила развития при применении менеджмента как метода управления. Успех неизбежно приводит к новому успеху. Но не сам по себе. Главное здесь - умение менеджера создать для каждого работника ситуацию успеха. Заметим, что и ребенку нужно создавать ситуации, условия для успеха. Иными словами, сам успех - это результат создания определенной ситуации для успеха.</a:t>
            </a:r>
          </a:p>
          <a:p>
            <a:r>
              <a:rPr lang="ru-RU" dirty="0"/>
              <a:t>Источниками успеха согласно теории менеджмента могут быть следующие положения:</a:t>
            </a:r>
          </a:p>
          <a:p>
            <a:r>
              <a:rPr lang="ru-RU" dirty="0"/>
              <a:t>1)точная постановка цели в каждой ситуации;</a:t>
            </a:r>
          </a:p>
          <a:p>
            <a:r>
              <a:rPr lang="ru-RU" dirty="0"/>
              <a:t>2)интеграция усилий к достижению цели;</a:t>
            </a:r>
          </a:p>
          <a:p>
            <a:r>
              <a:rPr lang="ru-RU" dirty="0"/>
              <a:t>3)постоянный анализ ситуации и проблем;</a:t>
            </a:r>
          </a:p>
          <a:p>
            <a:r>
              <a:rPr lang="ru-RU" dirty="0"/>
              <a:t>4)использование критики как мотива развития, а не как оружия, от которого нужно защищаться.</a:t>
            </a:r>
          </a:p>
          <a:p>
            <a:r>
              <a:rPr lang="ru-RU" dirty="0"/>
              <a:t>Успеху сопутствует доверие.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72724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447824359C24CD68FB05F825C968269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DELIMITERS" val="3.1"/>
  <p:tag name="VALUEFORMAT" val="0%"/>
  <p:tag name="SLIDEORDER" val="3"/>
  <p:tag name="SLIDEGUID" val="5253874465124C53B0FF1C0FAA8F7F07"/>
  <p:tag name="QUESTIONALIAS" val="ФГОС основного общего образования вводится в действие с:"/>
  <p:tag name="ANSWERSALIAS" val="17 декабря 2010 г.|smicln|1 февраля 2011 г.|smicln|1 сентября 2011 г.|smicln|1 сентября 2012 г."/>
  <p:tag name="VALUES" val="Incorrect|smicln|Correct|smicln|Incorrect|smicln|Incorrect"/>
  <p:tag name="TOTALRESPONSES" val="7"/>
  <p:tag name="RESPONSECOUNT" val="7"/>
  <p:tag name="SLICED" val="False"/>
  <p:tag name="RESPONSES" val="USB[007FD4],1,7,2;3;4;1;2;3;1;"/>
  <p:tag name="CHARTSTRINGSTD" val="2 2 2 1"/>
  <p:tag name="CHARTSTRINGREV" val="1 2 2 2"/>
  <p:tag name="CHARTSTRINGSTDPER" val="0,285714285714286 0,285714285714286 0,285714285714286 0,142857142857143"/>
  <p:tag name="CHARTSTRINGREVPER" val="0,142857142857143 0,285714285714286 0,285714285714286 0,285714285714286"/>
  <p:tag name="RESPONSESGATHERED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2116</TotalTime>
  <Words>583</Words>
  <Application>Microsoft Office PowerPoint</Application>
  <PresentationFormat>Экран (4:3)</PresentationFormat>
  <Paragraphs>78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  краевой конкурс школьных  управленческих команд «лидеры+»  </vt:lpstr>
      <vt:lpstr>Презентация PowerPoint</vt:lpstr>
      <vt:lpstr>Эффективное командное управление в МАОУ СОШ № 17</vt:lpstr>
      <vt:lpstr>Формула эффективности управленческой  команды  МАОУ СОШ № 17</vt:lpstr>
      <vt:lpstr>Формула  УСПЕХА команды  МАОУ СОШ № 17</vt:lpstr>
      <vt:lpstr>менеджмент - это и сотрудничество людей, это и способ общения с людьми, это и особые административные навыки, реализующие человекоцентризм.</vt:lpstr>
      <vt:lpstr>ПРИНЦИПЫ УПРАВЛЕНИЯ ШКОЛОЙ  НА ОСНОВЕ МЕНЕДЖМЕНТА</vt:lpstr>
      <vt:lpstr>Используем -</vt:lpstr>
      <vt:lpstr>Обязательным условием менеджмента в нвшей школе является успех.  </vt:lpstr>
      <vt:lpstr>Презентация PowerPoint</vt:lpstr>
      <vt:lpstr>                                                     Спасибо  за 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K217-14</dc:creator>
  <cp:lastModifiedBy>us</cp:lastModifiedBy>
  <cp:revision>146</cp:revision>
  <dcterms:created xsi:type="dcterms:W3CDTF">2015-02-18T12:21:49Z</dcterms:created>
  <dcterms:modified xsi:type="dcterms:W3CDTF">2022-09-15T22:07:53Z</dcterms:modified>
</cp:coreProperties>
</file>