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85" r:id="rId4"/>
    <p:sldId id="261" r:id="rId5"/>
    <p:sldId id="266" r:id="rId6"/>
    <p:sldId id="276" r:id="rId7"/>
    <p:sldId id="279" r:id="rId8"/>
    <p:sldId id="286" r:id="rId9"/>
    <p:sldId id="287" r:id="rId10"/>
    <p:sldId id="288" r:id="rId11"/>
    <p:sldId id="293" r:id="rId12"/>
    <p:sldId id="289" r:id="rId13"/>
    <p:sldId id="290" r:id="rId14"/>
    <p:sldId id="291" r:id="rId15"/>
    <p:sldId id="292" r:id="rId16"/>
    <p:sldId id="295" r:id="rId17"/>
    <p:sldId id="294" r:id="rId18"/>
    <p:sldId id="296" r:id="rId19"/>
    <p:sldId id="298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3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1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78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1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096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2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8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4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7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3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2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4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1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3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6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3099-B183-49C6-8172-D66CCE16A9DE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22A638-149F-4A54-8C82-B5177C69A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xford.ru/catalog/courses/11-klass/olimpiad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7280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Всероссийская олимпиада школьников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435931"/>
            <a:ext cx="6591300" cy="3173588"/>
          </a:xfrm>
        </p:spPr>
      </p:pic>
    </p:spTree>
    <p:extLst>
      <p:ext uri="{BB962C8B-B14F-4D97-AF65-F5344CB8AC3E}">
        <p14:creationId xmlns:p14="http://schemas.microsoft.com/office/powerpoint/2010/main" val="3967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16632"/>
            <a:ext cx="21602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ОБЖ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85500"/>
              </p:ext>
            </p:extLst>
          </p:nvPr>
        </p:nvGraphicFramePr>
        <p:xfrm>
          <a:off x="1475656" y="692696"/>
          <a:ext cx="7416825" cy="171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0165">
                  <a:extLst>
                    <a:ext uri="{9D8B030D-6E8A-4147-A177-3AD203B41FA5}">
                      <a16:colId xmlns:a16="http://schemas.microsoft.com/office/drawing/2014/main" val="3780707921"/>
                    </a:ext>
                  </a:extLst>
                </a:gridCol>
                <a:gridCol w="854161">
                  <a:extLst>
                    <a:ext uri="{9D8B030D-6E8A-4147-A177-3AD203B41FA5}">
                      <a16:colId xmlns:a16="http://schemas.microsoft.com/office/drawing/2014/main" val="2958732022"/>
                    </a:ext>
                  </a:extLst>
                </a:gridCol>
                <a:gridCol w="2472499">
                  <a:extLst>
                    <a:ext uri="{9D8B030D-6E8A-4147-A177-3AD203B41FA5}">
                      <a16:colId xmlns:a16="http://schemas.microsoft.com/office/drawing/2014/main" val="2658004908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Слесаренок Иван Сергеевич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414212455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Грицан Яна Юрьевна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4225957227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Петросян Бабкен Акобович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548525329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Радаева Дарья Дмитриевна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2066408399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Харченко Елизавета Николаевна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призёр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120971327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95936" y="2566179"/>
            <a:ext cx="135652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География 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79586"/>
              </p:ext>
            </p:extLst>
          </p:nvPr>
        </p:nvGraphicFramePr>
        <p:xfrm>
          <a:off x="1403648" y="3284984"/>
          <a:ext cx="7488832" cy="145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9875">
                  <a:extLst>
                    <a:ext uri="{9D8B030D-6E8A-4147-A177-3AD203B41FA5}">
                      <a16:colId xmlns:a16="http://schemas.microsoft.com/office/drawing/2014/main" val="1683029195"/>
                    </a:ext>
                  </a:extLst>
                </a:gridCol>
                <a:gridCol w="862453">
                  <a:extLst>
                    <a:ext uri="{9D8B030D-6E8A-4147-A177-3AD203B41FA5}">
                      <a16:colId xmlns:a16="http://schemas.microsoft.com/office/drawing/2014/main" val="1980031614"/>
                    </a:ext>
                  </a:extLst>
                </a:gridCol>
                <a:gridCol w="2496504">
                  <a:extLst>
                    <a:ext uri="{9D8B030D-6E8A-4147-A177-3AD203B41FA5}">
                      <a16:colId xmlns:a16="http://schemas.microsoft.com/office/drawing/2014/main" val="2658276274"/>
                    </a:ext>
                  </a:extLst>
                </a:gridCol>
              </a:tblGrid>
              <a:tr h="36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Коробкина Елизавета Андреевна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393054931"/>
                  </a:ext>
                </a:extLst>
              </a:tr>
              <a:tr h="36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Петросян Гаяне Арменовна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3145104162"/>
                  </a:ext>
                </a:extLst>
              </a:tr>
              <a:tr h="36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Присенко София Андреевна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3896132483"/>
                  </a:ext>
                </a:extLst>
              </a:tr>
              <a:tr h="36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Сергиенко Ирина Андреевна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призёр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23655676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88198" y="4832840"/>
            <a:ext cx="4572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558564"/>
              </p:ext>
            </p:extLst>
          </p:nvPr>
        </p:nvGraphicFramePr>
        <p:xfrm>
          <a:off x="1475656" y="5451905"/>
          <a:ext cx="7416825" cy="342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0165">
                  <a:extLst>
                    <a:ext uri="{9D8B030D-6E8A-4147-A177-3AD203B41FA5}">
                      <a16:colId xmlns:a16="http://schemas.microsoft.com/office/drawing/2014/main" val="4035169322"/>
                    </a:ext>
                  </a:extLst>
                </a:gridCol>
                <a:gridCol w="854161">
                  <a:extLst>
                    <a:ext uri="{9D8B030D-6E8A-4147-A177-3AD203B41FA5}">
                      <a16:colId xmlns:a16="http://schemas.microsoft.com/office/drawing/2014/main" val="3321327416"/>
                    </a:ext>
                  </a:extLst>
                </a:gridCol>
                <a:gridCol w="2472499">
                  <a:extLst>
                    <a:ext uri="{9D8B030D-6E8A-4147-A177-3AD203B41FA5}">
                      <a16:colId xmlns:a16="http://schemas.microsoft.com/office/drawing/2014/main" val="4052529822"/>
                    </a:ext>
                  </a:extLst>
                </a:gridCol>
              </a:tblGrid>
              <a:tr h="337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Ельшина Анастасия Сергеевна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призёр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283993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24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548680"/>
            <a:ext cx="20882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72146"/>
              </p:ext>
            </p:extLst>
          </p:nvPr>
        </p:nvGraphicFramePr>
        <p:xfrm>
          <a:off x="1403648" y="937376"/>
          <a:ext cx="7488832" cy="1411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1732">
                  <a:extLst>
                    <a:ext uri="{9D8B030D-6E8A-4147-A177-3AD203B41FA5}">
                      <a16:colId xmlns:a16="http://schemas.microsoft.com/office/drawing/2014/main" val="259724896"/>
                    </a:ext>
                  </a:extLst>
                </a:gridCol>
                <a:gridCol w="1023675">
                  <a:extLst>
                    <a:ext uri="{9D8B030D-6E8A-4147-A177-3AD203B41FA5}">
                      <a16:colId xmlns:a16="http://schemas.microsoft.com/office/drawing/2014/main" val="3146153163"/>
                    </a:ext>
                  </a:extLst>
                </a:gridCol>
                <a:gridCol w="2393425">
                  <a:extLst>
                    <a:ext uri="{9D8B030D-6E8A-4147-A177-3AD203B41FA5}">
                      <a16:colId xmlns:a16="http://schemas.microsoft.com/office/drawing/2014/main" val="1574405762"/>
                    </a:ext>
                  </a:extLst>
                </a:gridCol>
              </a:tblGrid>
              <a:tr h="430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Давлетов Андрей Маратович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победитель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614008"/>
                  </a:ext>
                </a:extLst>
              </a:tr>
              <a:tr h="550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Несеневич Дарья Ярославовна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призёр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922390"/>
                  </a:ext>
                </a:extLst>
              </a:tr>
              <a:tr h="430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Фурменкова Алина Андреевна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призёр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15931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51920" y="2368245"/>
            <a:ext cx="1396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Технология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06247"/>
              </p:ext>
            </p:extLst>
          </p:nvPr>
        </p:nvGraphicFramePr>
        <p:xfrm>
          <a:off x="1331640" y="2756941"/>
          <a:ext cx="7488831" cy="1627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1732">
                  <a:extLst>
                    <a:ext uri="{9D8B030D-6E8A-4147-A177-3AD203B41FA5}">
                      <a16:colId xmlns:a16="http://schemas.microsoft.com/office/drawing/2014/main" val="3494227494"/>
                    </a:ext>
                  </a:extLst>
                </a:gridCol>
                <a:gridCol w="1023675">
                  <a:extLst>
                    <a:ext uri="{9D8B030D-6E8A-4147-A177-3AD203B41FA5}">
                      <a16:colId xmlns:a16="http://schemas.microsoft.com/office/drawing/2014/main" val="1184747895"/>
                    </a:ext>
                  </a:extLst>
                </a:gridCol>
                <a:gridCol w="2393424">
                  <a:extLst>
                    <a:ext uri="{9D8B030D-6E8A-4147-A177-3AD203B41FA5}">
                      <a16:colId xmlns:a16="http://schemas.microsoft.com/office/drawing/2014/main" val="1082376265"/>
                    </a:ext>
                  </a:extLst>
                </a:gridCol>
              </a:tblGrid>
              <a:tr h="921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Великорост Иван Владимирович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призёр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122588"/>
                  </a:ext>
                </a:extLst>
              </a:tr>
              <a:tr h="705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Медведев Влад Александрович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призёр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18176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39952" y="4598026"/>
            <a:ext cx="146770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Астрономия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24991"/>
              </p:ext>
            </p:extLst>
          </p:nvPr>
        </p:nvGraphicFramePr>
        <p:xfrm>
          <a:off x="1498073" y="5155025"/>
          <a:ext cx="7322398" cy="918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240">
                  <a:extLst>
                    <a:ext uri="{9D8B030D-6E8A-4147-A177-3AD203B41FA5}">
                      <a16:colId xmlns:a16="http://schemas.microsoft.com/office/drawing/2014/main" val="3776436193"/>
                    </a:ext>
                  </a:extLst>
                </a:gridCol>
                <a:gridCol w="1000925">
                  <a:extLst>
                    <a:ext uri="{9D8B030D-6E8A-4147-A177-3AD203B41FA5}">
                      <a16:colId xmlns:a16="http://schemas.microsoft.com/office/drawing/2014/main" val="2434471306"/>
                    </a:ext>
                  </a:extLst>
                </a:gridCol>
                <a:gridCol w="2340233">
                  <a:extLst>
                    <a:ext uri="{9D8B030D-6E8A-4147-A177-3AD203B41FA5}">
                      <a16:colId xmlns:a16="http://schemas.microsoft.com/office/drawing/2014/main" val="357581722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Готюр Максим Романович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победитель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28642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Гончарова Маргарита Александровна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призёр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09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80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266429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74041"/>
              </p:ext>
            </p:extLst>
          </p:nvPr>
        </p:nvGraphicFramePr>
        <p:xfrm>
          <a:off x="1331640" y="601031"/>
          <a:ext cx="7560839" cy="239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9585">
                  <a:extLst>
                    <a:ext uri="{9D8B030D-6E8A-4147-A177-3AD203B41FA5}">
                      <a16:colId xmlns:a16="http://schemas.microsoft.com/office/drawing/2014/main" val="625884502"/>
                    </a:ext>
                  </a:extLst>
                </a:gridCol>
                <a:gridCol w="870746">
                  <a:extLst>
                    <a:ext uri="{9D8B030D-6E8A-4147-A177-3AD203B41FA5}">
                      <a16:colId xmlns:a16="http://schemas.microsoft.com/office/drawing/2014/main" val="476489819"/>
                    </a:ext>
                  </a:extLst>
                </a:gridCol>
                <a:gridCol w="2520508">
                  <a:extLst>
                    <a:ext uri="{9D8B030D-6E8A-4147-A177-3AD203B41FA5}">
                      <a16:colId xmlns:a16="http://schemas.microsoft.com/office/drawing/2014/main" val="3622893999"/>
                    </a:ext>
                  </a:extLst>
                </a:gridCol>
              </a:tblGrid>
              <a:tr h="39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Рагулина Алёна Дмитриевна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555628107"/>
                  </a:ext>
                </a:extLst>
              </a:tr>
              <a:tr h="39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Сергиенко Кира Александровна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1391624237"/>
                  </a:ext>
                </a:extLst>
              </a:tr>
              <a:tr h="39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Крутькова Маргарита Евгеньевна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4132067318"/>
                  </a:ext>
                </a:extLst>
              </a:tr>
              <a:tr h="39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Хачиян Анна Сергеевна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474024538"/>
                  </a:ext>
                </a:extLst>
              </a:tr>
              <a:tr h="39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Бабаян Диана Александровна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3462047946"/>
                  </a:ext>
                </a:extLst>
              </a:tr>
              <a:tr h="39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Киракосян Ольга Арменовна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призёр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428930627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40564" y="3244334"/>
            <a:ext cx="2615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Английский язык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87528"/>
              </p:ext>
            </p:extLst>
          </p:nvPr>
        </p:nvGraphicFramePr>
        <p:xfrm>
          <a:off x="1240345" y="3687308"/>
          <a:ext cx="7652133" cy="2838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9931">
                  <a:extLst>
                    <a:ext uri="{9D8B030D-6E8A-4147-A177-3AD203B41FA5}">
                      <a16:colId xmlns:a16="http://schemas.microsoft.com/office/drawing/2014/main" val="1216457053"/>
                    </a:ext>
                  </a:extLst>
                </a:gridCol>
                <a:gridCol w="881260">
                  <a:extLst>
                    <a:ext uri="{9D8B030D-6E8A-4147-A177-3AD203B41FA5}">
                      <a16:colId xmlns:a16="http://schemas.microsoft.com/office/drawing/2014/main" val="4025018175"/>
                    </a:ext>
                  </a:extLst>
                </a:gridCol>
                <a:gridCol w="2550942">
                  <a:extLst>
                    <a:ext uri="{9D8B030D-6E8A-4147-A177-3AD203B41FA5}">
                      <a16:colId xmlns:a16="http://schemas.microsoft.com/office/drawing/2014/main" val="1540090016"/>
                    </a:ext>
                  </a:extLst>
                </a:gridCol>
              </a:tblGrid>
              <a:tr h="38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Зинченко Арина Дмитриевна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1386717159"/>
                  </a:ext>
                </a:extLst>
              </a:tr>
              <a:tr h="38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Безносова Софья Андреевна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1392091196"/>
                  </a:ext>
                </a:extLst>
              </a:tr>
              <a:tr h="38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Магомедова София Рашид кызы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124431272"/>
                  </a:ext>
                </a:extLst>
              </a:tr>
              <a:tr h="38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Семёнова Полина Николаевна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2497464207"/>
                  </a:ext>
                </a:extLst>
              </a:tr>
              <a:tr h="38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Рыбникова Кира Евгеньевна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2837132043"/>
                  </a:ext>
                </a:extLst>
              </a:tr>
              <a:tr h="541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Павлюченко Екатерина Максимовна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204929538"/>
                  </a:ext>
                </a:extLst>
              </a:tr>
              <a:tr h="38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Гурова Анастасия Игоревна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призёр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2735131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7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260648"/>
            <a:ext cx="187220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67884"/>
              </p:ext>
            </p:extLst>
          </p:nvPr>
        </p:nvGraphicFramePr>
        <p:xfrm>
          <a:off x="1403648" y="649344"/>
          <a:ext cx="7560840" cy="900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4967">
                  <a:extLst>
                    <a:ext uri="{9D8B030D-6E8A-4147-A177-3AD203B41FA5}">
                      <a16:colId xmlns:a16="http://schemas.microsoft.com/office/drawing/2014/main" val="3192050031"/>
                    </a:ext>
                  </a:extLst>
                </a:gridCol>
                <a:gridCol w="915821">
                  <a:extLst>
                    <a:ext uri="{9D8B030D-6E8A-4147-A177-3AD203B41FA5}">
                      <a16:colId xmlns:a16="http://schemas.microsoft.com/office/drawing/2014/main" val="1622664606"/>
                    </a:ext>
                  </a:extLst>
                </a:gridCol>
                <a:gridCol w="2520052">
                  <a:extLst>
                    <a:ext uri="{9D8B030D-6E8A-4147-A177-3AD203B41FA5}">
                      <a16:colId xmlns:a16="http://schemas.microsoft.com/office/drawing/2014/main" val="3347760354"/>
                    </a:ext>
                  </a:extLst>
                </a:gridCol>
              </a:tblGrid>
              <a:tr h="514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Щиенко</a:t>
                      </a:r>
                      <a:r>
                        <a:rPr lang="ru-RU" sz="1500" dirty="0">
                          <a:effectLst/>
                        </a:rPr>
                        <a:t> Анна Ильинична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extLst>
                  <a:ext uri="{0D108BD9-81ED-4DB2-BD59-A6C34878D82A}">
                    <a16:rowId xmlns:a16="http://schemas.microsoft.com/office/drawing/2014/main" val="1857165757"/>
                  </a:ext>
                </a:extLst>
              </a:tr>
              <a:tr h="386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Сычёва Валерия Сергеевна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призёр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extLst>
                  <a:ext uri="{0D108BD9-81ED-4DB2-BD59-A6C34878D82A}">
                    <a16:rowId xmlns:a16="http://schemas.microsoft.com/office/drawing/2014/main" val="221270819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93078"/>
              </p:ext>
            </p:extLst>
          </p:nvPr>
        </p:nvGraphicFramePr>
        <p:xfrm>
          <a:off x="1403648" y="2167570"/>
          <a:ext cx="7560840" cy="435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0536">
                  <a:extLst>
                    <a:ext uri="{9D8B030D-6E8A-4147-A177-3AD203B41FA5}">
                      <a16:colId xmlns:a16="http://schemas.microsoft.com/office/drawing/2014/main" val="3751477864"/>
                    </a:ext>
                  </a:extLst>
                </a:gridCol>
                <a:gridCol w="870025">
                  <a:extLst>
                    <a:ext uri="{9D8B030D-6E8A-4147-A177-3AD203B41FA5}">
                      <a16:colId xmlns:a16="http://schemas.microsoft.com/office/drawing/2014/main" val="3871069174"/>
                    </a:ext>
                  </a:extLst>
                </a:gridCol>
                <a:gridCol w="2520279">
                  <a:extLst>
                    <a:ext uri="{9D8B030D-6E8A-4147-A177-3AD203B41FA5}">
                      <a16:colId xmlns:a16="http://schemas.microsoft.com/office/drawing/2014/main" val="1678707041"/>
                    </a:ext>
                  </a:extLst>
                </a:gridCol>
              </a:tblGrid>
              <a:tr h="4128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Сулимов</a:t>
                      </a:r>
                      <a:r>
                        <a:rPr lang="ru-RU" sz="1500" dirty="0">
                          <a:effectLst/>
                        </a:rPr>
                        <a:t> Лев Алексеевич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extLst>
                  <a:ext uri="{0D108BD9-81ED-4DB2-BD59-A6C34878D82A}">
                    <a16:rowId xmlns:a16="http://schemas.microsoft.com/office/drawing/2014/main" val="2645441398"/>
                  </a:ext>
                </a:extLst>
              </a:tr>
              <a:tr h="4251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Чистякова Марина Петровна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extLst>
                  <a:ext uri="{0D108BD9-81ED-4DB2-BD59-A6C34878D82A}">
                    <a16:rowId xmlns:a16="http://schemas.microsoft.com/office/drawing/2014/main" val="2915340264"/>
                  </a:ext>
                </a:extLst>
              </a:tr>
              <a:tr h="5079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Позднякова Анастасия Алексеевна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extLst>
                  <a:ext uri="{0D108BD9-81ED-4DB2-BD59-A6C34878D82A}">
                    <a16:rowId xmlns:a16="http://schemas.microsoft.com/office/drawing/2014/main" val="456440804"/>
                  </a:ext>
                </a:extLst>
              </a:tr>
              <a:tr h="5079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Мурзайкина Лилия Владимировна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extLst>
                  <a:ext uri="{0D108BD9-81ED-4DB2-BD59-A6C34878D82A}">
                    <a16:rowId xmlns:a16="http://schemas.microsoft.com/office/drawing/2014/main" val="4246447028"/>
                  </a:ext>
                </a:extLst>
              </a:tr>
              <a:tr h="4128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Кубасова</a:t>
                      </a:r>
                      <a:r>
                        <a:rPr lang="ru-RU" sz="1500" dirty="0">
                          <a:effectLst/>
                        </a:rPr>
                        <a:t> Ева Александровна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extLst>
                  <a:ext uri="{0D108BD9-81ED-4DB2-BD59-A6C34878D82A}">
                    <a16:rowId xmlns:a16="http://schemas.microsoft.com/office/drawing/2014/main" val="988795795"/>
                  </a:ext>
                </a:extLst>
              </a:tr>
              <a:tr h="4128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Казакова Алиса Александровна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extLst>
                  <a:ext uri="{0D108BD9-81ED-4DB2-BD59-A6C34878D82A}">
                    <a16:rowId xmlns:a16="http://schemas.microsoft.com/office/drawing/2014/main" val="130100935"/>
                  </a:ext>
                </a:extLst>
              </a:tr>
              <a:tr h="4251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Круглов Кирилл Евгеньевич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extLst>
                  <a:ext uri="{0D108BD9-81ED-4DB2-BD59-A6C34878D82A}">
                    <a16:rowId xmlns:a16="http://schemas.microsoft.com/office/drawing/2014/main" val="1769223230"/>
                  </a:ext>
                </a:extLst>
              </a:tr>
              <a:tr h="4128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Евтеев Леонид Павлович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extLst>
                  <a:ext uri="{0D108BD9-81ED-4DB2-BD59-A6C34878D82A}">
                    <a16:rowId xmlns:a16="http://schemas.microsoft.com/office/drawing/2014/main" val="2247640418"/>
                  </a:ext>
                </a:extLst>
              </a:tr>
              <a:tr h="4251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Грищенко Вероника Алексеевна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extLst>
                  <a:ext uri="{0D108BD9-81ED-4DB2-BD59-A6C34878D82A}">
                    <a16:rowId xmlns:a16="http://schemas.microsoft.com/office/drawing/2014/main" val="527806974"/>
                  </a:ext>
                </a:extLst>
              </a:tr>
              <a:tr h="4128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Мурыгина Дарья Денисовна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призёр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12" marR="65112" marT="0" marB="0"/>
                </a:tc>
                <a:extLst>
                  <a:ext uri="{0D108BD9-81ED-4DB2-BD59-A6C34878D82A}">
                    <a16:rowId xmlns:a16="http://schemas.microsoft.com/office/drawing/2014/main" val="17762509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79912" y="17103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56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203567"/>
              </p:ext>
            </p:extLst>
          </p:nvPr>
        </p:nvGraphicFramePr>
        <p:xfrm>
          <a:off x="467544" y="405430"/>
          <a:ext cx="8568951" cy="6335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5530">
                  <a:extLst>
                    <a:ext uri="{9D8B030D-6E8A-4147-A177-3AD203B41FA5}">
                      <a16:colId xmlns:a16="http://schemas.microsoft.com/office/drawing/2014/main" val="1274336854"/>
                    </a:ext>
                  </a:extLst>
                </a:gridCol>
                <a:gridCol w="986845">
                  <a:extLst>
                    <a:ext uri="{9D8B030D-6E8A-4147-A177-3AD203B41FA5}">
                      <a16:colId xmlns:a16="http://schemas.microsoft.com/office/drawing/2014/main" val="1700642351"/>
                    </a:ext>
                  </a:extLst>
                </a:gridCol>
                <a:gridCol w="2856576">
                  <a:extLst>
                    <a:ext uri="{9D8B030D-6E8A-4147-A177-3AD203B41FA5}">
                      <a16:colId xmlns:a16="http://schemas.microsoft.com/office/drawing/2014/main" val="3092666634"/>
                    </a:ext>
                  </a:extLst>
                </a:gridCol>
              </a:tblGrid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Баулин Марк Петрович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победитель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3836939642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Вороная  Дарья Александровна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1508359326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Гаджиева Марьям Магомедовна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2082040985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Гостищев Егор Антонович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победитель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2594064629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Сулимов Лев Алексеевич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499227830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Рагулина Алёна Дмитриевна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3033640303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Василевский Матвей Андреевич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3189148801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Мурыгина Дарья Денисовна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3436957195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Мустафаева Эльвира Джаферовна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2937694677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Рагулина Алёна Дмитриевна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1659794524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Рябченко Екатерина Викторовна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2819222050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Чепиус Александра Сергеевна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победитель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3630434724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Сасим Анастасия Владимировна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3778010224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Серкина Юлия Витальевна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2200454611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Цымбалюк Алина Александровна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4138754043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Щиенко Анна Ильинична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победитель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639097826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Киракосян Ольга Арменовна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1438136719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Подгорная Софья Ивановна1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1560340570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Сычёва Валерия Сергеевна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призёр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2487095470"/>
                  </a:ext>
                </a:extLst>
              </a:tr>
              <a:tr h="31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Фирсова Яна Витальевна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призёр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2" marR="37142" marT="0" marB="0"/>
                </a:tc>
                <a:extLst>
                  <a:ext uri="{0D108BD9-81ED-4DB2-BD59-A6C34878D82A}">
                    <a16:rowId xmlns:a16="http://schemas.microsoft.com/office/drawing/2014/main" val="112699271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63888" y="16737"/>
            <a:ext cx="162666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5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848872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муниципального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этапа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олимпиады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 в 2022-2023 учебном году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08039"/>
            <a:ext cx="842493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Муравьёв Антон -11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Максимович Андрей -11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Бабаян Диана – 11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Киракосян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Ольга – 11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Слепцов Андрей – 11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Тетерятникова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Арина – 11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Лобачёва Ангелина – 11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7858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514" y="1844824"/>
            <a:ext cx="644386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Серкина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Юлия – 10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Щиенко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Анна – 10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Хачиян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Анна – 10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Сасим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Анастасия – 10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850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556792"/>
            <a:ext cx="659667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Ивочкина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Влада -9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Лукинский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Роман – 9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Крутькова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Маргарита – 9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Чепиус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Александра – 9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Фурменкова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Алина – 9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20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60848"/>
            <a:ext cx="64235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Слесаренок Иван – 7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Тютюев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Юрий – 7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Василевский Матвей – 7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01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096" y="188640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irce"/>
              </a:rPr>
              <a:t>Как подготовиться к Всероссийской олимпиаде школьников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"/>
              </a:rPr>
              <a:t>Изучите задания прошедших олимпиад. Ознакомьтесь с требованиями, научитесь видеть логику олимпиадных заданий. 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"/>
              </a:rPr>
              <a:t>Готовьтесь к конкретным этапам. Если вам предстоит региональный, не замахивайтесь на задания заключительного. Бывают случаи, когда школьник с лёгкостью решает задачи из финала, но не может пройти муниципальный этап.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"/>
              </a:rPr>
              <a:t>Участвуйте в других олимпиадах. Они помогут потренироваться и приобрести опыт.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"/>
              </a:rPr>
              <a:t>Составьте план подготовки. Равномерно распределите нагрузку, распишите всё по неделям и дням — над какой темой вы будете работать, сколько часов потратите на её изучение или повторение, а также на решение. Обязательно учитывайте, сколько времени остаётся на учёбу, увлечения и отдых. 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Circe"/>
              </a:rPr>
              <a:t>Используйте специализированные источники для подготовки. На </a:t>
            </a:r>
            <a:r>
              <a:rPr lang="ru-RU" dirty="0">
                <a:solidFill>
                  <a:srgbClr val="48A1E6"/>
                </a:solidFill>
                <a:latin typeface="Circe"/>
                <a:hlinkClick r:id="rId2"/>
              </a:rPr>
              <a:t>олимпиадных курсах «</a:t>
            </a:r>
            <a:r>
              <a:rPr lang="ru-RU" dirty="0" err="1">
                <a:solidFill>
                  <a:srgbClr val="48A1E6"/>
                </a:solidFill>
                <a:latin typeface="Circe"/>
                <a:hlinkClick r:id="rId2"/>
              </a:rPr>
              <a:t>Фоксфорда</a:t>
            </a:r>
            <a:r>
              <a:rPr lang="ru-RU" dirty="0">
                <a:solidFill>
                  <a:srgbClr val="48A1E6"/>
                </a:solidFill>
                <a:latin typeface="Circe"/>
                <a:hlinkClick r:id="rId2"/>
              </a:rPr>
              <a:t>»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 ребята углубляют знания по выбранным предметам и учатся решать конкурсные задачки. Многие курсы ведут победители </a:t>
            </a:r>
            <a:r>
              <a:rPr lang="ru-RU" dirty="0" err="1">
                <a:solidFill>
                  <a:srgbClr val="000000"/>
                </a:solidFill>
                <a:latin typeface="Circe"/>
              </a:rPr>
              <a:t>Всеросса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, а также члены жюри олимпиад. </a:t>
            </a:r>
            <a:endParaRPr lang="ru-RU" b="0" i="0" u="none" strike="noStrike" dirty="0">
              <a:solidFill>
                <a:srgbClr val="000000"/>
              </a:solidFill>
              <a:effectLst/>
              <a:latin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356556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5944"/>
            <a:ext cx="4564014" cy="23762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6057" y="893911"/>
            <a:ext cx="3456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https://academy.centerstart.ru/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421" y="2980405"/>
            <a:ext cx="5302579" cy="2625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293096"/>
            <a:ext cx="3240360" cy="23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" y="0"/>
            <a:ext cx="9046799" cy="6597351"/>
          </a:xfrm>
        </p:spPr>
      </p:pic>
    </p:spTree>
    <p:extLst>
      <p:ext uri="{BB962C8B-B14F-4D97-AF65-F5344CB8AC3E}">
        <p14:creationId xmlns:p14="http://schemas.microsoft.com/office/powerpoint/2010/main" val="284249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366838" y="1989138"/>
            <a:ext cx="7777162" cy="38338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16653"/>
              </p:ext>
            </p:extLst>
          </p:nvPr>
        </p:nvGraphicFramePr>
        <p:xfrm>
          <a:off x="467542" y="980728"/>
          <a:ext cx="8676457" cy="6988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723">
                  <a:extLst>
                    <a:ext uri="{9D8B030D-6E8A-4147-A177-3AD203B41FA5}">
                      <a16:colId xmlns:a16="http://schemas.microsoft.com/office/drawing/2014/main" val="530299411"/>
                    </a:ext>
                  </a:extLst>
                </a:gridCol>
                <a:gridCol w="1673597">
                  <a:extLst>
                    <a:ext uri="{9D8B030D-6E8A-4147-A177-3AD203B41FA5}">
                      <a16:colId xmlns:a16="http://schemas.microsoft.com/office/drawing/2014/main" val="4254203270"/>
                    </a:ext>
                  </a:extLst>
                </a:gridCol>
                <a:gridCol w="1087543">
                  <a:extLst>
                    <a:ext uri="{9D8B030D-6E8A-4147-A177-3AD203B41FA5}">
                      <a16:colId xmlns:a16="http://schemas.microsoft.com/office/drawing/2014/main" val="4202173614"/>
                    </a:ext>
                  </a:extLst>
                </a:gridCol>
                <a:gridCol w="1470081">
                  <a:extLst>
                    <a:ext uri="{9D8B030D-6E8A-4147-A177-3AD203B41FA5}">
                      <a16:colId xmlns:a16="http://schemas.microsoft.com/office/drawing/2014/main" val="162975871"/>
                    </a:ext>
                  </a:extLst>
                </a:gridCol>
                <a:gridCol w="315477">
                  <a:extLst>
                    <a:ext uri="{9D8B030D-6E8A-4147-A177-3AD203B41FA5}">
                      <a16:colId xmlns:a16="http://schemas.microsoft.com/office/drawing/2014/main" val="3134778209"/>
                    </a:ext>
                  </a:extLst>
                </a:gridCol>
                <a:gridCol w="1517898">
                  <a:extLst>
                    <a:ext uri="{9D8B030D-6E8A-4147-A177-3AD203B41FA5}">
                      <a16:colId xmlns:a16="http://schemas.microsoft.com/office/drawing/2014/main" val="740834652"/>
                    </a:ext>
                  </a:extLst>
                </a:gridCol>
                <a:gridCol w="943513">
                  <a:extLst>
                    <a:ext uri="{9D8B030D-6E8A-4147-A177-3AD203B41FA5}">
                      <a16:colId xmlns:a16="http://schemas.microsoft.com/office/drawing/2014/main" val="203666227"/>
                    </a:ext>
                  </a:extLst>
                </a:gridCol>
                <a:gridCol w="1340625">
                  <a:extLst>
                    <a:ext uri="{9D8B030D-6E8A-4147-A177-3AD203B41FA5}">
                      <a16:colId xmlns:a16="http://schemas.microsoft.com/office/drawing/2014/main" val="4293606186"/>
                    </a:ext>
                  </a:extLst>
                </a:gridCol>
              </a:tblGrid>
              <a:tr h="1099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Предмет, параллели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 и время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проведения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олимпиады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Окончательная дата передачи итоговых рейтинговых таблиц в МУ ДО «Малая академия» (включительно)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Предмет, параллели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 и время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проведения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олимпиады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Окончательная дата передачи итоговых рейтинговых таблиц в МУ ДО «Малая академия» (включительно)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3160161225"/>
                  </a:ext>
                </a:extLst>
              </a:tr>
              <a:tr h="34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Испанский язык (5-11 класс)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(13.00-15.15)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Физика (7-11 класс)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27.09.2022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 отдельному графику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1612828324"/>
                  </a:ext>
                </a:extLst>
              </a:tr>
              <a:tr h="46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Искусство (МХК) (5-11 класс)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(13.00-16.00)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20.09.2022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Экология (7-11 класс)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(13.00-14.00)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06.10.2022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2635609977"/>
                  </a:ext>
                </a:extLst>
              </a:tr>
              <a:tr h="46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Итальянский язык (5-11 класс)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14.09.2022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(13.00-15.00)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20.09.2022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Экономика (5-11 класс)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29.09.2022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(13.00-15.30)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06.10.2022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2217508513"/>
                  </a:ext>
                </a:extLst>
              </a:tr>
              <a:tr h="46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Право (9-11 класс)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14.09.2022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(13.00-15.00)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Физическая культура (5-11 класс)1 тур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30.09.2022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(13.00-13.45)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06.10.2022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638482526"/>
                  </a:ext>
                </a:extLst>
              </a:tr>
              <a:tr h="46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Китайский язык (5-11 класс)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(13.00-14.30)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Английский язык (5-11 класс)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03.10.2022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(13.00-15.00)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12.10.2022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1993332918"/>
                  </a:ext>
                </a:extLst>
              </a:tr>
              <a:tr h="34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Литература (5-11 класс)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(13.00-16.00)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Химия (5-11 класс)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04.10.2022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 отдельному графику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2667995958"/>
                  </a:ext>
                </a:extLst>
              </a:tr>
              <a:tr h="46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История (5-11 класс)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(13.00-14.30)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Обществознание (5-11 класс)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05.10.2022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(13.00-14.30)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12.10.2022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1381474412"/>
                  </a:ext>
                </a:extLst>
              </a:tr>
              <a:tr h="461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Немецкий язык (5-11 </a:t>
                      </a:r>
                      <a:r>
                        <a:rPr lang="ru-RU" sz="1050" dirty="0" smtClean="0">
                          <a:effectLst/>
                        </a:rPr>
                        <a:t>класс) 1 </a:t>
                      </a:r>
                      <a:r>
                        <a:rPr lang="ru-RU" sz="1050" dirty="0">
                          <a:effectLst/>
                        </a:rPr>
                        <a:t>тур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(13.00-16.00)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География (5-11 класс)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06.10.2022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(13.00-15.15)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12.10.2022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2426938125"/>
                  </a:ext>
                </a:extLst>
              </a:tr>
              <a:tr h="5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Немецкий язык (5-11 </a:t>
                      </a:r>
                      <a:r>
                        <a:rPr lang="ru-RU" sz="1050" dirty="0" smtClean="0">
                          <a:effectLst/>
                        </a:rPr>
                        <a:t>класс) 2 тур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22.09.2022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Основы безопасность жизнедеятельности (5-11 класс)1 </a:t>
                      </a:r>
                      <a:r>
                        <a:rPr lang="ru-RU" sz="1050" dirty="0" smtClean="0">
                          <a:effectLst/>
                        </a:rPr>
                        <a:t>тур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07.10.2022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(13.00-14.00)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12.10.2022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3025105069"/>
                  </a:ext>
                </a:extLst>
              </a:tr>
              <a:tr h="34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Технология (5-11 класс)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 тур**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22.09.2022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(13.00-14.30)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Биология (5-11 класс)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11.10.2022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 отдельному графику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2020177786"/>
                  </a:ext>
                </a:extLst>
              </a:tr>
              <a:tr h="34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Французский язык (5-11 класс) 1тур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23.09.2022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(13.00-14.30)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Астрономия (5-11 класс)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13.10.2022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 отдельному графику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1795992062"/>
                  </a:ext>
                </a:extLst>
              </a:tr>
              <a:tr h="34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Французский язык (5-11 класс) 2тур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24.09.2022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28.09.2022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Математика (4-11 класс)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18.10.2022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 отдельному графику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4134250867"/>
                  </a:ext>
                </a:extLst>
              </a:tr>
              <a:tr h="346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Русский язык (4-11 класс)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26.09.2022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(13.00-15.00)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06.10.2022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Информатика (5-11 класс)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25.10.2022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 отдельному графику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812" marR="41812" marT="0" marB="0"/>
                </a:tc>
                <a:extLst>
                  <a:ext uri="{0D108BD9-81ED-4DB2-BD59-A6C34878D82A}">
                    <a16:rowId xmlns:a16="http://schemas.microsoft.com/office/drawing/2014/main" val="228685394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75656" y="303452"/>
            <a:ext cx="636803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КАЛЕНДАРНЫЙ ГРАФИК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проведения ШЭ ВсОШ в 2022 - 2023 учебном году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51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776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ШЭ ВсОШ по 18 предметам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русский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язык, иностранный язык (английский, немецкий, французский, испанский, китайский, итальянский),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география,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история, обществознание, экономика, право, искусство (мировая художественная культура), физическая культура, технология, основы безопасности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жизнедеятельности: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по заданиям МПМК 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здания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записываются на ФЛЕШ-карту с установлением паролей 8 и 9 сентября в МУ ДО «Малая академия»);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в общеобразовательных организациях, начало всех олимпиад в 13.00 (допускается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изменение начала выполнения участниками зданий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ШЭ не более, чем на 1 час по предварительному согласованию с Департаментом);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проверку работ участников, апелляцию и подведение итогов осуществляют члены школьного предметного жюри.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ШЭ ВсОШ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астрономии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, биологии, информатике, математике, физике, химии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проводится с использованием информационно-коммуникационных технологий на платформе «Сириус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Онлайн»: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в срок до 09.09.2022 необходимо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актуализировать данные в федеральной информационной системе оценки качества образования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(ФИС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ОКО)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https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://spo-fisoko.obrnadzor.gov.ru (вкладка школьный этап ВсОШ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апелляции проводятся в 2 этапа (в общеобразовательной организации, а затем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платформе «Сириус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Онлайн»)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подведение итогов осуществляют члены школьного предметного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жюри.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9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Шэ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всош</a:t>
            </a:r>
            <a:r>
              <a:rPr lang="ru-RU" dirty="0" smtClean="0">
                <a:solidFill>
                  <a:srgbClr val="FF0000"/>
                </a:solidFill>
              </a:rPr>
              <a:t> на платформе «</a:t>
            </a:r>
            <a:r>
              <a:rPr lang="ru-RU" dirty="0" err="1" smtClean="0">
                <a:solidFill>
                  <a:srgbClr val="FF0000"/>
                </a:solidFill>
              </a:rPr>
              <a:t>сириус.курсы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326573" cy="4464496"/>
          </a:xfrm>
        </p:spPr>
      </p:pic>
    </p:spTree>
    <p:extLst>
      <p:ext uri="{BB962C8B-B14F-4D97-AF65-F5344CB8AC3E}">
        <p14:creationId xmlns:p14="http://schemas.microsoft.com/office/powerpoint/2010/main" val="85639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749483" cy="48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188640"/>
            <a:ext cx="7344816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и призёры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школьного этапа Всероссийской олимпиады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 в 2022-2023 учебном году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59033"/>
              </p:ext>
            </p:extLst>
          </p:nvPr>
        </p:nvGraphicFramePr>
        <p:xfrm>
          <a:off x="395535" y="1720580"/>
          <a:ext cx="8496945" cy="815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6103">
                  <a:extLst>
                    <a:ext uri="{9D8B030D-6E8A-4147-A177-3AD203B41FA5}">
                      <a16:colId xmlns:a16="http://schemas.microsoft.com/office/drawing/2014/main" val="600100556"/>
                    </a:ext>
                  </a:extLst>
                </a:gridCol>
                <a:gridCol w="1028785">
                  <a:extLst>
                    <a:ext uri="{9D8B030D-6E8A-4147-A177-3AD203B41FA5}">
                      <a16:colId xmlns:a16="http://schemas.microsoft.com/office/drawing/2014/main" val="3593255001"/>
                    </a:ext>
                  </a:extLst>
                </a:gridCol>
                <a:gridCol w="2832057">
                  <a:extLst>
                    <a:ext uri="{9D8B030D-6E8A-4147-A177-3AD203B41FA5}">
                      <a16:colId xmlns:a16="http://schemas.microsoft.com/office/drawing/2014/main" val="2649472215"/>
                    </a:ext>
                  </a:extLst>
                </a:gridCol>
              </a:tblGrid>
              <a:tr h="472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Коваль Виктория Вячеславовна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/>
                </a:tc>
                <a:extLst>
                  <a:ext uri="{0D108BD9-81ED-4DB2-BD59-A6C34878D82A}">
                    <a16:rowId xmlns:a16="http://schemas.microsoft.com/office/drawing/2014/main" val="2758791861"/>
                  </a:ext>
                </a:extLst>
              </a:tr>
              <a:tr h="338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Лобачёва Ангелина Андреевна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победитель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/>
                </a:tc>
                <a:extLst>
                  <a:ext uri="{0D108BD9-81ED-4DB2-BD59-A6C34878D82A}">
                    <a16:rowId xmlns:a16="http://schemas.microsoft.com/office/drawing/2014/main" val="3737220028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33892" y="12557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МХК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585692"/>
            <a:ext cx="129614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44261"/>
              </p:ext>
            </p:extLst>
          </p:nvPr>
        </p:nvGraphicFramePr>
        <p:xfrm>
          <a:off x="406476" y="3024474"/>
          <a:ext cx="8496945" cy="1369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5471">
                  <a:extLst>
                    <a:ext uri="{9D8B030D-6E8A-4147-A177-3AD203B41FA5}">
                      <a16:colId xmlns:a16="http://schemas.microsoft.com/office/drawing/2014/main" val="782803318"/>
                    </a:ext>
                  </a:extLst>
                </a:gridCol>
                <a:gridCol w="1029417">
                  <a:extLst>
                    <a:ext uri="{9D8B030D-6E8A-4147-A177-3AD203B41FA5}">
                      <a16:colId xmlns:a16="http://schemas.microsoft.com/office/drawing/2014/main" val="1355949360"/>
                    </a:ext>
                  </a:extLst>
                </a:gridCol>
                <a:gridCol w="2832057">
                  <a:extLst>
                    <a:ext uri="{9D8B030D-6E8A-4147-A177-3AD203B41FA5}">
                      <a16:colId xmlns:a16="http://schemas.microsoft.com/office/drawing/2014/main" val="190367632"/>
                    </a:ext>
                  </a:extLst>
                </a:gridCol>
              </a:tblGrid>
              <a:tr h="339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Бойко Мария Валерьевна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988619665"/>
                  </a:ext>
                </a:extLst>
              </a:tr>
              <a:tr h="339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Лобачёва Ангелина Андреевна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3626867921"/>
                  </a:ext>
                </a:extLst>
              </a:tr>
              <a:tr h="339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Муравьёв Антон Андреевич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1789627037"/>
                  </a:ext>
                </a:extLst>
              </a:tr>
              <a:tr h="339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Максимович  Андрей Сергеевич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призёр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76964083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07904" y="4494470"/>
            <a:ext cx="1800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68106"/>
              </p:ext>
            </p:extLst>
          </p:nvPr>
        </p:nvGraphicFramePr>
        <p:xfrm>
          <a:off x="373118" y="5031056"/>
          <a:ext cx="8519362" cy="142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7908">
                  <a:extLst>
                    <a:ext uri="{9D8B030D-6E8A-4147-A177-3AD203B41FA5}">
                      <a16:colId xmlns:a16="http://schemas.microsoft.com/office/drawing/2014/main" val="3115637968"/>
                    </a:ext>
                  </a:extLst>
                </a:gridCol>
                <a:gridCol w="1031924">
                  <a:extLst>
                    <a:ext uri="{9D8B030D-6E8A-4147-A177-3AD203B41FA5}">
                      <a16:colId xmlns:a16="http://schemas.microsoft.com/office/drawing/2014/main" val="755841229"/>
                    </a:ext>
                  </a:extLst>
                </a:gridCol>
                <a:gridCol w="2839530">
                  <a:extLst>
                    <a:ext uri="{9D8B030D-6E8A-4147-A177-3AD203B41FA5}">
                      <a16:colId xmlns:a16="http://schemas.microsoft.com/office/drawing/2014/main" val="3320085809"/>
                    </a:ext>
                  </a:extLst>
                </a:gridCol>
              </a:tblGrid>
              <a:tr h="35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Бабаян Диана Александровна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extLst>
                  <a:ext uri="{0D108BD9-81ED-4DB2-BD59-A6C34878D82A}">
                    <a16:rowId xmlns:a16="http://schemas.microsoft.com/office/drawing/2014/main" val="3506785251"/>
                  </a:ext>
                </a:extLst>
              </a:tr>
              <a:tr h="35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Киракосян ОльгаиАрменовна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extLst>
                  <a:ext uri="{0D108BD9-81ED-4DB2-BD59-A6C34878D82A}">
                    <a16:rowId xmlns:a16="http://schemas.microsoft.com/office/drawing/2014/main" val="15163666"/>
                  </a:ext>
                </a:extLst>
              </a:tr>
              <a:tr h="35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Максимович Андрей Сергеевич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extLst>
                  <a:ext uri="{0D108BD9-81ED-4DB2-BD59-A6C34878D82A}">
                    <a16:rowId xmlns:a16="http://schemas.microsoft.com/office/drawing/2014/main" val="1877057151"/>
                  </a:ext>
                </a:extLst>
              </a:tr>
              <a:tr h="35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Муравьёв Антон Андреевич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призёр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92" marR="64492" marT="0" marB="0"/>
                </a:tc>
                <a:extLst>
                  <a:ext uri="{0D108BD9-81ED-4DB2-BD59-A6C34878D82A}">
                    <a16:rowId xmlns:a16="http://schemas.microsoft.com/office/drawing/2014/main" val="184817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70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88640"/>
            <a:ext cx="22322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52041"/>
              </p:ext>
            </p:extLst>
          </p:nvPr>
        </p:nvGraphicFramePr>
        <p:xfrm>
          <a:off x="1312354" y="592647"/>
          <a:ext cx="7652134" cy="171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7259">
                  <a:extLst>
                    <a:ext uri="{9D8B030D-6E8A-4147-A177-3AD203B41FA5}">
                      <a16:colId xmlns:a16="http://schemas.microsoft.com/office/drawing/2014/main" val="1789696169"/>
                    </a:ext>
                  </a:extLst>
                </a:gridCol>
                <a:gridCol w="884164">
                  <a:extLst>
                    <a:ext uri="{9D8B030D-6E8A-4147-A177-3AD203B41FA5}">
                      <a16:colId xmlns:a16="http://schemas.microsoft.com/office/drawing/2014/main" val="2887874788"/>
                    </a:ext>
                  </a:extLst>
                </a:gridCol>
                <a:gridCol w="2550711">
                  <a:extLst>
                    <a:ext uri="{9D8B030D-6E8A-4147-A177-3AD203B41FA5}">
                      <a16:colId xmlns:a16="http://schemas.microsoft.com/office/drawing/2014/main" val="360329436"/>
                    </a:ext>
                  </a:extLst>
                </a:gridCol>
              </a:tblGrid>
              <a:tr h="33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Тютюев Юрий Владимирович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extLst>
                  <a:ext uri="{0D108BD9-81ED-4DB2-BD59-A6C34878D82A}">
                    <a16:rowId xmlns:a16="http://schemas.microsoft.com/office/drawing/2014/main" val="1237026143"/>
                  </a:ext>
                </a:extLst>
              </a:tr>
              <a:tr h="33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Слесаренок Иван Сергеевич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extLst>
                  <a:ext uri="{0D108BD9-81ED-4DB2-BD59-A6C34878D82A}">
                    <a16:rowId xmlns:a16="http://schemas.microsoft.com/office/drawing/2014/main" val="3034110335"/>
                  </a:ext>
                </a:extLst>
              </a:tr>
              <a:tr h="33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Ивочкина Влада Евгеньевна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extLst>
                  <a:ext uri="{0D108BD9-81ED-4DB2-BD59-A6C34878D82A}">
                    <a16:rowId xmlns:a16="http://schemas.microsoft.com/office/drawing/2014/main" val="318576763"/>
                  </a:ext>
                </a:extLst>
              </a:tr>
              <a:tr h="33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Полуэктова Екатерина Вячеславовна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extLst>
                  <a:ext uri="{0D108BD9-81ED-4DB2-BD59-A6C34878D82A}">
                    <a16:rowId xmlns:a16="http://schemas.microsoft.com/office/drawing/2014/main" val="2011315319"/>
                  </a:ext>
                </a:extLst>
              </a:tr>
              <a:tr h="33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Расшивкин Александр Вячеславович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призёр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10" marR="64410" marT="0" marB="0"/>
                </a:tc>
                <a:extLst>
                  <a:ext uri="{0D108BD9-81ED-4DB2-BD59-A6C34878D82A}">
                    <a16:rowId xmlns:a16="http://schemas.microsoft.com/office/drawing/2014/main" val="34672844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01400" y="2320238"/>
            <a:ext cx="141320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456577"/>
              </p:ext>
            </p:extLst>
          </p:nvPr>
        </p:nvGraphicFramePr>
        <p:xfrm>
          <a:off x="1312352" y="2798590"/>
          <a:ext cx="7831647" cy="3903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8928">
                  <a:extLst>
                    <a:ext uri="{9D8B030D-6E8A-4147-A177-3AD203B41FA5}">
                      <a16:colId xmlns:a16="http://schemas.microsoft.com/office/drawing/2014/main" val="246401745"/>
                    </a:ext>
                  </a:extLst>
                </a:gridCol>
                <a:gridCol w="901934">
                  <a:extLst>
                    <a:ext uri="{9D8B030D-6E8A-4147-A177-3AD203B41FA5}">
                      <a16:colId xmlns:a16="http://schemas.microsoft.com/office/drawing/2014/main" val="3119322849"/>
                    </a:ext>
                  </a:extLst>
                </a:gridCol>
                <a:gridCol w="2610785">
                  <a:extLst>
                    <a:ext uri="{9D8B030D-6E8A-4147-A177-3AD203B41FA5}">
                      <a16:colId xmlns:a16="http://schemas.microsoft.com/office/drawing/2014/main" val="3077205371"/>
                    </a:ext>
                  </a:extLst>
                </a:gridCol>
              </a:tblGrid>
              <a:tr h="339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Порошенко Милана Павловна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736492031"/>
                  </a:ext>
                </a:extLst>
              </a:tr>
              <a:tr h="3391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Колосова Елизавета Романовна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1020372482"/>
                  </a:ext>
                </a:extLst>
              </a:tr>
              <a:tr h="3391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Родикова Екатерина Васильевна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3330524265"/>
                  </a:ext>
                </a:extLst>
              </a:tr>
              <a:tr h="339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Слесаренок Иван Сергеевич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1586994535"/>
                  </a:ext>
                </a:extLst>
              </a:tr>
              <a:tr h="3391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Лукинский Роман Алексеевич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1659148297"/>
                  </a:ext>
                </a:extLst>
              </a:tr>
              <a:tr h="3391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Манин Александр Евгеньевич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1454906492"/>
                  </a:ext>
                </a:extLst>
              </a:tr>
              <a:tr h="3391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Хачиян Анна Сергеевна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2131422933"/>
                  </a:ext>
                </a:extLst>
              </a:tr>
              <a:tr h="3391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Андриенко Давид Денисович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1398004416"/>
                  </a:ext>
                </a:extLst>
              </a:tr>
              <a:tr h="3391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Максимович Андрей Сергеевич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победитель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683248965"/>
                  </a:ext>
                </a:extLst>
              </a:tr>
              <a:tr h="3391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Слепцов Андрей Андреевич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призёр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3070784431"/>
                  </a:ext>
                </a:extLst>
              </a:tr>
              <a:tr h="4792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Тетерятникова Арина Александровна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призёр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1" marR="64451" marT="0" marB="0"/>
                </a:tc>
                <a:extLst>
                  <a:ext uri="{0D108BD9-81ED-4DB2-BD59-A6C34878D82A}">
                    <a16:rowId xmlns:a16="http://schemas.microsoft.com/office/drawing/2014/main" val="246046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82804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936</TotalTime>
  <Words>1173</Words>
  <Application>Microsoft Office PowerPoint</Application>
  <PresentationFormat>Экран (4:3)</PresentationFormat>
  <Paragraphs>468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Circe</vt:lpstr>
      <vt:lpstr>Times New Roman</vt:lpstr>
      <vt:lpstr>Wingdings 3</vt:lpstr>
      <vt:lpstr>Легкий дым</vt:lpstr>
      <vt:lpstr>Всероссийская олимпиада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Шэ всош на платформе «сириус.курсы»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школьников</dc:title>
  <dc:creator>Екатерина Городничая</dc:creator>
  <cp:lastModifiedBy>1</cp:lastModifiedBy>
  <cp:revision>75</cp:revision>
  <cp:lastPrinted>2022-09-07T06:54:07Z</cp:lastPrinted>
  <dcterms:created xsi:type="dcterms:W3CDTF">2016-03-15T05:48:54Z</dcterms:created>
  <dcterms:modified xsi:type="dcterms:W3CDTF">2022-11-11T14:21:58Z</dcterms:modified>
</cp:coreProperties>
</file>