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2"/>
  </p:notesMasterIdLst>
  <p:handoutMasterIdLst>
    <p:handoutMasterId r:id="rId13"/>
  </p:handoutMasterIdLst>
  <p:sldIdLst>
    <p:sldId id="720" r:id="rId2"/>
    <p:sldId id="1008" r:id="rId3"/>
    <p:sldId id="1050" r:id="rId4"/>
    <p:sldId id="1032" r:id="rId5"/>
    <p:sldId id="1045" r:id="rId6"/>
    <p:sldId id="1048" r:id="rId7"/>
    <p:sldId id="1034" r:id="rId8"/>
    <p:sldId id="1049" r:id="rId9"/>
    <p:sldId id="1053" r:id="rId10"/>
    <p:sldId id="1052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>
          <p15:clr>
            <a:srgbClr val="A4A3A4"/>
          </p15:clr>
        </p15:guide>
        <p15:guide id="2" pos="2146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747"/>
    <a:srgbClr val="249C5D"/>
    <a:srgbClr val="7CAFDE"/>
    <a:srgbClr val="3383CB"/>
    <a:srgbClr val="BDD7EE"/>
    <a:srgbClr val="E9EDF4"/>
    <a:srgbClr val="C00000"/>
    <a:srgbClr val="1F4920"/>
    <a:srgbClr val="982C3B"/>
    <a:srgbClr val="FF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24" autoAdjust="0"/>
    <p:restoredTop sz="95212" autoAdjust="0"/>
  </p:normalViewPr>
  <p:slideViewPr>
    <p:cSldViewPr snapToGrid="0">
      <p:cViewPr>
        <p:scale>
          <a:sx n="116" d="100"/>
          <a:sy n="116" d="100"/>
        </p:scale>
        <p:origin x="2136" y="14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62"/>
    </p:cViewPr>
  </p:sorterViewPr>
  <p:notesViewPr>
    <p:cSldViewPr snapToGrid="0">
      <p:cViewPr varScale="1">
        <p:scale>
          <a:sx n="79" d="100"/>
          <a:sy n="79" d="100"/>
        </p:scale>
        <p:origin x="-2502" y="-108"/>
      </p:cViewPr>
      <p:guideLst>
        <p:guide orient="horz" pos="3133"/>
        <p:guide orient="horz" pos="3127"/>
        <p:guide pos="214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184" cy="495856"/>
          </a:xfrm>
          <a:prstGeom prst="rect">
            <a:avLst/>
          </a:prstGeom>
        </p:spPr>
        <p:txBody>
          <a:bodyPr vert="horz" lIns="90518" tIns="45259" rIns="90518" bIns="4525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907" y="2"/>
            <a:ext cx="2945184" cy="495856"/>
          </a:xfrm>
          <a:prstGeom prst="rect">
            <a:avLst/>
          </a:prstGeom>
        </p:spPr>
        <p:txBody>
          <a:bodyPr vert="horz" lIns="90518" tIns="45259" rIns="90518" bIns="45259" rtlCol="0"/>
          <a:lstStyle>
            <a:lvl1pPr algn="r">
              <a:defRPr sz="1200"/>
            </a:lvl1pPr>
          </a:lstStyle>
          <a:p>
            <a:fld id="{7255F2E6-57C5-4EDA-AFFD-9E7605338F8C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200"/>
            <a:ext cx="2945184" cy="495856"/>
          </a:xfrm>
          <a:prstGeom prst="rect">
            <a:avLst/>
          </a:prstGeom>
        </p:spPr>
        <p:txBody>
          <a:bodyPr vert="horz" lIns="90518" tIns="45259" rIns="90518" bIns="4525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907" y="9429200"/>
            <a:ext cx="2945184" cy="495856"/>
          </a:xfrm>
          <a:prstGeom prst="rect">
            <a:avLst/>
          </a:prstGeom>
        </p:spPr>
        <p:txBody>
          <a:bodyPr vert="horz" lIns="90518" tIns="45259" rIns="90518" bIns="45259" rtlCol="0" anchor="b"/>
          <a:lstStyle>
            <a:lvl1pPr algn="r">
              <a:defRPr sz="1200"/>
            </a:lvl1pPr>
          </a:lstStyle>
          <a:p>
            <a:fld id="{B2C64245-3AEC-451F-B36C-2E5DB8DD6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241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8056"/>
          </a:xfrm>
          <a:prstGeom prst="rect">
            <a:avLst/>
          </a:prstGeom>
        </p:spPr>
        <p:txBody>
          <a:bodyPr vert="horz" lIns="90953" tIns="45476" rIns="90953" bIns="4547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2"/>
            <a:ext cx="2945659" cy="498056"/>
          </a:xfrm>
          <a:prstGeom prst="rect">
            <a:avLst/>
          </a:prstGeom>
        </p:spPr>
        <p:txBody>
          <a:bodyPr vert="horz" lIns="90953" tIns="45476" rIns="90953" bIns="45476" rtlCol="0"/>
          <a:lstStyle>
            <a:lvl1pPr algn="r">
              <a:defRPr sz="1200"/>
            </a:lvl1pPr>
          </a:lstStyle>
          <a:p>
            <a:fld id="{058A8E1E-CCCF-4070-8344-0C59D75E872C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49950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53" tIns="45476" rIns="90953" bIns="4547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0953" tIns="45476" rIns="90953" bIns="4547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9" cy="498055"/>
          </a:xfrm>
          <a:prstGeom prst="rect">
            <a:avLst/>
          </a:prstGeom>
        </p:spPr>
        <p:txBody>
          <a:bodyPr vert="horz" lIns="90953" tIns="45476" rIns="90953" bIns="4547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8586"/>
            <a:ext cx="2945659" cy="498055"/>
          </a:xfrm>
          <a:prstGeom prst="rect">
            <a:avLst/>
          </a:prstGeom>
        </p:spPr>
        <p:txBody>
          <a:bodyPr vert="horz" lIns="90953" tIns="45476" rIns="90953" bIns="45476" rtlCol="0" anchor="b"/>
          <a:lstStyle>
            <a:lvl1pPr algn="r">
              <a:defRPr sz="1200"/>
            </a:lvl1pPr>
          </a:lstStyle>
          <a:p>
            <a:fld id="{834C5BE9-E9D7-42B0-A4D7-1E4D4A23E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97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609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C5BE9-E9D7-42B0-A4D7-1E4D4A23E61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699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hyperlink" Target="http://www.minobrkuban.ru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\Мероприятия\2018-12-21 Совещание с замглавами\Заголовок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2"/>
          <a:stretch/>
        </p:blipFill>
        <p:spPr bwMode="auto">
          <a:xfrm flipH="1">
            <a:off x="-1" y="0"/>
            <a:ext cx="12172493" cy="1387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1" y="19854"/>
            <a:ext cx="12172493" cy="6817513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rtlCol="0" anchor="ctr"/>
          <a:lstStyle/>
          <a:p>
            <a:pPr algn="ctr" defTabSz="91418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458" y="2869"/>
            <a:ext cx="10753195" cy="833846"/>
          </a:xfrm>
        </p:spPr>
        <p:txBody>
          <a:bodyPr lIns="35997" tIns="35997" rIns="35997" bIns="35997" anchor="ctr">
            <a:normAutofit/>
          </a:bodyPr>
          <a:lstStyle>
            <a:lvl1pPr algn="ctr">
              <a:defRPr sz="2599" b="1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097493" y="6381331"/>
            <a:ext cx="3052064" cy="365760"/>
          </a:xfrm>
        </p:spPr>
        <p:txBody>
          <a:bodyPr/>
          <a:lstStyle>
            <a:lvl1pPr algn="r">
              <a:defRPr/>
            </a:lvl1pPr>
          </a:lstStyle>
          <a:p>
            <a:fld id="{511444F9-EEB7-4311-B5F1-97FE74C203E6}" type="datetimeFigureOut">
              <a:rPr lang="ru-RU" smtClean="0">
                <a:solidFill>
                  <a:srgbClr val="1F497D"/>
                </a:solidFill>
              </a:rPr>
              <a:pPr/>
              <a:t>17.09.2023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6D9D-2A0B-43B8-A1C3-81968A25D6EC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  <p:pic>
        <p:nvPicPr>
          <p:cNvPr id="2051" name="Picture 3" descr="D:\Doc\Мероприятия\2018-12-21 Совещание с замглавами\Подзаголовок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" y="6674691"/>
            <a:ext cx="12172493" cy="16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05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\Мероприятия\2018-12-21 Совещание с замглавами\Заголовок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2"/>
          <a:stretch/>
        </p:blipFill>
        <p:spPr bwMode="auto">
          <a:xfrm flipH="1">
            <a:off x="-2" y="-1"/>
            <a:ext cx="12172487" cy="81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1" y="19854"/>
            <a:ext cx="12172493" cy="6817513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rtlCol="0" anchor="ctr"/>
          <a:lstStyle/>
          <a:p>
            <a:pPr algn="ctr" defTabSz="91418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458" y="2869"/>
            <a:ext cx="10753195" cy="833846"/>
          </a:xfrm>
        </p:spPr>
        <p:txBody>
          <a:bodyPr lIns="35997" tIns="35997" rIns="35997" bIns="35997" anchor="ctr">
            <a:normAutofit/>
          </a:bodyPr>
          <a:lstStyle>
            <a:lvl1pPr algn="ctr">
              <a:defRPr sz="2800" b="1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097493" y="6381331"/>
            <a:ext cx="3052064" cy="365760"/>
          </a:xfrm>
        </p:spPr>
        <p:txBody>
          <a:bodyPr/>
          <a:lstStyle>
            <a:lvl1pPr algn="r">
              <a:defRPr/>
            </a:lvl1pPr>
          </a:lstStyle>
          <a:p>
            <a:fld id="{511444F9-EEB7-4311-B5F1-97FE74C203E6}" type="datetimeFigureOut">
              <a:rPr lang="ru-RU" smtClean="0">
                <a:solidFill>
                  <a:srgbClr val="1F497D"/>
                </a:solidFill>
              </a:rPr>
              <a:pPr/>
              <a:t>17.09.2023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6D9D-2A0B-43B8-A1C3-81968A25D6EC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200344" y="142728"/>
            <a:ext cx="866456" cy="789374"/>
            <a:chOff x="102373" y="65315"/>
            <a:chExt cx="866456" cy="789374"/>
          </a:xfrm>
        </p:grpSpPr>
        <p:pic>
          <p:nvPicPr>
            <p:cNvPr id="14" name="Picture 2" descr="http://www.minobrkuban.ru/bitrix/templates/adaptive/img/header_logo.png">
              <a:hlinkClick r:id="rId3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373" y="116931"/>
              <a:ext cx="866456" cy="73775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ГербКубани"/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 bwMode="auto">
            <a:xfrm>
              <a:off x="311687" y="65315"/>
              <a:ext cx="449362" cy="540482"/>
            </a:xfrm>
            <a:prstGeom prst="rect">
              <a:avLst/>
            </a:prstGeom>
            <a:noFill/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2051" name="Picture 3" descr="D:\Doc\Мероприятия\2018-12-21 Совещание с замглавами\Подзаголовок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" y="6674691"/>
            <a:ext cx="12172493" cy="16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 descr="logo"/>
          <p:cNvPicPr/>
          <p:nvPr userDrawn="1"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7857" l="0" r="9806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556" y="-2"/>
            <a:ext cx="1035933" cy="82360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695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339926A-5F84-4A7B-B78E-D2BB888939E1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8DF4B-6430-4C62-82B5-805DB46623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4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6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egebombe.com.tr/wp-content/uploads/2015/12/kurumsalpress-arkapla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75"/>
          <a:stretch/>
        </p:blipFill>
        <p:spPr bwMode="auto">
          <a:xfrm rot="5400000">
            <a:off x="626327" y="768018"/>
            <a:ext cx="5285088" cy="651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: усеченные противолежащие углы 2">
            <a:extLst>
              <a:ext uri="{FF2B5EF4-FFF2-40B4-BE49-F238E27FC236}">
                <a16:creationId xmlns:a16="http://schemas.microsoft.com/office/drawing/2014/main" xmlns="" id="{22A769E8-B4B8-4270-B78A-C59FE608499A}"/>
              </a:ext>
            </a:extLst>
          </p:cNvPr>
          <p:cNvSpPr/>
          <p:nvPr/>
        </p:nvSpPr>
        <p:spPr>
          <a:xfrm>
            <a:off x="4061012" y="2133499"/>
            <a:ext cx="7843153" cy="2653135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001323" y="5040530"/>
            <a:ext cx="9174035" cy="1180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1" tIns="45706" rIns="431862" bIns="45706" anchor="ctr"/>
          <a:lstStyle/>
          <a:p>
            <a:pPr algn="r" defTabSz="914180">
              <a:defRPr/>
            </a:pPr>
            <a:endParaRPr lang="ru-RU" sz="2000" b="1" kern="0" dirty="0">
              <a:solidFill>
                <a:srgbClr val="4F81B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" name="Picture 4" descr="ГербКубани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40279" y="238349"/>
            <a:ext cx="725031" cy="87236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4187439" y="2869089"/>
            <a:ext cx="7580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Аккредитационный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мониторинг системы образования Краснодарского края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08755" y="412922"/>
            <a:ext cx="9199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 </a:t>
            </a:r>
          </a:p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КРАСНОДАРСКОГО КРАЯ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702718" y="300454"/>
            <a:ext cx="0" cy="87571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446025" y="5401789"/>
            <a:ext cx="10458140" cy="1180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2" tIns="45717" rIns="431962" bIns="45717" anchor="ctr"/>
          <a:lstStyle/>
          <a:p>
            <a:pPr algn="r">
              <a:defRPr/>
            </a:pPr>
            <a:endParaRPr lang="ru-RU" sz="2000" b="1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static.tildacdn.com/tild3035-6165-4330-a230-633761633139/desktop.png">
            <a:extLst>
              <a:ext uri="{FF2B5EF4-FFF2-40B4-BE49-F238E27FC236}">
                <a16:creationId xmlns:a16="http://schemas.microsoft.com/office/drawing/2014/main" xmlns="" id="{A364536E-6EB8-4736-8FF2-358B26184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45" y="2233049"/>
            <a:ext cx="2349298" cy="2349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187439" y="5692170"/>
            <a:ext cx="77167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b="1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Горностаева Татьяна Юрьевна, </a:t>
            </a:r>
            <a:endParaRPr lang="ru-RU" b="1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начальник управления по надзору и контролю в сфере </a:t>
            </a:r>
            <a:r>
              <a:rPr lang="ru-RU" b="1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algn="r">
              <a:defRPr/>
            </a:pPr>
            <a:r>
              <a:rPr lang="ru-RU" b="1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 сентября 2023 г. </a:t>
            </a:r>
          </a:p>
        </p:txBody>
      </p:sp>
    </p:spTree>
    <p:extLst>
      <p:ext uri="{BB962C8B-B14F-4D97-AF65-F5344CB8AC3E}">
        <p14:creationId xmlns:p14="http://schemas.microsoft.com/office/powerpoint/2010/main" val="221940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122C9A-E461-498E-9899-151F7B77D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8" y="2869"/>
            <a:ext cx="10217723" cy="833846"/>
          </a:xfrm>
        </p:spPr>
        <p:txBody>
          <a:bodyPr/>
          <a:lstStyle/>
          <a:p>
            <a:r>
              <a:rPr lang="ru-RU" dirty="0" smtClean="0"/>
              <a:t>Координация проведения </a:t>
            </a:r>
            <a:r>
              <a:rPr lang="ru-RU" dirty="0" err="1" smtClean="0"/>
              <a:t>аккредитационного</a:t>
            </a:r>
            <a:r>
              <a:rPr lang="ru-RU" dirty="0" smtClean="0"/>
              <a:t> мониторинга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38898" y="1254875"/>
            <a:ext cx="1195310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2000" dirty="0" smtClean="0"/>
              <a:t>Задачи:</a:t>
            </a:r>
          </a:p>
          <a:p>
            <a:endParaRPr lang="ru-RU" sz="2000" dirty="0" smtClean="0"/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Назначить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ответственное лицо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аккредитационный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мониторинг (в МОУО, ОО).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Назначить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ответственного за размещение актуальной и достоверной информации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сайте ОО.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Изучить приказ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N 660,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России N 306,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России N 448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24.04.2023 «Об осуществлении Федеральной службой по надзору в сфере образования и науки, Министерством просвещения Российской Федерации и Министерством науки и высшего образования Российской Федерации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мониторинга системы образования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Актуализировать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размещенную на сайте ОО (локальные акты, ВСОКО, информацию о педагогах, об информационно-образовательной среде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>
              <a:buFontTx/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Проверить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корректность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предзагруженных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данных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перед началом работы в личном кабинете.</a:t>
            </a:r>
          </a:p>
          <a:p>
            <a:pPr marL="342900" indent="-342900">
              <a:buFontTx/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Проверить работоспособность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ссылок на документы, которые будут размещены в личном кабинете ОО.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работе в личном кабинете раньше времени не нажимать кнопку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«Отправить»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Tx/>
              <a:buAutoNum type="arabicPeriod"/>
            </a:pPr>
            <a:endParaRPr lang="ru-RU" dirty="0" smtClean="0"/>
          </a:p>
          <a:p>
            <a:pPr marL="342900" indent="-342900">
              <a:buFontTx/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7734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122C9A-E461-498E-9899-151F7B77D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НПА по </a:t>
            </a:r>
            <a:r>
              <a:rPr lang="ru-RU" dirty="0" err="1" smtClean="0"/>
              <a:t>аккредитационному</a:t>
            </a:r>
            <a:r>
              <a:rPr lang="ru-RU" dirty="0" smtClean="0"/>
              <a:t> мониторингу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B40346F8-EBAD-4A78-ACD2-917B5DA55898}"/>
              </a:ext>
            </a:extLst>
          </p:cNvPr>
          <p:cNvSpPr/>
          <p:nvPr/>
        </p:nvSpPr>
        <p:spPr>
          <a:xfrm>
            <a:off x="560172" y="1047348"/>
            <a:ext cx="114127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Постановление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Правительства РФ от 05.08.2013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662 «Об осуществлении мониторинга системы образования»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0172" y="4353303"/>
            <a:ext cx="115070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России от 14.04.2023 N 271 «Об утверждении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аккредитационных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показателей, методики расчета и применения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аккредитационных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показателей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основным общеобразовательным программам - образовательным программам начального общего образования, основного общего образования и среднего общего образования»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0172" y="3135224"/>
            <a:ext cx="1148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«Методика расчета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аккредитационных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показателей по основным общеобразовательным программам - образовательным программам начального общего, основного общего и среднего общего образования, утвержденных приказом Министерства просвещения Российской Федерации от 29.11.2021 N 868» (утв.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России,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Рособрнадзором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04.05.2022)</a:t>
            </a:r>
          </a:p>
        </p:txBody>
      </p:sp>
      <p:pic>
        <p:nvPicPr>
          <p:cNvPr id="11" name="Picture 6" descr="http://adnomia.com/new/wp-content/uploads/2014/12/rap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67" y="1047348"/>
            <a:ext cx="612622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adnomia.com/new/wp-content/uploads/2014/12/rap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6058" y="1004957"/>
            <a:ext cx="612622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560172" y="1970678"/>
            <a:ext cx="114636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2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 660,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России N 306,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России N 448 от 24.04.2023 «Об осуществлении Федеральной службой по надзору в сфере образования и науки, Министерством просвещения Российской Федерации и Министерством науки и высшего образования Российской Федерации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мониторинга системы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415942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Информационная система  государственной аккредитации</a:t>
            </a:r>
            <a:br>
              <a:rPr lang="ru-RU" dirty="0" smtClean="0"/>
            </a:br>
            <a:r>
              <a:rPr lang="ru-RU" dirty="0" smtClean="0"/>
              <a:t>(Федеральная служба по надзору  в сфере образования и науки)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762" y="1120346"/>
            <a:ext cx="2987428" cy="48191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76800" y="1762897"/>
            <a:ext cx="64749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Вход в личный кабинет в системе будет осуществляется посредством индивидуальных логина и пароля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Общеобразовательным организациям логин и пароль будет направлен через МОУО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1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122C9A-E461-498E-9899-151F7B77D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509" y="2869"/>
            <a:ext cx="9468741" cy="833846"/>
          </a:xfrm>
        </p:spPr>
        <p:txBody>
          <a:bodyPr>
            <a:noAutofit/>
          </a:bodyPr>
          <a:lstStyle/>
          <a:p>
            <a:r>
              <a:rPr lang="ru-RU" sz="1400" dirty="0"/>
              <a:t>Приказ </a:t>
            </a:r>
            <a:r>
              <a:rPr lang="ru-RU" sz="1400" dirty="0" err="1"/>
              <a:t>Рособрнадзора</a:t>
            </a:r>
            <a:r>
              <a:rPr lang="ru-RU" sz="1400" dirty="0"/>
              <a:t> N 660, </a:t>
            </a:r>
            <a:r>
              <a:rPr lang="ru-RU" sz="1400" dirty="0" err="1"/>
              <a:t>Минпросвещения</a:t>
            </a:r>
            <a:r>
              <a:rPr lang="ru-RU" sz="1400" dirty="0"/>
              <a:t> России N 306, </a:t>
            </a:r>
            <a:r>
              <a:rPr lang="ru-RU" sz="1400" dirty="0" err="1"/>
              <a:t>Минобрнауки</a:t>
            </a:r>
            <a:r>
              <a:rPr lang="ru-RU" sz="1400" dirty="0"/>
              <a:t> России N 448 от 24.04.2023 «Об осуществлении Федеральной службой по надзору в сфере образования и науки, Министерством просвещения Российской Федерации и Министерством науки и высшего образования Российской Федерации </a:t>
            </a:r>
            <a:r>
              <a:rPr lang="ru-RU" sz="1400" dirty="0" err="1"/>
              <a:t>аккредитационного</a:t>
            </a:r>
            <a:r>
              <a:rPr lang="ru-RU" sz="1400" dirty="0"/>
              <a:t> мониторинга системы образования»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1110" y="1776128"/>
            <a:ext cx="110838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		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ПРИКАЗОМ  РЕГЛАМЕНТИРОВАНЫ:</a:t>
            </a:r>
          </a:p>
          <a:p>
            <a:endParaRPr lang="ru-RU" sz="2000" b="1" dirty="0" smtClean="0"/>
          </a:p>
          <a:p>
            <a:endParaRPr lang="ru-RU" sz="2000" dirty="0"/>
          </a:p>
          <a:p>
            <a:pPr marL="342900" indent="-342900">
              <a:buAutoNum type="arabicPeriod"/>
            </a:pPr>
            <a:r>
              <a:rPr lang="ru-RU" sz="2000" b="1" dirty="0" smtClean="0"/>
              <a:t>процедура </a:t>
            </a:r>
            <a:r>
              <a:rPr lang="ru-RU" sz="2000" b="1" dirty="0"/>
              <a:t>и </a:t>
            </a:r>
            <a:r>
              <a:rPr lang="ru-RU" sz="2000" b="1" dirty="0" smtClean="0"/>
              <a:t>сроки </a:t>
            </a:r>
            <a:r>
              <a:rPr lang="ru-RU" sz="2000" dirty="0"/>
              <a:t>проведения </a:t>
            </a:r>
            <a:r>
              <a:rPr lang="ru-RU" sz="2000" dirty="0" err="1"/>
              <a:t>аккредитационного</a:t>
            </a:r>
            <a:r>
              <a:rPr lang="ru-RU" sz="2000" dirty="0"/>
              <a:t> мониторинга системы образования </a:t>
            </a:r>
            <a:endParaRPr lang="ru-RU" sz="2000" dirty="0" smtClean="0"/>
          </a:p>
          <a:p>
            <a:pPr marL="342900" indent="-342900">
              <a:buAutoNum type="arabicPeriod"/>
            </a:pPr>
            <a:endParaRPr lang="ru-RU" sz="2000" dirty="0"/>
          </a:p>
          <a:p>
            <a:r>
              <a:rPr lang="ru-RU" sz="2000" b="1" dirty="0" smtClean="0"/>
              <a:t>2</a:t>
            </a:r>
            <a:r>
              <a:rPr lang="ru-RU" sz="2000" dirty="0" smtClean="0"/>
              <a:t>. </a:t>
            </a:r>
            <a:r>
              <a:rPr lang="ru-RU" sz="2000" b="1" dirty="0" smtClean="0"/>
              <a:t>показатели </a:t>
            </a:r>
            <a:r>
              <a:rPr lang="ru-RU" sz="2000" b="1" dirty="0" err="1"/>
              <a:t>аккредитационного</a:t>
            </a:r>
            <a:r>
              <a:rPr lang="ru-RU" sz="2000" b="1" dirty="0"/>
              <a:t> мониторинга</a:t>
            </a:r>
            <a:r>
              <a:rPr lang="ru-RU" sz="2000" dirty="0"/>
              <a:t> системы образования по образовательным программам среднего профессионального образования и </a:t>
            </a:r>
            <a:r>
              <a:rPr lang="ru-RU" sz="2000" b="1" dirty="0" smtClean="0"/>
              <a:t>методика </a:t>
            </a:r>
            <a:r>
              <a:rPr lang="ru-RU" sz="2000" b="1" dirty="0"/>
              <a:t>их расчета</a:t>
            </a:r>
            <a:endParaRPr lang="ru-RU" sz="2000" dirty="0"/>
          </a:p>
        </p:txBody>
      </p:sp>
      <p:pic>
        <p:nvPicPr>
          <p:cNvPr id="7" name="Picture 2" descr="https://itex-1c.ru/upload/iblock/892/89280e4a1331d86f64ad8bd2afefb78f.png">
            <a:extLst>
              <a:ext uri="{FF2B5EF4-FFF2-40B4-BE49-F238E27FC236}">
                <a16:creationId xmlns="" xmlns:a16="http://schemas.microsoft.com/office/drawing/2014/main" xmlns:lc="http://schemas.openxmlformats.org/drawingml/2006/lockedCanvas" id="{B3796AF5-A70B-4D83-9F66-3A30D4852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715" y="1439117"/>
            <a:ext cx="1124621" cy="112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94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122C9A-E461-498E-9899-151F7B77D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</a:t>
            </a:r>
            <a:r>
              <a:rPr lang="ru-RU" dirty="0" err="1" smtClean="0"/>
              <a:t>аккредитационного</a:t>
            </a:r>
            <a:r>
              <a:rPr lang="ru-RU" dirty="0" smtClean="0"/>
              <a:t> мониторинга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7649" y="1536366"/>
            <a:ext cx="1163082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Аккредитационному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мониторингу системы образования подлежат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ВСЕ!!!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осуществляющие образовательную деятельность, 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имеющие государственную аккредитацию образовательной деятельности при наличии обучающихся, прошедших государственную итоговую аттестацию по соответствующим образовательным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программам (за исключением общеобразовательных программ начального общего образования) 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2022 году. </a:t>
            </a:r>
          </a:p>
          <a:p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Вне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зависимости от формы собственности и ведомственной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принадлежности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30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122C9A-E461-498E-9899-151F7B77D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Процедура </a:t>
            </a:r>
            <a:r>
              <a:rPr lang="ru-RU" dirty="0" err="1" smtClean="0"/>
              <a:t>аккредитационного</a:t>
            </a:r>
            <a:r>
              <a:rPr lang="ru-RU" dirty="0" smtClean="0"/>
              <a:t> мониторинга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7649" y="1192081"/>
            <a:ext cx="1163082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ПРОЦЕДУРА ПРОВЕДЕНИЯ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АККРЕДИТАЦИОННОГО МОНИТОРИНГА ВКЛЮЧАЕТ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сбор информации;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б) обработку, обобщение и анализ собранной в соответствии с подпунктом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а» настоящего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пункта информации путем сопоставления, систематизации, обобщения и структурирования в целом по Российской Федерации и (или) по субъектам Российской Федерации;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в) подготовку итогового отчета о результатах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мониторинга; (форма приложение № 5 вышеназванного приказа);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г) направление Федеральной службой по надзору в сфере образования и науки подготовленного Итогового отчета в Министерство просвещения Российской Федерации и Министерство науки и высшего образования Российской Федерации;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д) подготовку на основании полученного Итогового отчета рекомендаций по повышению качества образования и направление их в организации;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е) размещение Итогового отчета на официальных сайтах Федеральной службы по надзору в сфере образования и науки, Министерства просвещения Российской Федерации и Министерства науки и высшего образования Российской Федерации в информационно-телекоммуникационной сети «Интернет»</a:t>
            </a:r>
          </a:p>
        </p:txBody>
      </p:sp>
    </p:spTree>
    <p:extLst>
      <p:ext uri="{BB962C8B-B14F-4D97-AF65-F5344CB8AC3E}">
        <p14:creationId xmlns:p14="http://schemas.microsoft.com/office/powerpoint/2010/main" val="290320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122C9A-E461-498E-9899-151F7B77D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Сроки этапов </a:t>
            </a:r>
            <a:r>
              <a:rPr lang="ru-RU" dirty="0" err="1" smtClean="0"/>
              <a:t>аккредитационного</a:t>
            </a:r>
            <a:r>
              <a:rPr lang="ru-RU" dirty="0" smtClean="0"/>
              <a:t> мониторинга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00755" y="1536654"/>
            <a:ext cx="109044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Реализация процедуры проведения </a:t>
            </a:r>
            <a:r>
              <a:rPr lang="ru-RU" sz="2800" b="1" dirty="0" err="1"/>
              <a:t>аккредитационного</a:t>
            </a:r>
            <a:r>
              <a:rPr lang="ru-RU" sz="2800" b="1" dirty="0"/>
              <a:t> мониторинга осуществляется в следующие </a:t>
            </a:r>
            <a:r>
              <a:rPr lang="ru-RU" sz="2800" b="1" dirty="0" smtClean="0"/>
              <a:t>сроки:</a:t>
            </a:r>
          </a:p>
          <a:p>
            <a:pPr algn="ctr"/>
            <a:endParaRPr lang="ru-RU" sz="2800" b="1" dirty="0"/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/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сбор информации с 1 сентября по 1 декабря года 2023 г.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Краснодарский край заполняет в период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 сентября 2023 г.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октября 2023 г.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58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122C9A-E461-498E-9899-151F7B77D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Сроки этапов </a:t>
            </a:r>
            <a:r>
              <a:rPr lang="ru-RU" dirty="0" err="1" smtClean="0"/>
              <a:t>аккредитационного</a:t>
            </a:r>
            <a:r>
              <a:rPr lang="ru-RU" dirty="0" smtClean="0"/>
              <a:t> мониторинга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8205" y="1445321"/>
            <a:ext cx="1109244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ФЕДЕРАЛЬНАЯ СЛУЖБА ПО НАДЗОРУ В СФЕРЕ ОБРАЗОВАНИЯ И НАУКИ (РОСОБРНАДЗОР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</a:p>
          <a:p>
            <a:endParaRPr lang="ru-RU" b="1" dirty="0"/>
          </a:p>
          <a:p>
            <a:r>
              <a:rPr lang="ru-RU" dirty="0"/>
              <a:t>б)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обработка информации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 января 2024 г.;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подготовка Итогового отчета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марта  2024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г.;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направление Федеральной службой по надзору в сфере образования и науки подготовленного Итогового отчета в Министерство просвещения Российской Федерации и Министерство науки и высшего образования Российской Федерации -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20 марта 2024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г.;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подготовка рекомендаций -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1 мая 2024 г.;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размещение Итогового отчета на официальных сайтах Федеральной службы по надзору в сфере образования и науки, Министерства просвещения Российской Федерации и Министерства науки и высшего образования Российской Федерации в сети "Интернет" -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1 июня 2024 г.</a:t>
            </a:r>
          </a:p>
        </p:txBody>
      </p:sp>
    </p:spTree>
    <p:extLst>
      <p:ext uri="{BB962C8B-B14F-4D97-AF65-F5344CB8AC3E}">
        <p14:creationId xmlns:p14="http://schemas.microsoft.com/office/powerpoint/2010/main" val="186198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122C9A-E461-498E-9899-151F7B77D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8" y="2869"/>
            <a:ext cx="10217723" cy="833846"/>
          </a:xfrm>
        </p:spPr>
        <p:txBody>
          <a:bodyPr/>
          <a:lstStyle/>
          <a:p>
            <a:r>
              <a:rPr lang="ru-RU" dirty="0" smtClean="0"/>
              <a:t>Координация проведения </a:t>
            </a:r>
            <a:r>
              <a:rPr lang="ru-RU" dirty="0" err="1" smtClean="0"/>
              <a:t>аккредитационного</a:t>
            </a:r>
            <a:r>
              <a:rPr lang="ru-RU" dirty="0" smtClean="0"/>
              <a:t> мониторинга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16554" y="1286962"/>
            <a:ext cx="1590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err="1" smtClean="0"/>
              <a:t>Рособрнадзор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7508" y="1794795"/>
            <a:ext cx="30348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Консультирование РЕГИОНАЛЬНОГО координатора по вопросам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мониторинга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Техническая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поддержка РЕГИОНАЛЬНОГО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координатора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плана-графика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внесения данных ОО (по регионам)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9282" y="1796961"/>
            <a:ext cx="3144853" cy="349288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800422" y="1150630"/>
            <a:ext cx="17090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smtClean="0"/>
              <a:t>Региональный</a:t>
            </a:r>
            <a:r>
              <a:rPr lang="ru-RU" i="1" dirty="0" smtClean="0"/>
              <a:t> </a:t>
            </a:r>
          </a:p>
          <a:p>
            <a:pPr algn="ctr"/>
            <a:r>
              <a:rPr lang="ru-RU" b="1" i="1" dirty="0" smtClean="0"/>
              <a:t>Координатор</a:t>
            </a:r>
            <a:r>
              <a:rPr lang="ru-RU" b="1" i="1" dirty="0" smtClean="0">
                <a:solidFill>
                  <a:srgbClr val="FF0000"/>
                </a:solidFill>
              </a:rPr>
              <a:t>*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24656" y="2076285"/>
            <a:ext cx="256373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Консультирование сотрудников ОО по вопросам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мониторинга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Техническая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поддержка сотрудников ОО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внесением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данных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(полнота,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своевременность)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6703" y="1794795"/>
            <a:ext cx="3067940" cy="356341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980787" y="1148463"/>
            <a:ext cx="19383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smtClean="0"/>
              <a:t>Муниципальный </a:t>
            </a:r>
          </a:p>
          <a:p>
            <a:pPr algn="ctr"/>
            <a:r>
              <a:rPr lang="ru-RU" b="1" i="1" dirty="0" smtClean="0"/>
              <a:t>координатор</a:t>
            </a:r>
            <a:endParaRPr lang="ru-RU" b="1" i="1" dirty="0"/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2865120" y="1289129"/>
            <a:ext cx="1886877" cy="3693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войная стрелка влево/вправо 14"/>
          <p:cNvSpPr/>
          <p:nvPr/>
        </p:nvSpPr>
        <p:spPr>
          <a:xfrm>
            <a:off x="6727371" y="1289129"/>
            <a:ext cx="1886877" cy="3693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36134" y="5571858"/>
            <a:ext cx="112177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*</a:t>
            </a:r>
            <a:r>
              <a:rPr lang="ru-RU" dirty="0" smtClean="0"/>
              <a:t>   1 </a:t>
            </a:r>
            <a:r>
              <a:rPr lang="ru-RU" dirty="0"/>
              <a:t>сотрудник от ОИВ ПП, ответственный за взаимодействие со всеми ОО; </a:t>
            </a:r>
            <a:endParaRPr lang="ru-RU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336133" y="5933966"/>
            <a:ext cx="112177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**</a:t>
            </a:r>
            <a:r>
              <a:rPr lang="ru-RU" dirty="0" smtClean="0"/>
              <a:t> Осуществляется МОУО.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504543" y="4615441"/>
            <a:ext cx="30144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smtClean="0"/>
              <a:t>Общеобразовательные </a:t>
            </a:r>
          </a:p>
          <a:p>
            <a:pPr algn="ctr"/>
            <a:r>
              <a:rPr lang="ru-RU" b="1" i="1" dirty="0" smtClean="0"/>
              <a:t>организации</a:t>
            </a:r>
          </a:p>
          <a:p>
            <a:pPr algn="ctr"/>
            <a:r>
              <a:rPr lang="ru-RU" b="1" i="1" dirty="0" smtClean="0"/>
              <a:t>(муниципальные, частные)</a:t>
            </a:r>
            <a:endParaRPr lang="ru-RU" b="1" i="1" dirty="0"/>
          </a:p>
        </p:txBody>
      </p:sp>
      <p:sp>
        <p:nvSpPr>
          <p:cNvPr id="18" name="Двойная стрелка влево/вправо 17"/>
          <p:cNvSpPr/>
          <p:nvPr/>
        </p:nvSpPr>
        <p:spPr>
          <a:xfrm rot="5400000">
            <a:off x="8566460" y="3021538"/>
            <a:ext cx="2818479" cy="3693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33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20230</TotalTime>
  <Words>744</Words>
  <Application>Microsoft Office PowerPoint</Application>
  <PresentationFormat>Произвольный</PresentationFormat>
  <Paragraphs>93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HDOfficeLightV0</vt:lpstr>
      <vt:lpstr>Презентация PowerPoint</vt:lpstr>
      <vt:lpstr>НПА по аккредитационному мониторингу</vt:lpstr>
      <vt:lpstr> Информационная система  государственной аккредитации (Федеральная служба по надзору  в сфере образования и науки)  </vt:lpstr>
      <vt:lpstr>Приказ Рособрнадзора N 660, Минпросвещения России N 306, Минобрнауки России N 448 от 24.04.2023 «Об осуществлении Федеральной службой по надзору в сфере образования и науки, Министерством просвещения Российской Федерации и Министерством науки и высшего образования Российской Федерации аккредитационного мониторинга системы образования»</vt:lpstr>
      <vt:lpstr>Участники аккредитационного мониторинга</vt:lpstr>
      <vt:lpstr>Процедура аккредитационного мониторинга</vt:lpstr>
      <vt:lpstr>Сроки этапов аккредитационного мониторинга</vt:lpstr>
      <vt:lpstr>Сроки этапов аккредитационного мониторинга</vt:lpstr>
      <vt:lpstr>Координация проведения аккредитационного мониторинга</vt:lpstr>
      <vt:lpstr>Координация проведения аккредитационного мониторинга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203-3</dc:creator>
  <cp:lastModifiedBy>User</cp:lastModifiedBy>
  <cp:revision>1154</cp:revision>
  <cp:lastPrinted>2023-09-15T08:34:30Z</cp:lastPrinted>
  <dcterms:created xsi:type="dcterms:W3CDTF">2018-05-04T13:40:44Z</dcterms:created>
  <dcterms:modified xsi:type="dcterms:W3CDTF">2023-09-17T18:48:08Z</dcterms:modified>
</cp:coreProperties>
</file>